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4" r:id="rId3"/>
  </p:sldMasterIdLst>
  <p:sldIdLst>
    <p:sldId id="264" r:id="rId4"/>
    <p:sldId id="265" r:id="rId5"/>
    <p:sldId id="266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7C"/>
    <a:srgbClr val="0073BE"/>
    <a:srgbClr val="8E001C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8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8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0AC7C-E458-CA40-80F2-2D98E97628B7}" type="doc">
      <dgm:prSet loTypeId="urn:microsoft.com/office/officeart/2005/8/layout/hChevron3" loCatId="" qsTypeId="urn:microsoft.com/office/officeart/2005/8/quickstyle/simple1" qsCatId="simple" csTypeId="urn:microsoft.com/office/officeart/2005/8/colors/colorful5" csCatId="colorful" phldr="1"/>
      <dgm:spPr/>
    </dgm:pt>
    <dgm:pt modelId="{BB769624-1352-D548-8C70-8F010B29C1D2}">
      <dgm:prSet phldrT="[Text]"/>
      <dgm:spPr/>
      <dgm:t>
        <a:bodyPr/>
        <a:lstStyle/>
        <a:p>
          <a:r>
            <a:rPr lang="en-US" dirty="0"/>
            <a:t>Literature review</a:t>
          </a:r>
        </a:p>
      </dgm:t>
    </dgm:pt>
    <dgm:pt modelId="{259BFB2E-551F-E147-9C26-AD52EF7A6504}" type="parTrans" cxnId="{B35474D1-47B0-2F48-A805-771F826CF59A}">
      <dgm:prSet/>
      <dgm:spPr/>
      <dgm:t>
        <a:bodyPr/>
        <a:lstStyle/>
        <a:p>
          <a:endParaRPr lang="en-US"/>
        </a:p>
      </dgm:t>
    </dgm:pt>
    <dgm:pt modelId="{BB267455-40C3-AB40-9A5C-48969BEF4342}" type="sibTrans" cxnId="{B35474D1-47B0-2F48-A805-771F826CF59A}">
      <dgm:prSet/>
      <dgm:spPr/>
      <dgm:t>
        <a:bodyPr/>
        <a:lstStyle/>
        <a:p>
          <a:endParaRPr lang="en-US"/>
        </a:p>
      </dgm:t>
    </dgm:pt>
    <dgm:pt modelId="{9B80DE60-7A0C-A046-A270-FC99843FEE72}">
      <dgm:prSet phldrT="[Text]"/>
      <dgm:spPr/>
      <dgm:t>
        <a:bodyPr/>
        <a:lstStyle/>
        <a:p>
          <a:r>
            <a:rPr lang="en-US" dirty="0"/>
            <a:t>Focus group discussions</a:t>
          </a:r>
        </a:p>
      </dgm:t>
    </dgm:pt>
    <dgm:pt modelId="{70672CC3-787B-FA41-8BA8-D0A5F9195347}" type="parTrans" cxnId="{5CCA4E90-73CF-CD46-A62E-102689EE575F}">
      <dgm:prSet/>
      <dgm:spPr/>
      <dgm:t>
        <a:bodyPr/>
        <a:lstStyle/>
        <a:p>
          <a:endParaRPr lang="en-US"/>
        </a:p>
      </dgm:t>
    </dgm:pt>
    <dgm:pt modelId="{09D6CEA0-B81F-984A-ABB8-62148469B53E}" type="sibTrans" cxnId="{5CCA4E90-73CF-CD46-A62E-102689EE575F}">
      <dgm:prSet/>
      <dgm:spPr/>
      <dgm:t>
        <a:bodyPr/>
        <a:lstStyle/>
        <a:p>
          <a:endParaRPr lang="en-US"/>
        </a:p>
      </dgm:t>
    </dgm:pt>
    <dgm:pt modelId="{EFD5392F-A22F-BB43-A24B-2457ECD57C72}">
      <dgm:prSet phldrT="[Text]"/>
      <dgm:spPr/>
      <dgm:t>
        <a:bodyPr/>
        <a:lstStyle/>
        <a:p>
          <a:r>
            <a:rPr lang="en-US" dirty="0"/>
            <a:t>Delphi survey</a:t>
          </a:r>
        </a:p>
      </dgm:t>
    </dgm:pt>
    <dgm:pt modelId="{EA4C3DA2-9708-7642-A29A-B6971D1BFB43}" type="parTrans" cxnId="{D51C11BD-D7D4-AD44-B7A7-06E922138C57}">
      <dgm:prSet/>
      <dgm:spPr/>
      <dgm:t>
        <a:bodyPr/>
        <a:lstStyle/>
        <a:p>
          <a:endParaRPr lang="en-US"/>
        </a:p>
      </dgm:t>
    </dgm:pt>
    <dgm:pt modelId="{B3C05E97-1BF6-D148-A3F5-86D693F7AEB7}" type="sibTrans" cxnId="{D51C11BD-D7D4-AD44-B7A7-06E922138C57}">
      <dgm:prSet/>
      <dgm:spPr/>
      <dgm:t>
        <a:bodyPr/>
        <a:lstStyle/>
        <a:p>
          <a:endParaRPr lang="en-US"/>
        </a:p>
      </dgm:t>
    </dgm:pt>
    <dgm:pt modelId="{E0DB0777-7E1F-484A-8775-66CC15D8EACC}" type="pres">
      <dgm:prSet presAssocID="{CFE0AC7C-E458-CA40-80F2-2D98E97628B7}" presName="Name0" presStyleCnt="0">
        <dgm:presLayoutVars>
          <dgm:dir/>
          <dgm:resizeHandles val="exact"/>
        </dgm:presLayoutVars>
      </dgm:prSet>
      <dgm:spPr/>
    </dgm:pt>
    <dgm:pt modelId="{FE7EC70E-368F-7B4E-9DAC-D106BB40FC7F}" type="pres">
      <dgm:prSet presAssocID="{BB769624-1352-D548-8C70-8F010B29C1D2}" presName="parTxOnly" presStyleLbl="node1" presStyleIdx="0" presStyleCnt="3">
        <dgm:presLayoutVars>
          <dgm:bulletEnabled val="1"/>
        </dgm:presLayoutVars>
      </dgm:prSet>
      <dgm:spPr/>
    </dgm:pt>
    <dgm:pt modelId="{A1C8E7E4-1A5D-9140-ABF3-284C81138CBF}" type="pres">
      <dgm:prSet presAssocID="{BB267455-40C3-AB40-9A5C-48969BEF4342}" presName="parSpace" presStyleCnt="0"/>
      <dgm:spPr/>
    </dgm:pt>
    <dgm:pt modelId="{E5BA9A9C-7B65-0243-813B-D09A204A32A7}" type="pres">
      <dgm:prSet presAssocID="{9B80DE60-7A0C-A046-A270-FC99843FEE72}" presName="parTxOnly" presStyleLbl="node1" presStyleIdx="1" presStyleCnt="3">
        <dgm:presLayoutVars>
          <dgm:bulletEnabled val="1"/>
        </dgm:presLayoutVars>
      </dgm:prSet>
      <dgm:spPr/>
    </dgm:pt>
    <dgm:pt modelId="{01E21CEB-B3AC-9A47-AB20-87A70EEACDB0}" type="pres">
      <dgm:prSet presAssocID="{09D6CEA0-B81F-984A-ABB8-62148469B53E}" presName="parSpace" presStyleCnt="0"/>
      <dgm:spPr/>
    </dgm:pt>
    <dgm:pt modelId="{49D2293E-E85F-5C49-87EF-79D7F137BAD2}" type="pres">
      <dgm:prSet presAssocID="{EFD5392F-A22F-BB43-A24B-2457ECD57C72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6CEFBD1F-489D-1F4F-A86F-0EC7CCD4F303}" type="presOf" srcId="{9B80DE60-7A0C-A046-A270-FC99843FEE72}" destId="{E5BA9A9C-7B65-0243-813B-D09A204A32A7}" srcOrd="0" destOrd="0" presId="urn:microsoft.com/office/officeart/2005/8/layout/hChevron3"/>
    <dgm:cxn modelId="{2F9E0568-3B8E-B546-9719-2486E0927E7F}" type="presOf" srcId="{BB769624-1352-D548-8C70-8F010B29C1D2}" destId="{FE7EC70E-368F-7B4E-9DAC-D106BB40FC7F}" srcOrd="0" destOrd="0" presId="urn:microsoft.com/office/officeart/2005/8/layout/hChevron3"/>
    <dgm:cxn modelId="{1F705F84-46F2-9B4E-90ED-0F26750B91F9}" type="presOf" srcId="{CFE0AC7C-E458-CA40-80F2-2D98E97628B7}" destId="{E0DB0777-7E1F-484A-8775-66CC15D8EACC}" srcOrd="0" destOrd="0" presId="urn:microsoft.com/office/officeart/2005/8/layout/hChevron3"/>
    <dgm:cxn modelId="{5CCA4E90-73CF-CD46-A62E-102689EE575F}" srcId="{CFE0AC7C-E458-CA40-80F2-2D98E97628B7}" destId="{9B80DE60-7A0C-A046-A270-FC99843FEE72}" srcOrd="1" destOrd="0" parTransId="{70672CC3-787B-FA41-8BA8-D0A5F9195347}" sibTransId="{09D6CEA0-B81F-984A-ABB8-62148469B53E}"/>
    <dgm:cxn modelId="{A5103497-F9E7-9C44-AED2-CBC4F4599A01}" type="presOf" srcId="{EFD5392F-A22F-BB43-A24B-2457ECD57C72}" destId="{49D2293E-E85F-5C49-87EF-79D7F137BAD2}" srcOrd="0" destOrd="0" presId="urn:microsoft.com/office/officeart/2005/8/layout/hChevron3"/>
    <dgm:cxn modelId="{D51C11BD-D7D4-AD44-B7A7-06E922138C57}" srcId="{CFE0AC7C-E458-CA40-80F2-2D98E97628B7}" destId="{EFD5392F-A22F-BB43-A24B-2457ECD57C72}" srcOrd="2" destOrd="0" parTransId="{EA4C3DA2-9708-7642-A29A-B6971D1BFB43}" sibTransId="{B3C05E97-1BF6-D148-A3F5-86D693F7AEB7}"/>
    <dgm:cxn modelId="{B35474D1-47B0-2F48-A805-771F826CF59A}" srcId="{CFE0AC7C-E458-CA40-80F2-2D98E97628B7}" destId="{BB769624-1352-D548-8C70-8F010B29C1D2}" srcOrd="0" destOrd="0" parTransId="{259BFB2E-551F-E147-9C26-AD52EF7A6504}" sibTransId="{BB267455-40C3-AB40-9A5C-48969BEF4342}"/>
    <dgm:cxn modelId="{E6CA66FD-0350-A945-868A-EC8EC7984A63}" type="presParOf" srcId="{E0DB0777-7E1F-484A-8775-66CC15D8EACC}" destId="{FE7EC70E-368F-7B4E-9DAC-D106BB40FC7F}" srcOrd="0" destOrd="0" presId="urn:microsoft.com/office/officeart/2005/8/layout/hChevron3"/>
    <dgm:cxn modelId="{9B9829D3-3725-A544-90DA-1AD624BBBEF2}" type="presParOf" srcId="{E0DB0777-7E1F-484A-8775-66CC15D8EACC}" destId="{A1C8E7E4-1A5D-9140-ABF3-284C81138CBF}" srcOrd="1" destOrd="0" presId="urn:microsoft.com/office/officeart/2005/8/layout/hChevron3"/>
    <dgm:cxn modelId="{D6A36546-5179-E845-921F-9F415AA4876B}" type="presParOf" srcId="{E0DB0777-7E1F-484A-8775-66CC15D8EACC}" destId="{E5BA9A9C-7B65-0243-813B-D09A204A32A7}" srcOrd="2" destOrd="0" presId="urn:microsoft.com/office/officeart/2005/8/layout/hChevron3"/>
    <dgm:cxn modelId="{78559788-F2F8-9A48-A2A5-C9CE38ADA33A}" type="presParOf" srcId="{E0DB0777-7E1F-484A-8775-66CC15D8EACC}" destId="{01E21CEB-B3AC-9A47-AB20-87A70EEACDB0}" srcOrd="3" destOrd="0" presId="urn:microsoft.com/office/officeart/2005/8/layout/hChevron3"/>
    <dgm:cxn modelId="{0AF942A4-A29F-664B-95BE-EA9786DB2FE3}" type="presParOf" srcId="{E0DB0777-7E1F-484A-8775-66CC15D8EACC}" destId="{49D2293E-E85F-5C49-87EF-79D7F137BAD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7EC70E-368F-7B4E-9DAC-D106BB40FC7F}">
      <dsp:nvSpPr>
        <dsp:cNvPr id="0" name=""/>
        <dsp:cNvSpPr/>
      </dsp:nvSpPr>
      <dsp:spPr>
        <a:xfrm>
          <a:off x="3650" y="1036347"/>
          <a:ext cx="3191978" cy="1276791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Literature review</a:t>
          </a:r>
        </a:p>
      </dsp:txBody>
      <dsp:txXfrm>
        <a:off x="3650" y="1036347"/>
        <a:ext cx="2872780" cy="1276791"/>
      </dsp:txXfrm>
    </dsp:sp>
    <dsp:sp modelId="{E5BA9A9C-7B65-0243-813B-D09A204A32A7}">
      <dsp:nvSpPr>
        <dsp:cNvPr id="0" name=""/>
        <dsp:cNvSpPr/>
      </dsp:nvSpPr>
      <dsp:spPr>
        <a:xfrm>
          <a:off x="2557233" y="1036347"/>
          <a:ext cx="3191978" cy="1276791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Focus group discussions</a:t>
          </a:r>
        </a:p>
      </dsp:txBody>
      <dsp:txXfrm>
        <a:off x="3195629" y="1036347"/>
        <a:ext cx="1915187" cy="1276791"/>
      </dsp:txXfrm>
    </dsp:sp>
    <dsp:sp modelId="{49D2293E-E85F-5C49-87EF-79D7F137BAD2}">
      <dsp:nvSpPr>
        <dsp:cNvPr id="0" name=""/>
        <dsp:cNvSpPr/>
      </dsp:nvSpPr>
      <dsp:spPr>
        <a:xfrm>
          <a:off x="5110816" y="1036347"/>
          <a:ext cx="3191978" cy="1276791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Delphi survey</a:t>
          </a:r>
        </a:p>
      </dsp:txBody>
      <dsp:txXfrm>
        <a:off x="5749212" y="1036347"/>
        <a:ext cx="1915187" cy="1276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37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784" y="1411288"/>
            <a:ext cx="10363200" cy="455612"/>
          </a:xfrm>
        </p:spPr>
        <p:txBody>
          <a:bodyPr anchor="t" anchorCtr="0"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2B36-C296-4D5B-99C2-CD1097B99F1C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D82-7728-4029-8B0A-0AF4D13E9620}" type="slidenum">
              <a:rPr lang="lv-LV" smtClean="0"/>
              <a:t>‹#›</a:t>
            </a:fld>
            <a:endParaRPr lang="lv-LV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02785" y="5373688"/>
            <a:ext cx="4754033" cy="80327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/>
            </a:lvl1pPr>
          </a:lstStyle>
          <a:p>
            <a:pPr lvl="0"/>
            <a:r>
              <a:rPr lang="lv-LV" dirty="0" err="1"/>
              <a:t>Author</a:t>
            </a:r>
            <a:endParaRPr lang="lv-LV" dirty="0"/>
          </a:p>
          <a:p>
            <a:pPr lvl="0"/>
            <a:r>
              <a:rPr lang="lv-LV" dirty="0" err="1"/>
              <a:t>Date</a:t>
            </a:r>
            <a:endParaRPr lang="lv-LV" dirty="0"/>
          </a:p>
          <a:p>
            <a:pPr lvl="0"/>
            <a:r>
              <a:rPr lang="lv-LV" dirty="0" err="1"/>
              <a:t>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82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5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973" userDrawn="1">
          <p15:clr>
            <a:srgbClr val="FBAE40"/>
          </p15:clr>
        </p15:guide>
        <p15:guide id="4" pos="3689" userDrawn="1">
          <p15:clr>
            <a:srgbClr val="FBAE40"/>
          </p15:clr>
        </p15:guide>
        <p15:guide id="5" pos="7045" userDrawn="1">
          <p15:clr>
            <a:srgbClr val="FBAE40"/>
          </p15:clr>
        </p15:guide>
        <p15:guide id="6" orient="horz" pos="2160" userDrawn="1">
          <p15:clr>
            <a:srgbClr val="FBAE40"/>
          </p15:clr>
        </p15:guide>
        <p15:guide id="7" orient="horz" pos="459" userDrawn="1">
          <p15:clr>
            <a:srgbClr val="FBAE40"/>
          </p15:clr>
        </p15:guide>
        <p15:guide id="8" orient="horz" pos="22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6217" y="728664"/>
            <a:ext cx="10079567" cy="936625"/>
          </a:xfrm>
        </p:spPr>
        <p:txBody>
          <a:bodyPr anchor="t" anchorCtr="0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6215" y="1665288"/>
            <a:ext cx="10080097" cy="1655762"/>
          </a:xfrm>
        </p:spPr>
        <p:txBody>
          <a:bodyPr>
            <a:normAutofit/>
          </a:bodyPr>
          <a:lstStyle>
            <a:lvl1pPr marL="0" indent="0" algn="l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Body</a:t>
            </a:r>
            <a:r>
              <a:rPr lang="lv-LV"/>
              <a:t> text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CD5-6B41-4DD5-AB12-F8EA993B035F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2EE6E-907A-4357-B7F8-828D07D017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176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167" y="690564"/>
            <a:ext cx="10098618" cy="103671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CD5-6B41-4DD5-AB12-F8EA993B035F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2EE6E-907A-4357-B7F8-828D07D0179D}" type="slidenum">
              <a:rPr lang="lv-LV" smtClean="0"/>
              <a:t>‹#›</a:t>
            </a:fld>
            <a:endParaRPr lang="lv-LV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037168" y="1665289"/>
            <a:ext cx="10098617" cy="141128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001C"/>
              </a:buClr>
              <a:buSzPct val="80000"/>
              <a:buFontTx/>
              <a:buNone/>
              <a:tabLst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001C"/>
              </a:buClr>
              <a:buSzPct val="80000"/>
              <a:buFontTx/>
              <a:buNone/>
              <a:tabLst/>
              <a:defRPr/>
            </a:pPr>
            <a:r>
              <a:rPr lang="lv-LV" dirty="0" err="1"/>
              <a:t>Body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037168" y="3429000"/>
            <a:ext cx="10098617" cy="2160588"/>
          </a:xfr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4235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167" y="690564"/>
            <a:ext cx="10099146" cy="103671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867" y="1673275"/>
            <a:ext cx="10086446" cy="435133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CD5-6B41-4DD5-AB12-F8EA993B035F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2EE6E-907A-4357-B7F8-828D07D017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403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167" y="690564"/>
            <a:ext cx="10099146" cy="103671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4101" y="1673225"/>
            <a:ext cx="4790017" cy="435133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7301" y="1673225"/>
            <a:ext cx="4798484" cy="435133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CD5-6B41-4DD5-AB12-F8EA993B035F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2EE6E-907A-4357-B7F8-828D07D017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662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216" y="728663"/>
            <a:ext cx="10079568" cy="936625"/>
          </a:xfrm>
        </p:spPr>
        <p:txBody>
          <a:bodyPr anchor="t" anchorCtr="0">
            <a:normAutofit/>
          </a:bodyPr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07667" y="1665288"/>
            <a:ext cx="4828117" cy="3924301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6217" y="1665287"/>
            <a:ext cx="4800600" cy="687388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CD5-6B41-4DD5-AB12-F8EA993B035F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2EE6E-907A-4357-B7F8-828D07D0179D}" type="slidenum">
              <a:rPr lang="lv-LV" smtClean="0"/>
              <a:t>‹#›</a:t>
            </a:fld>
            <a:endParaRPr lang="lv-LV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056217" y="2352676"/>
            <a:ext cx="4800600" cy="3236913"/>
          </a:xfrm>
        </p:spPr>
        <p:txBody>
          <a:bodyPr/>
          <a:lstStyle>
            <a:lvl1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15982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216" y="728663"/>
            <a:ext cx="10079568" cy="936625"/>
          </a:xfrm>
        </p:spPr>
        <p:txBody>
          <a:bodyPr anchor="t" anchorCtr="0">
            <a:normAutofit/>
          </a:bodyPr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8915" y="1684338"/>
            <a:ext cx="6030385" cy="2954338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CD5-6B41-4DD5-AB12-F8EA993B035F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2EE6E-907A-4357-B7F8-828D07D0179D}" type="slidenum">
              <a:rPr lang="lv-LV" smtClean="0"/>
              <a:t>‹#›</a:t>
            </a:fld>
            <a:endParaRPr lang="lv-LV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056217" y="4867276"/>
            <a:ext cx="10079567" cy="760413"/>
          </a:xfrm>
        </p:spPr>
        <p:txBody>
          <a:bodyPr/>
          <a:lstStyle>
            <a:lvl1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 dirty="0" err="1"/>
              <a:t>Body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46016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E2F4-2C2C-4DDB-9DF2-07332ED43F52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48DE-A354-4887-9522-15971F092B4D}" type="slidenum">
              <a:rPr lang="lv-LV" smtClean="0"/>
              <a:t>‹#›</a:t>
            </a:fld>
            <a:endParaRPr lang="lv-LV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1056216" y="5934075"/>
            <a:ext cx="4176184" cy="2428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/>
            </a:lvl1pPr>
          </a:lstStyle>
          <a:p>
            <a:pPr lvl="0"/>
            <a:r>
              <a:rPr lang="lv-LV" dirty="0"/>
              <a:t>www.rsu.lv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microsoft.com/office/2007/relationships/hdphoto" Target="../media/hdphoto1.wdp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7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7511" y="1401764"/>
            <a:ext cx="10515600" cy="5032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0245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82B36-C296-4D5B-99C2-CD1097B99F1C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63D82-7728-4029-8B0A-0AF4D13E9620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6" y="720502"/>
            <a:ext cx="1808105" cy="3325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302" y="5373690"/>
            <a:ext cx="4754033" cy="13287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  <a:endParaRPr lang="lv-LV" dirty="0"/>
          </a:p>
          <a:p>
            <a:pPr lvl="0"/>
            <a:r>
              <a:rPr lang="en-US" dirty="0"/>
              <a:t>Edit Master text styles</a:t>
            </a:r>
            <a:endParaRPr lang="lv-LV" dirty="0"/>
          </a:p>
          <a:p>
            <a:pPr lvl="0"/>
            <a:r>
              <a:rPr lang="en-US" dirty="0"/>
              <a:t>Edit Master text styles</a:t>
            </a:r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1" r="13726"/>
          <a:stretch/>
        </p:blipFill>
        <p:spPr>
          <a:xfrm>
            <a:off x="9192597" y="0"/>
            <a:ext cx="2999403" cy="650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7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70000"/>
        </a:lnSpc>
        <a:spcBef>
          <a:spcPts val="1000"/>
        </a:spcBef>
        <a:buFontTx/>
        <a:buNone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973" userDrawn="1">
          <p15:clr>
            <a:srgbClr val="F26B43"/>
          </p15:clr>
        </p15:guide>
        <p15:guide id="3" pos="3689" userDrawn="1">
          <p15:clr>
            <a:srgbClr val="F26B43"/>
          </p15:clr>
        </p15:guide>
        <p15:guide id="4" pos="695" userDrawn="1">
          <p15:clr>
            <a:srgbClr val="F26B43"/>
          </p15:clr>
        </p15:guide>
        <p15:guide id="5" pos="7045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orient="horz" pos="459" userDrawn="1">
          <p15:clr>
            <a:srgbClr val="F26B43"/>
          </p15:clr>
        </p15:guide>
        <p15:guide id="8" orient="horz" pos="3385" userDrawn="1">
          <p15:clr>
            <a:srgbClr val="F26B43"/>
          </p15:clr>
        </p15:guide>
        <p15:guide id="9" orient="horz" pos="3861" userDrawn="1">
          <p15:clr>
            <a:srgbClr val="F26B43"/>
          </p15:clr>
        </p15:guide>
        <p15:guide id="10" orient="horz" pos="913" userDrawn="1">
          <p15:clr>
            <a:srgbClr val="F26B43"/>
          </p15:clr>
        </p15:guide>
        <p15:guide id="11" pos="559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7167" y="690564"/>
            <a:ext cx="10515600" cy="103671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7167" y="1665289"/>
            <a:ext cx="10515600" cy="43593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E9CD5-6B41-4DD5-AB12-F8EA993B035F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2EE6E-907A-4357-B7F8-828D07D0179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100000"/>
                    </a14:imgEffect>
                    <a14:imgEffect>
                      <a14:brightnessContrast bright="55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548" t="792" r="2548"/>
          <a:stretch/>
        </p:blipFill>
        <p:spPr>
          <a:xfrm>
            <a:off x="9588229" y="10759"/>
            <a:ext cx="2603772" cy="6239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218" y="5734012"/>
            <a:ext cx="1550826" cy="30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48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64" r:id="rId3"/>
    <p:sldLayoutId id="2147483666" r:id="rId4"/>
    <p:sldLayoutId id="2147483671" r:id="rId5"/>
    <p:sldLayoutId id="214748367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377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b="1" kern="1200">
          <a:solidFill>
            <a:srgbClr val="58595B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E001C"/>
        </a:buClr>
        <a:buSzPct val="80000"/>
        <a:buFont typeface="Calibri" panose="020F0502020204030204" pitchFamily="34" charset="0"/>
        <a:buChar char="●"/>
        <a:defRPr sz="1600" kern="1200">
          <a:solidFill>
            <a:srgbClr val="5859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68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8595B"/>
        </a:buClr>
        <a:buSzPct val="80000"/>
        <a:buFont typeface="Calibri" panose="020F0502020204030204" pitchFamily="34" charset="0"/>
        <a:buChar char="●"/>
        <a:defRPr sz="1600" kern="1200">
          <a:solidFill>
            <a:srgbClr val="5859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20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8595B"/>
        </a:buClr>
        <a:buSzPct val="80000"/>
        <a:buFont typeface="Calibri" panose="020F0502020204030204" pitchFamily="34" charset="0"/>
        <a:buChar char="○"/>
        <a:defRPr sz="1600" kern="1200">
          <a:solidFill>
            <a:srgbClr val="5859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6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80000"/>
        <a:buFont typeface="Calibri" panose="020F0502020204030204" pitchFamily="34" charset="0"/>
        <a:buChar char="●"/>
        <a:defRPr sz="1600" kern="1200">
          <a:solidFill>
            <a:srgbClr val="5859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973" userDrawn="1">
          <p15:clr>
            <a:srgbClr val="F26B43"/>
          </p15:clr>
        </p15:guide>
        <p15:guide id="3" pos="3689" userDrawn="1">
          <p15:clr>
            <a:srgbClr val="F26B43"/>
          </p15:clr>
        </p15:guide>
        <p15:guide id="4" pos="7015" userDrawn="1">
          <p15:clr>
            <a:srgbClr val="F26B43"/>
          </p15:clr>
        </p15:guide>
        <p15:guide id="5" pos="665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orient="horz" pos="459" userDrawn="1">
          <p15:clr>
            <a:srgbClr val="F26B43"/>
          </p15:clr>
        </p15:guide>
        <p15:guide id="8" orient="horz" pos="3521" userDrawn="1">
          <p15:clr>
            <a:srgbClr val="F26B43"/>
          </p15:clr>
        </p15:guide>
        <p15:guide id="9" orient="horz" pos="1049" userDrawn="1">
          <p15:clr>
            <a:srgbClr val="F26B43"/>
          </p15:clr>
        </p15:guide>
        <p15:guide id="10" orient="horz" pos="3816" userDrawn="1">
          <p15:clr>
            <a:srgbClr val="F26B43"/>
          </p15:clr>
        </p15:guide>
        <p15:guide id="11" pos="16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7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6217" y="728664"/>
            <a:ext cx="10297583" cy="9620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216" y="5934075"/>
            <a:ext cx="10297584" cy="2428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lv-LV" dirty="0"/>
              <a:t>www.rsu.lv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DE2F4-2C2C-4DDB-9DF2-07332ED43F52}" type="datetimeFigureOut">
              <a:rPr lang="lv-LV" smtClean="0"/>
              <a:t>21.05.25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48DE-A354-4887-9522-15971F092B4D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1" r="13726"/>
          <a:stretch/>
        </p:blipFill>
        <p:spPr>
          <a:xfrm>
            <a:off x="9192597" y="0"/>
            <a:ext cx="2999403" cy="650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33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973" userDrawn="1">
          <p15:clr>
            <a:srgbClr val="F26B43"/>
          </p15:clr>
        </p15:guide>
        <p15:guide id="3" pos="3689" userDrawn="1">
          <p15:clr>
            <a:srgbClr val="F26B43"/>
          </p15:clr>
        </p15:guide>
        <p15:guide id="4" pos="665" userDrawn="1">
          <p15:clr>
            <a:srgbClr val="F26B43"/>
          </p15:clr>
        </p15:guide>
        <p15:guide id="5" pos="7015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orient="horz" pos="3861" userDrawn="1">
          <p15:clr>
            <a:srgbClr val="F26B43"/>
          </p15:clr>
        </p15:guide>
        <p15:guide id="8" orient="horz" pos="45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784" y="1411287"/>
            <a:ext cx="8359268" cy="1391548"/>
          </a:xfrm>
        </p:spPr>
        <p:txBody>
          <a:bodyPr>
            <a:normAutofit/>
          </a:bodyPr>
          <a:lstStyle/>
          <a:p>
            <a:r>
              <a:rPr lang="lv-LV" dirty="0" err="1"/>
              <a:t>Reasons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cancer</a:t>
            </a:r>
            <a:r>
              <a:rPr lang="lv-LV" dirty="0"/>
              <a:t> </a:t>
            </a:r>
            <a:r>
              <a:rPr lang="lv-LV" dirty="0" err="1"/>
              <a:t>care</a:t>
            </a:r>
            <a:r>
              <a:rPr lang="lv-LV" dirty="0"/>
              <a:t> </a:t>
            </a:r>
            <a:r>
              <a:rPr lang="lv-LV" dirty="0" err="1"/>
              <a:t>inequalities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Central</a:t>
            </a:r>
            <a:r>
              <a:rPr lang="lv-LV" dirty="0"/>
              <a:t> / </a:t>
            </a:r>
            <a:r>
              <a:rPr lang="lv-LV" dirty="0" err="1"/>
              <a:t>Eastern</a:t>
            </a:r>
            <a:r>
              <a:rPr lang="lv-LV" dirty="0"/>
              <a:t> </a:t>
            </a:r>
            <a:r>
              <a:rPr lang="lv-LV" dirty="0" err="1"/>
              <a:t>European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Western</a:t>
            </a:r>
            <a:r>
              <a:rPr lang="lv-LV" dirty="0"/>
              <a:t> </a:t>
            </a:r>
            <a:r>
              <a:rPr lang="lv-LV" dirty="0" err="1"/>
              <a:t>European</a:t>
            </a:r>
            <a:r>
              <a:rPr lang="lv-LV" dirty="0"/>
              <a:t> </a:t>
            </a:r>
            <a:r>
              <a:rPr lang="lv-LV" dirty="0" err="1"/>
              <a:t>countries</a:t>
            </a:r>
            <a:r>
              <a:rPr lang="lv-LV" dirty="0"/>
              <a:t> – </a:t>
            </a:r>
            <a:r>
              <a:rPr lang="lv-LV" dirty="0" err="1"/>
              <a:t>patient</a:t>
            </a:r>
            <a:r>
              <a:rPr lang="lv-LV" dirty="0"/>
              <a:t> </a:t>
            </a:r>
            <a:r>
              <a:rPr lang="lv-LV" dirty="0" err="1"/>
              <a:t>perspective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785" y="4601817"/>
            <a:ext cx="4754033" cy="1575145"/>
          </a:xfrm>
        </p:spPr>
        <p:txBody>
          <a:bodyPr>
            <a:normAutofit fontScale="92500" lnSpcReduction="20000"/>
          </a:bodyPr>
          <a:lstStyle/>
          <a:p>
            <a:r>
              <a:rPr lang="lv-LV" b="1" dirty="0"/>
              <a:t>Anda Kivite-</a:t>
            </a:r>
            <a:r>
              <a:rPr lang="lv-LV" b="1" dirty="0" err="1"/>
              <a:t>Urtane</a:t>
            </a:r>
            <a:r>
              <a:rPr lang="lv-LV" dirty="0"/>
              <a:t>, </a:t>
            </a:r>
            <a:r>
              <a:rPr lang="lv-LV" dirty="0" err="1"/>
              <a:t>PhD</a:t>
            </a:r>
            <a:r>
              <a:rPr lang="lv-LV" dirty="0"/>
              <a:t>, MPH</a:t>
            </a:r>
          </a:p>
          <a:p>
            <a:r>
              <a:rPr lang="lv-LV" dirty="0" err="1"/>
              <a:t>Director</a:t>
            </a:r>
            <a:endParaRPr lang="lv-LV" dirty="0"/>
          </a:p>
          <a:p>
            <a:r>
              <a:rPr lang="lv-LV" dirty="0" err="1"/>
              <a:t>Institute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Public</a:t>
            </a:r>
            <a:r>
              <a:rPr lang="lv-LV" dirty="0"/>
              <a:t> Health</a:t>
            </a:r>
          </a:p>
          <a:p>
            <a:r>
              <a:rPr lang="lv-LV" dirty="0" err="1"/>
              <a:t>Riga</a:t>
            </a:r>
            <a:r>
              <a:rPr lang="lv-LV" dirty="0"/>
              <a:t> Stradins </a:t>
            </a:r>
            <a:r>
              <a:rPr lang="lv-LV" dirty="0" err="1"/>
              <a:t>University</a:t>
            </a:r>
            <a:endParaRPr lang="lv-LV" dirty="0"/>
          </a:p>
          <a:p>
            <a:r>
              <a:rPr lang="lv-LV" dirty="0"/>
              <a:t>Latvia</a:t>
            </a:r>
          </a:p>
          <a:p>
            <a:r>
              <a:rPr lang="lv-LV" dirty="0" err="1"/>
              <a:t>anda.kivite-urtane@rsu.lv</a:t>
            </a:r>
            <a:endParaRPr lang="lv-LV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EEC10F9-4254-826F-22F5-A0485FDAD143}"/>
              </a:ext>
            </a:extLst>
          </p:cNvPr>
          <p:cNvSpPr txBox="1">
            <a:spLocks/>
          </p:cNvSpPr>
          <p:nvPr/>
        </p:nvSpPr>
        <p:spPr>
          <a:xfrm>
            <a:off x="4962481" y="4601816"/>
            <a:ext cx="4754033" cy="1575145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ts val="1000"/>
              </a:spcBef>
              <a:buFontTx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dirty="0"/>
              <a:t>Lauma </a:t>
            </a:r>
            <a:r>
              <a:rPr lang="lv-LV" b="1" dirty="0" err="1"/>
              <a:t>Springe</a:t>
            </a:r>
            <a:r>
              <a:rPr lang="lv-LV" dirty="0"/>
              <a:t>, </a:t>
            </a:r>
            <a:r>
              <a:rPr lang="lv-LV" dirty="0" err="1"/>
              <a:t>PhD</a:t>
            </a:r>
            <a:r>
              <a:rPr lang="lv-LV" dirty="0"/>
              <a:t>, MPH</a:t>
            </a:r>
          </a:p>
          <a:p>
            <a:r>
              <a:rPr lang="lv-LV" dirty="0" err="1"/>
              <a:t>Deputy</a:t>
            </a:r>
            <a:r>
              <a:rPr lang="lv-LV" dirty="0"/>
              <a:t> </a:t>
            </a:r>
            <a:r>
              <a:rPr lang="lv-LV" dirty="0" err="1"/>
              <a:t>Director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Academic</a:t>
            </a:r>
            <a:r>
              <a:rPr lang="lv-LV" dirty="0"/>
              <a:t> </a:t>
            </a:r>
            <a:r>
              <a:rPr lang="lv-LV" dirty="0" err="1"/>
              <a:t>Affairs</a:t>
            </a:r>
            <a:endParaRPr lang="lv-LV" dirty="0"/>
          </a:p>
          <a:p>
            <a:r>
              <a:rPr lang="lv-LV" dirty="0" err="1"/>
              <a:t>Institute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Public</a:t>
            </a:r>
            <a:r>
              <a:rPr lang="lv-LV" dirty="0"/>
              <a:t> Health</a:t>
            </a:r>
          </a:p>
          <a:p>
            <a:r>
              <a:rPr lang="lv-LV" dirty="0" err="1"/>
              <a:t>Riga</a:t>
            </a:r>
            <a:r>
              <a:rPr lang="lv-LV" dirty="0"/>
              <a:t> Stradins </a:t>
            </a:r>
            <a:r>
              <a:rPr lang="lv-LV" dirty="0" err="1"/>
              <a:t>University</a:t>
            </a:r>
            <a:endParaRPr lang="lv-LV" dirty="0"/>
          </a:p>
          <a:p>
            <a:r>
              <a:rPr lang="lv-LV" dirty="0"/>
              <a:t>Latvia</a:t>
            </a:r>
          </a:p>
          <a:p>
            <a:r>
              <a:rPr lang="lv-LV" dirty="0" err="1"/>
              <a:t>lauma.springe@rsu.lv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36552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err="1"/>
              <a:t>Methodology</a:t>
            </a:r>
            <a:endParaRPr lang="lv-LV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2DBDBFD-B251-8484-1F0F-937A42E82A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9396723"/>
              </p:ext>
            </p:extLst>
          </p:nvPr>
        </p:nvGraphicFramePr>
        <p:xfrm>
          <a:off x="897190" y="1192696"/>
          <a:ext cx="8306445" cy="3349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19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480" y="362573"/>
            <a:ext cx="10098618" cy="1036714"/>
          </a:xfrm>
        </p:spPr>
        <p:txBody>
          <a:bodyPr/>
          <a:lstStyle/>
          <a:p>
            <a:r>
              <a:rPr lang="lv-LV" dirty="0" err="1"/>
              <a:t>Discussions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groups</a:t>
            </a:r>
            <a:endParaRPr lang="lv-LV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FBCE73B-945C-2419-3330-86235F533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71223"/>
              </p:ext>
            </p:extLst>
          </p:nvPr>
        </p:nvGraphicFramePr>
        <p:xfrm>
          <a:off x="202095" y="880930"/>
          <a:ext cx="11787810" cy="5738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270">
                  <a:extLst>
                    <a:ext uri="{9D8B030D-6E8A-4147-A177-3AD203B41FA5}">
                      <a16:colId xmlns:a16="http://schemas.microsoft.com/office/drawing/2014/main" val="414270855"/>
                    </a:ext>
                  </a:extLst>
                </a:gridCol>
                <a:gridCol w="3929270">
                  <a:extLst>
                    <a:ext uri="{9D8B030D-6E8A-4147-A177-3AD203B41FA5}">
                      <a16:colId xmlns:a16="http://schemas.microsoft.com/office/drawing/2014/main" val="2736675299"/>
                    </a:ext>
                  </a:extLst>
                </a:gridCol>
                <a:gridCol w="3929270">
                  <a:extLst>
                    <a:ext uri="{9D8B030D-6E8A-4147-A177-3AD203B41FA5}">
                      <a16:colId xmlns:a16="http://schemas.microsoft.com/office/drawing/2014/main" val="2535304113"/>
                    </a:ext>
                  </a:extLst>
                </a:gridCol>
              </a:tblGrid>
              <a:tr h="434941">
                <a:tc>
                  <a:txBody>
                    <a:bodyPr/>
                    <a:lstStyle/>
                    <a:p>
                      <a:pPr algn="ctr"/>
                      <a:r>
                        <a:rPr lang="en-LV" dirty="0"/>
                        <a:t>Macro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V" dirty="0"/>
                        <a:t>Mezzo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V" dirty="0"/>
                        <a:t>Micro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92864"/>
                  </a:ext>
                </a:extLst>
              </a:tr>
              <a:tr h="3968094">
                <a:tc>
                  <a:txBody>
                    <a:bodyPr/>
                    <a:lstStyle/>
                    <a:p>
                      <a:r>
                        <a:rPr lang="en-LV" dirty="0"/>
                        <a:t>- Political prioritisation of cancer care</a:t>
                      </a:r>
                    </a:p>
                    <a:p>
                      <a:r>
                        <a:rPr lang="en-LV" dirty="0"/>
                        <a:t>- Health expenditure of cancer care</a:t>
                      </a:r>
                    </a:p>
                    <a:p>
                      <a:r>
                        <a:rPr lang="en-LV" dirty="0"/>
                        <a:t>- Adoption of innovative technologies</a:t>
                      </a:r>
                    </a:p>
                    <a:p>
                      <a:r>
                        <a:rPr lang="en-LV" dirty="0"/>
                        <a:t>- Cultural beliefs</a:t>
                      </a:r>
                    </a:p>
                    <a:p>
                      <a:r>
                        <a:rPr lang="en-LV" dirty="0"/>
                        <a:t>- Screening coverage</a:t>
                      </a:r>
                    </a:p>
                    <a:p>
                      <a:r>
                        <a:rPr lang="en-LV" dirty="0"/>
                        <a:t>- Opportunities to participate in clinical studies (including cross-border research)</a:t>
                      </a:r>
                    </a:p>
                    <a:p>
                      <a:r>
                        <a:rPr lang="en-LV" dirty="0"/>
                        <a:t>- Joint procurements of medicines</a:t>
                      </a:r>
                    </a:p>
                    <a:p>
                      <a:r>
                        <a:rPr lang="en-LV" dirty="0"/>
                        <a:t>- Data availability - quality of cancer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V" dirty="0"/>
                        <a:t>- Lack of care quality  standards</a:t>
                      </a:r>
                    </a:p>
                    <a:p>
                      <a:r>
                        <a:rPr lang="en-LV" dirty="0"/>
                        <a:t>- Survivorship care</a:t>
                      </a:r>
                    </a:p>
                    <a:p>
                      <a:r>
                        <a:rPr lang="en-LV" dirty="0"/>
                        <a:t>- Psycho-oncology</a:t>
                      </a:r>
                    </a:p>
                    <a:p>
                      <a:r>
                        <a:rPr lang="en-LV" dirty="0"/>
                        <a:t>- Palliative care</a:t>
                      </a:r>
                    </a:p>
                    <a:p>
                      <a:r>
                        <a:rPr lang="en-LV" dirty="0"/>
                        <a:t>- Availability of supporting infrastructure – IT systems, personal data management</a:t>
                      </a:r>
                    </a:p>
                    <a:p>
                      <a:r>
                        <a:rPr lang="en-LV" dirty="0"/>
                        <a:t>- Supporting infrastructure – transportation</a:t>
                      </a:r>
                    </a:p>
                    <a:p>
                      <a:r>
                        <a:rPr lang="en-US" dirty="0"/>
                        <a:t>- Outdated diagnostic and therapeutic equipment</a:t>
                      </a:r>
                      <a:endParaRPr lang="en-LV" dirty="0"/>
                    </a:p>
                    <a:p>
                      <a:r>
                        <a:rPr lang="en-LV" dirty="0"/>
                        <a:t>- Availability of medical professionals</a:t>
                      </a:r>
                    </a:p>
                    <a:p>
                      <a:r>
                        <a:rPr lang="en-LV" dirty="0"/>
                        <a:t>- Lack of multidisciplinary tumor boards in hospitals</a:t>
                      </a:r>
                    </a:p>
                    <a:p>
                      <a:r>
                        <a:rPr lang="en-LV" dirty="0"/>
                        <a:t>- Training of medical staff</a:t>
                      </a:r>
                    </a:p>
                    <a:p>
                      <a:r>
                        <a:rPr lang="en-LV" dirty="0"/>
                        <a:t>- Up-to-dateness of clinical guidelines</a:t>
                      </a: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Out-of-pocket costs</a:t>
                      </a:r>
                    </a:p>
                    <a:p>
                      <a:r>
                        <a:rPr lang="en-LV" dirty="0"/>
                        <a:t>- “Under-the-table” payments</a:t>
                      </a:r>
                    </a:p>
                    <a:p>
                      <a:r>
                        <a:rPr lang="en-LV" dirty="0"/>
                        <a:t>- Patient advocacy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Age </a:t>
                      </a: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Gender</a:t>
                      </a: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Ethnicity</a:t>
                      </a: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Socio-economic status</a:t>
                      </a: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Place of living / geographic distance</a:t>
                      </a: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Unhealthy lifestyle choices</a:t>
                      </a:r>
                    </a:p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Health literacy</a:t>
                      </a:r>
                      <a:endParaRPr lang="en-LV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Nonspecific symptoms – delays in help-seeking</a:t>
                      </a:r>
                    </a:p>
                    <a:p>
                      <a:r>
                        <a:rPr lang="en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Non-attendance at secondary care appointments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67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27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Thank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8585271"/>
      </p:ext>
    </p:extLst>
  </p:cSld>
  <p:clrMapOvr>
    <a:masterClrMapping/>
  </p:clrMapOvr>
</p:sld>
</file>

<file path=ppt/theme/theme1.xml><?xml version="1.0" encoding="utf-8"?>
<a:theme xmlns:a="http://schemas.openxmlformats.org/drawingml/2006/main" name="IEVADS">
  <a:themeElements>
    <a:clrScheme name="Custom 1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7F7F7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F1F089-CCE7-4622-AF0D-544561567805}" vid="{18B411E3-FA0B-4935-9565-81194ECF1131}"/>
    </a:ext>
  </a:extLst>
</a:theme>
</file>

<file path=ppt/theme/theme2.xml><?xml version="1.0" encoding="utf-8"?>
<a:theme xmlns:a="http://schemas.openxmlformats.org/drawingml/2006/main" name="SATU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F1F089-CCE7-4622-AF0D-544561567805}" vid="{4FE1A608-2ED7-4285-8149-3B3289A58C59}"/>
    </a:ext>
  </a:extLst>
</a:theme>
</file>

<file path=ppt/theme/theme3.xml><?xml version="1.0" encoding="utf-8"?>
<a:theme xmlns:a="http://schemas.openxmlformats.org/drawingml/2006/main" name="NOBEIGUM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F1F089-CCE7-4622-AF0D-544561567805}" vid="{23FE7EB5-7A5B-4C6D-B740-40CD9B5BB6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E2C354CC4244AAD24D04F38BE295A" ma:contentTypeVersion="15" ma:contentTypeDescription="Create a new document." ma:contentTypeScope="" ma:versionID="8c254e8a81833e788cd3735b59d15e6d">
  <xsd:schema xmlns:xsd="http://www.w3.org/2001/XMLSchema" xmlns:xs="http://www.w3.org/2001/XMLSchema" xmlns:p="http://schemas.microsoft.com/office/2006/metadata/properties" xmlns:ns2="cd6839ec-e35e-416e-b7ca-5a06424a76a3" xmlns:ns3="0a23c783-c178-4630-93cd-14c3abffabec" targetNamespace="http://schemas.microsoft.com/office/2006/metadata/properties" ma:root="true" ma:fieldsID="1fa5e33061f778209d0c8770314f6de3" ns2:_="" ns3:_="">
    <xsd:import namespace="cd6839ec-e35e-416e-b7ca-5a06424a76a3"/>
    <xsd:import namespace="0a23c783-c178-4630-93cd-14c3abffabe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6839ec-e35e-416e-b7ca-5a06424a76a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2867c64-78ff-4529-8e67-a144ecaf71a6}" ma:internalName="TaxCatchAll" ma:showField="CatchAllData" ma:web="cd6839ec-e35e-416e-b7ca-5a06424a76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3c783-c178-4630-93cd-14c3abffab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a15f1a54-530c-4f39-8241-c5660d3b4e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6839ec-e35e-416e-b7ca-5a06424a76a3" xsi:nil="true"/>
    <lcf76f155ced4ddcb4097134ff3c332f xmlns="0a23c783-c178-4630-93cd-14c3abffabe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9BBA14-5E52-46E0-B970-84EEB0DF3750}"/>
</file>

<file path=customXml/itemProps2.xml><?xml version="1.0" encoding="utf-8"?>
<ds:datastoreItem xmlns:ds="http://schemas.openxmlformats.org/officeDocument/2006/customXml" ds:itemID="{4B041AA1-ABA1-4D8F-A57C-F8C086442A07}"/>
</file>

<file path=customXml/itemProps3.xml><?xml version="1.0" encoding="utf-8"?>
<ds:datastoreItem xmlns:ds="http://schemas.openxmlformats.org/officeDocument/2006/customXml" ds:itemID="{73B6C555-2F5C-4040-B6C6-E5B306C1B5E0}"/>
</file>

<file path=docProps/app.xml><?xml version="1.0" encoding="utf-8"?>
<Properties xmlns="http://schemas.openxmlformats.org/officeDocument/2006/extended-properties" xmlns:vt="http://schemas.openxmlformats.org/officeDocument/2006/docPropsVTypes">
  <Template>IEVADS</Template>
  <TotalTime>44</TotalTime>
  <Words>240</Words>
  <Application>Microsoft Macintosh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IEVADS</vt:lpstr>
      <vt:lpstr>SATURS</vt:lpstr>
      <vt:lpstr>NOBEIGUMS</vt:lpstr>
      <vt:lpstr>Reasons for cancer care inequalities between Central / Eastern European and Western European countries – patient perspective</vt:lpstr>
      <vt:lpstr>Methodology</vt:lpstr>
      <vt:lpstr>Discussions in groups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Anda Ķīvīte Urtāne</dc:creator>
  <cp:lastModifiedBy>Anda Kivite</cp:lastModifiedBy>
  <cp:revision>7</cp:revision>
  <dcterms:created xsi:type="dcterms:W3CDTF">2025-05-21T03:08:15Z</dcterms:created>
  <dcterms:modified xsi:type="dcterms:W3CDTF">2025-05-21T06:17:10Z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0x010100DA7E2C354CC4244AAD24D04F38BE295A</vt:lpwstr>
  </property>
</Properties>
</file>