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86" r:id="rId4"/>
    <p:sldId id="257" r:id="rId5"/>
    <p:sldId id="304" r:id="rId6"/>
    <p:sldId id="270" r:id="rId7"/>
    <p:sldId id="302" r:id="rId8"/>
    <p:sldId id="301" r:id="rId9"/>
    <p:sldId id="300" r:id="rId10"/>
    <p:sldId id="306" r:id="rId11"/>
    <p:sldId id="262" r:id="rId12"/>
    <p:sldId id="265" r:id="rId13"/>
    <p:sldId id="295" r:id="rId14"/>
    <p:sldId id="279" r:id="rId15"/>
    <p:sldId id="273" r:id="rId16"/>
    <p:sldId id="305" r:id="rId17"/>
    <p:sldId id="290" r:id="rId18"/>
    <p:sldId id="280" r:id="rId19"/>
    <p:sldId id="281" r:id="rId2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111" d="100"/>
          <a:sy n="111" d="100"/>
        </p:scale>
        <p:origin x="8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E7D1A-5044-45A5-8A8F-563BF911E41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lv-LV"/>
        </a:p>
      </dgm:t>
    </dgm:pt>
    <dgm:pt modelId="{8C1D2F19-2B5C-42A2-A25C-8D767494474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Collect</a:t>
          </a:r>
          <a:endParaRPr lang="lv-LV"/>
        </a:p>
      </dgm:t>
    </dgm:pt>
    <dgm:pt modelId="{F6D2412F-E2C8-412E-9C93-0CC41B50FAF5}" type="parTrans" cxnId="{1ECF46C3-7958-457D-ADAE-BC389E1AFDBF}">
      <dgm:prSet/>
      <dgm:spPr/>
      <dgm:t>
        <a:bodyPr/>
        <a:lstStyle/>
        <a:p>
          <a:endParaRPr lang="lv-LV"/>
        </a:p>
      </dgm:t>
    </dgm:pt>
    <dgm:pt modelId="{70AC4295-B55D-4ADE-948D-BE14467B95F7}" type="sibTrans" cxnId="{1ECF46C3-7958-457D-ADAE-BC389E1AFDBF}">
      <dgm:prSet/>
      <dgm:spPr/>
      <dgm:t>
        <a:bodyPr/>
        <a:lstStyle/>
        <a:p>
          <a:endParaRPr lang="lv-LV"/>
        </a:p>
      </dgm:t>
    </dgm:pt>
    <dgm:pt modelId="{CDE44C0F-544E-49C3-8BB3-F66EBB76DD5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Evidence</a:t>
          </a:r>
        </a:p>
        <a:p>
          <a:pPr>
            <a:lnSpc>
              <a:spcPct val="100000"/>
            </a:lnSpc>
          </a:pPr>
          <a:r>
            <a:rPr lang="en-GB" dirty="0"/>
            <a:t>Information</a:t>
          </a:r>
        </a:p>
        <a:p>
          <a:pPr>
            <a:lnSpc>
              <a:spcPct val="100000"/>
            </a:lnSpc>
          </a:pPr>
          <a:r>
            <a:rPr lang="lv-LV" dirty="0" err="1"/>
            <a:t>Knowledge</a:t>
          </a:r>
          <a:endParaRPr lang="en-GB" dirty="0"/>
        </a:p>
        <a:p>
          <a:pPr>
            <a:lnSpc>
              <a:spcPct val="100000"/>
            </a:lnSpc>
          </a:pPr>
          <a:r>
            <a:rPr lang="en-GB" dirty="0"/>
            <a:t>Opinions</a:t>
          </a:r>
        </a:p>
        <a:p>
          <a:pPr>
            <a:lnSpc>
              <a:spcPct val="100000"/>
            </a:lnSpc>
          </a:pPr>
          <a:r>
            <a:rPr lang="en-GB" dirty="0"/>
            <a:t>Ideas</a:t>
          </a:r>
        </a:p>
        <a:p>
          <a:pPr>
            <a:lnSpc>
              <a:spcPct val="100000"/>
            </a:lnSpc>
          </a:pPr>
          <a:r>
            <a:rPr lang="en-GB" dirty="0"/>
            <a:t>Right persons</a:t>
          </a:r>
        </a:p>
        <a:p>
          <a:endParaRPr lang="lv-LV" dirty="0"/>
        </a:p>
      </dgm:t>
    </dgm:pt>
    <dgm:pt modelId="{6FDA40C5-0C65-4BD4-88AE-AE17F5763736}" type="parTrans" cxnId="{7F8DCC2F-FEC6-463D-9F07-B32D4809DA8C}">
      <dgm:prSet/>
      <dgm:spPr/>
      <dgm:t>
        <a:bodyPr/>
        <a:lstStyle/>
        <a:p>
          <a:endParaRPr lang="lv-LV"/>
        </a:p>
      </dgm:t>
    </dgm:pt>
    <dgm:pt modelId="{3F6CC5A6-0E89-4442-996F-329762F48668}" type="sibTrans" cxnId="{7F8DCC2F-FEC6-463D-9F07-B32D4809DA8C}">
      <dgm:prSet/>
      <dgm:spPr/>
      <dgm:t>
        <a:bodyPr/>
        <a:lstStyle/>
        <a:p>
          <a:endParaRPr lang="lv-LV"/>
        </a:p>
      </dgm:t>
    </dgm:pt>
    <dgm:pt modelId="{F0BED5A0-3856-47DE-BEEE-C86CF6E7CCB9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Analyse</a:t>
          </a:r>
          <a:endParaRPr lang="lv-LV"/>
        </a:p>
      </dgm:t>
    </dgm:pt>
    <dgm:pt modelId="{F62F8F29-3986-4808-A645-F6D53DCA8474}" type="parTrans" cxnId="{4D2DA491-5092-4E44-9474-2FFB0498ACD4}">
      <dgm:prSet/>
      <dgm:spPr/>
      <dgm:t>
        <a:bodyPr/>
        <a:lstStyle/>
        <a:p>
          <a:endParaRPr lang="lv-LV"/>
        </a:p>
      </dgm:t>
    </dgm:pt>
    <dgm:pt modelId="{F55C0311-77DF-4855-8870-DE04463C4869}" type="sibTrans" cxnId="{4D2DA491-5092-4E44-9474-2FFB0498ACD4}">
      <dgm:prSet/>
      <dgm:spPr/>
      <dgm:t>
        <a:bodyPr/>
        <a:lstStyle/>
        <a:p>
          <a:endParaRPr lang="lv-LV"/>
        </a:p>
      </dgm:t>
    </dgm:pt>
    <dgm:pt modelId="{E472770D-D91A-42C7-A4D9-417A43E964D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the problem?</a:t>
          </a:r>
        </a:p>
        <a:p>
          <a:pPr>
            <a:lnSpc>
              <a:spcPct val="100000"/>
            </a:lnSpc>
          </a:pPr>
          <a:r>
            <a:rPr lang="en-US"/>
            <a:t>What is the cause? </a:t>
          </a:r>
        </a:p>
        <a:p>
          <a:pPr>
            <a:lnSpc>
              <a:spcPct val="100000"/>
            </a:lnSpc>
          </a:pPr>
          <a:r>
            <a:rPr lang="en-US"/>
            <a:t>Why did this happen?</a:t>
          </a:r>
        </a:p>
        <a:p>
          <a:pPr>
            <a:lnSpc>
              <a:spcPct val="100000"/>
            </a:lnSpc>
          </a:pPr>
          <a:r>
            <a:rPr lang="en-US"/>
            <a:t> How to improve this?</a:t>
          </a:r>
        </a:p>
        <a:p>
          <a:pPr>
            <a:lnSpc>
              <a:spcPct val="100000"/>
            </a:lnSpc>
          </a:pPr>
          <a:r>
            <a:rPr lang="en-US"/>
            <a:t> Who to talk to? </a:t>
          </a:r>
        </a:p>
        <a:p>
          <a:pPr>
            <a:lnSpc>
              <a:spcPct val="100000"/>
            </a:lnSpc>
          </a:pPr>
          <a:r>
            <a:rPr lang="en-US"/>
            <a:t>Who is in charge?</a:t>
          </a:r>
          <a:endParaRPr lang="lv-LV"/>
        </a:p>
      </dgm:t>
    </dgm:pt>
    <dgm:pt modelId="{281AAECF-8755-4D7C-87EE-90A028BC7816}" type="parTrans" cxnId="{965BF246-5904-4218-8128-3D33AC089E42}">
      <dgm:prSet/>
      <dgm:spPr/>
      <dgm:t>
        <a:bodyPr/>
        <a:lstStyle/>
        <a:p>
          <a:endParaRPr lang="lv-LV"/>
        </a:p>
      </dgm:t>
    </dgm:pt>
    <dgm:pt modelId="{5968C1E5-BE38-4C4D-A9CE-C16CB07A234E}" type="sibTrans" cxnId="{965BF246-5904-4218-8128-3D33AC089E42}">
      <dgm:prSet/>
      <dgm:spPr/>
      <dgm:t>
        <a:bodyPr/>
        <a:lstStyle/>
        <a:p>
          <a:endParaRPr lang="lv-LV"/>
        </a:p>
      </dgm:t>
    </dgm:pt>
    <dgm:pt modelId="{D1294446-B956-4334-9D18-A5B0901BB1F4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Design</a:t>
          </a:r>
          <a:endParaRPr lang="lv-LV"/>
        </a:p>
      </dgm:t>
    </dgm:pt>
    <dgm:pt modelId="{96A1CA69-52D4-4222-B801-8532868FFE1D}" type="parTrans" cxnId="{6ECDA1D5-CCFB-428F-A497-6BB25BC64EEE}">
      <dgm:prSet/>
      <dgm:spPr/>
      <dgm:t>
        <a:bodyPr/>
        <a:lstStyle/>
        <a:p>
          <a:endParaRPr lang="lv-LV"/>
        </a:p>
      </dgm:t>
    </dgm:pt>
    <dgm:pt modelId="{EBDC8378-7CEA-4EA9-9AA2-EEDF12BBEF6F}" type="sibTrans" cxnId="{6ECDA1D5-CCFB-428F-A497-6BB25BC64EEE}">
      <dgm:prSet/>
      <dgm:spPr/>
      <dgm:t>
        <a:bodyPr/>
        <a:lstStyle/>
        <a:p>
          <a:endParaRPr lang="lv-LV"/>
        </a:p>
      </dgm:t>
    </dgm:pt>
    <dgm:pt modelId="{057FE9A7-16E8-4FC3-9EC6-F150BD24698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Design Solution</a:t>
          </a:r>
        </a:p>
        <a:p>
          <a:pPr>
            <a:lnSpc>
              <a:spcPct val="100000"/>
            </a:lnSpc>
          </a:pPr>
          <a:r>
            <a:rPr lang="en-US"/>
            <a:t>Create new opportunities</a:t>
          </a:r>
        </a:p>
        <a:p>
          <a:pPr>
            <a:lnSpc>
              <a:spcPct val="100000"/>
            </a:lnSpc>
          </a:pPr>
          <a:r>
            <a:rPr lang="en-US"/>
            <a:t>Eliminate the causes</a:t>
          </a:r>
        </a:p>
        <a:p>
          <a:pPr>
            <a:lnSpc>
              <a:spcPct val="100000"/>
            </a:lnSpc>
          </a:pPr>
          <a:r>
            <a:rPr lang="en-US"/>
            <a:t>Create a situation where the patient is the one who requests </a:t>
          </a:r>
          <a:endParaRPr lang="en-GB"/>
        </a:p>
        <a:p>
          <a:pPr>
            <a:buNone/>
          </a:pPr>
          <a:endParaRPr lang="lv-LV"/>
        </a:p>
      </dgm:t>
    </dgm:pt>
    <dgm:pt modelId="{D9BDA6FA-9053-42B2-B5DA-DF80A1E7365E}" type="parTrans" cxnId="{0A9A7C53-BEF9-42F9-B511-5CAA3EDA7AEF}">
      <dgm:prSet/>
      <dgm:spPr/>
      <dgm:t>
        <a:bodyPr/>
        <a:lstStyle/>
        <a:p>
          <a:endParaRPr lang="lv-LV"/>
        </a:p>
      </dgm:t>
    </dgm:pt>
    <dgm:pt modelId="{71F954D5-6D49-4B25-B727-C697A166C781}" type="sibTrans" cxnId="{0A9A7C53-BEF9-42F9-B511-5CAA3EDA7AEF}">
      <dgm:prSet/>
      <dgm:spPr/>
      <dgm:t>
        <a:bodyPr/>
        <a:lstStyle/>
        <a:p>
          <a:endParaRPr lang="lv-LV"/>
        </a:p>
      </dgm:t>
    </dgm:pt>
    <dgm:pt modelId="{5F4834C0-6D4C-4A2D-8363-597B5066F0BC}" type="pres">
      <dgm:prSet presAssocID="{8C9E7D1A-5044-45A5-8A8F-563BF911E41C}" presName="root" presStyleCnt="0">
        <dgm:presLayoutVars>
          <dgm:dir/>
          <dgm:resizeHandles val="exact"/>
        </dgm:presLayoutVars>
      </dgm:prSet>
      <dgm:spPr/>
    </dgm:pt>
    <dgm:pt modelId="{399F48DE-0D29-499D-B229-0B7BEFF08056}" type="pres">
      <dgm:prSet presAssocID="{8C1D2F19-2B5C-42A2-A25C-8D767494474C}" presName="compNode" presStyleCnt="0"/>
      <dgm:spPr/>
    </dgm:pt>
    <dgm:pt modelId="{CAF379C3-4A0C-49A7-8448-68A06286F252}" type="pres">
      <dgm:prSet presAssocID="{8C1D2F19-2B5C-42A2-A25C-8D767494474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8152F42-7817-46A0-9AF4-DD9ADAA9625E}" type="pres">
      <dgm:prSet presAssocID="{8C1D2F19-2B5C-42A2-A25C-8D767494474C}" presName="iconSpace" presStyleCnt="0"/>
      <dgm:spPr/>
    </dgm:pt>
    <dgm:pt modelId="{96685C09-DF5C-415E-AC57-AF0DA86A334E}" type="pres">
      <dgm:prSet presAssocID="{8C1D2F19-2B5C-42A2-A25C-8D767494474C}" presName="parTx" presStyleLbl="revTx" presStyleIdx="0" presStyleCnt="6">
        <dgm:presLayoutVars>
          <dgm:chMax val="0"/>
          <dgm:chPref val="0"/>
        </dgm:presLayoutVars>
      </dgm:prSet>
      <dgm:spPr/>
    </dgm:pt>
    <dgm:pt modelId="{D7EC10E5-0E33-4F1D-8FB1-10E1F1579DF4}" type="pres">
      <dgm:prSet presAssocID="{8C1D2F19-2B5C-42A2-A25C-8D767494474C}" presName="txSpace" presStyleCnt="0"/>
      <dgm:spPr/>
    </dgm:pt>
    <dgm:pt modelId="{F5FFCD8D-1FE8-4440-80F9-1997FD1FF02C}" type="pres">
      <dgm:prSet presAssocID="{8C1D2F19-2B5C-42A2-A25C-8D767494474C}" presName="desTx" presStyleLbl="revTx" presStyleIdx="1" presStyleCnt="6">
        <dgm:presLayoutVars/>
      </dgm:prSet>
      <dgm:spPr/>
    </dgm:pt>
    <dgm:pt modelId="{68D4DA41-DDE5-41DF-99CE-0130E5AEC4C1}" type="pres">
      <dgm:prSet presAssocID="{70AC4295-B55D-4ADE-948D-BE14467B95F7}" presName="sibTrans" presStyleCnt="0"/>
      <dgm:spPr/>
    </dgm:pt>
    <dgm:pt modelId="{86A1CC46-6633-451A-9970-747FBBC93BE9}" type="pres">
      <dgm:prSet presAssocID="{F0BED5A0-3856-47DE-BEEE-C86CF6E7CCB9}" presName="compNode" presStyleCnt="0"/>
      <dgm:spPr/>
    </dgm:pt>
    <dgm:pt modelId="{4CE94E8E-57BF-4C67-A67D-96B913F8A897}" type="pres">
      <dgm:prSet presAssocID="{F0BED5A0-3856-47DE-BEEE-C86CF6E7CC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555C8EE-643B-44AC-B79D-86F7E6F3F453}" type="pres">
      <dgm:prSet presAssocID="{F0BED5A0-3856-47DE-BEEE-C86CF6E7CCB9}" presName="iconSpace" presStyleCnt="0"/>
      <dgm:spPr/>
    </dgm:pt>
    <dgm:pt modelId="{CA204BE1-F81B-460E-B8EC-FE53548C9353}" type="pres">
      <dgm:prSet presAssocID="{F0BED5A0-3856-47DE-BEEE-C86CF6E7CCB9}" presName="parTx" presStyleLbl="revTx" presStyleIdx="2" presStyleCnt="6">
        <dgm:presLayoutVars>
          <dgm:chMax val="0"/>
          <dgm:chPref val="0"/>
        </dgm:presLayoutVars>
      </dgm:prSet>
      <dgm:spPr/>
    </dgm:pt>
    <dgm:pt modelId="{D0748CA7-E971-437D-96E3-9E93B6105F67}" type="pres">
      <dgm:prSet presAssocID="{F0BED5A0-3856-47DE-BEEE-C86CF6E7CCB9}" presName="txSpace" presStyleCnt="0"/>
      <dgm:spPr/>
    </dgm:pt>
    <dgm:pt modelId="{FAB27698-D83C-446A-9148-BFBA28CE34DC}" type="pres">
      <dgm:prSet presAssocID="{F0BED5A0-3856-47DE-BEEE-C86CF6E7CCB9}" presName="desTx" presStyleLbl="revTx" presStyleIdx="3" presStyleCnt="6">
        <dgm:presLayoutVars/>
      </dgm:prSet>
      <dgm:spPr/>
    </dgm:pt>
    <dgm:pt modelId="{60E8FA93-18D2-4247-BAC6-6ADB1964F6F3}" type="pres">
      <dgm:prSet presAssocID="{F55C0311-77DF-4855-8870-DE04463C4869}" presName="sibTrans" presStyleCnt="0"/>
      <dgm:spPr/>
    </dgm:pt>
    <dgm:pt modelId="{716FFA79-0862-4114-8C61-6B1054E6827D}" type="pres">
      <dgm:prSet presAssocID="{D1294446-B956-4334-9D18-A5B0901BB1F4}" presName="compNode" presStyleCnt="0"/>
      <dgm:spPr/>
    </dgm:pt>
    <dgm:pt modelId="{2D2C29DB-C16C-43AC-B809-F8567E63A999}" type="pres">
      <dgm:prSet presAssocID="{D1294446-B956-4334-9D18-A5B0901BB1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8A88285-3947-46A2-A099-0BF6F04183B8}" type="pres">
      <dgm:prSet presAssocID="{D1294446-B956-4334-9D18-A5B0901BB1F4}" presName="iconSpace" presStyleCnt="0"/>
      <dgm:spPr/>
    </dgm:pt>
    <dgm:pt modelId="{71D79A30-E5C7-4354-801B-0C70B6FB5584}" type="pres">
      <dgm:prSet presAssocID="{D1294446-B956-4334-9D18-A5B0901BB1F4}" presName="parTx" presStyleLbl="revTx" presStyleIdx="4" presStyleCnt="6">
        <dgm:presLayoutVars>
          <dgm:chMax val="0"/>
          <dgm:chPref val="0"/>
        </dgm:presLayoutVars>
      </dgm:prSet>
      <dgm:spPr/>
    </dgm:pt>
    <dgm:pt modelId="{4E32F3C6-860E-4A88-B651-CD46C4612573}" type="pres">
      <dgm:prSet presAssocID="{D1294446-B956-4334-9D18-A5B0901BB1F4}" presName="txSpace" presStyleCnt="0"/>
      <dgm:spPr/>
    </dgm:pt>
    <dgm:pt modelId="{7FD5A34A-0165-4D8F-9FC7-BBB8D6364E36}" type="pres">
      <dgm:prSet presAssocID="{D1294446-B956-4334-9D18-A5B0901BB1F4}" presName="desTx" presStyleLbl="revTx" presStyleIdx="5" presStyleCnt="6">
        <dgm:presLayoutVars/>
      </dgm:prSet>
      <dgm:spPr/>
    </dgm:pt>
  </dgm:ptLst>
  <dgm:cxnLst>
    <dgm:cxn modelId="{A1019424-BE41-42BC-81C8-A562D64EBC60}" type="presOf" srcId="{057FE9A7-16E8-4FC3-9EC6-F150BD246988}" destId="{7FD5A34A-0165-4D8F-9FC7-BBB8D6364E36}" srcOrd="0" destOrd="0" presId="urn:microsoft.com/office/officeart/2018/2/layout/IconLabelDescriptionList"/>
    <dgm:cxn modelId="{502EA82A-E2D5-4EF0-AC03-87CF3BD3E013}" type="presOf" srcId="{D1294446-B956-4334-9D18-A5B0901BB1F4}" destId="{71D79A30-E5C7-4354-801B-0C70B6FB5584}" srcOrd="0" destOrd="0" presId="urn:microsoft.com/office/officeart/2018/2/layout/IconLabelDescriptionList"/>
    <dgm:cxn modelId="{7F8DCC2F-FEC6-463D-9F07-B32D4809DA8C}" srcId="{8C1D2F19-2B5C-42A2-A25C-8D767494474C}" destId="{CDE44C0F-544E-49C3-8BB3-F66EBB76DD53}" srcOrd="0" destOrd="0" parTransId="{6FDA40C5-0C65-4BD4-88AE-AE17F5763736}" sibTransId="{3F6CC5A6-0E89-4442-996F-329762F48668}"/>
    <dgm:cxn modelId="{46EE6264-F13D-4147-AFB5-F61462AB7307}" type="presOf" srcId="{CDE44C0F-544E-49C3-8BB3-F66EBB76DD53}" destId="{F5FFCD8D-1FE8-4440-80F9-1997FD1FF02C}" srcOrd="0" destOrd="0" presId="urn:microsoft.com/office/officeart/2018/2/layout/IconLabelDescriptionList"/>
    <dgm:cxn modelId="{965BF246-5904-4218-8128-3D33AC089E42}" srcId="{F0BED5A0-3856-47DE-BEEE-C86CF6E7CCB9}" destId="{E472770D-D91A-42C7-A4D9-417A43E964D3}" srcOrd="0" destOrd="0" parTransId="{281AAECF-8755-4D7C-87EE-90A028BC7816}" sibTransId="{5968C1E5-BE38-4C4D-A9CE-C16CB07A234E}"/>
    <dgm:cxn modelId="{91D9C26F-8131-409A-A9CA-A9621556A666}" type="presOf" srcId="{E472770D-D91A-42C7-A4D9-417A43E964D3}" destId="{FAB27698-D83C-446A-9148-BFBA28CE34DC}" srcOrd="0" destOrd="0" presId="urn:microsoft.com/office/officeart/2018/2/layout/IconLabelDescriptionList"/>
    <dgm:cxn modelId="{0A9A7C53-BEF9-42F9-B511-5CAA3EDA7AEF}" srcId="{D1294446-B956-4334-9D18-A5B0901BB1F4}" destId="{057FE9A7-16E8-4FC3-9EC6-F150BD246988}" srcOrd="0" destOrd="0" parTransId="{D9BDA6FA-9053-42B2-B5DA-DF80A1E7365E}" sibTransId="{71F954D5-6D49-4B25-B727-C697A166C781}"/>
    <dgm:cxn modelId="{4D2DA491-5092-4E44-9474-2FFB0498ACD4}" srcId="{8C9E7D1A-5044-45A5-8A8F-563BF911E41C}" destId="{F0BED5A0-3856-47DE-BEEE-C86CF6E7CCB9}" srcOrd="1" destOrd="0" parTransId="{F62F8F29-3986-4808-A645-F6D53DCA8474}" sibTransId="{F55C0311-77DF-4855-8870-DE04463C4869}"/>
    <dgm:cxn modelId="{A3AB32BA-BED7-43FF-815E-C059D529BFDF}" type="presOf" srcId="{8C9E7D1A-5044-45A5-8A8F-563BF911E41C}" destId="{5F4834C0-6D4C-4A2D-8363-597B5066F0BC}" srcOrd="0" destOrd="0" presId="urn:microsoft.com/office/officeart/2018/2/layout/IconLabelDescriptionList"/>
    <dgm:cxn modelId="{1ECF46C3-7958-457D-ADAE-BC389E1AFDBF}" srcId="{8C9E7D1A-5044-45A5-8A8F-563BF911E41C}" destId="{8C1D2F19-2B5C-42A2-A25C-8D767494474C}" srcOrd="0" destOrd="0" parTransId="{F6D2412F-E2C8-412E-9C93-0CC41B50FAF5}" sibTransId="{70AC4295-B55D-4ADE-948D-BE14467B95F7}"/>
    <dgm:cxn modelId="{48B403D1-3147-4F7F-AFDC-D436D36D931D}" type="presOf" srcId="{F0BED5A0-3856-47DE-BEEE-C86CF6E7CCB9}" destId="{CA204BE1-F81B-460E-B8EC-FE53548C9353}" srcOrd="0" destOrd="0" presId="urn:microsoft.com/office/officeart/2018/2/layout/IconLabelDescriptionList"/>
    <dgm:cxn modelId="{6ECDA1D5-CCFB-428F-A497-6BB25BC64EEE}" srcId="{8C9E7D1A-5044-45A5-8A8F-563BF911E41C}" destId="{D1294446-B956-4334-9D18-A5B0901BB1F4}" srcOrd="2" destOrd="0" parTransId="{96A1CA69-52D4-4222-B801-8532868FFE1D}" sibTransId="{EBDC8378-7CEA-4EA9-9AA2-EEDF12BBEF6F}"/>
    <dgm:cxn modelId="{10C0E7EA-7AF7-4E6B-91C5-8EB86AF1157B}" type="presOf" srcId="{8C1D2F19-2B5C-42A2-A25C-8D767494474C}" destId="{96685C09-DF5C-415E-AC57-AF0DA86A334E}" srcOrd="0" destOrd="0" presId="urn:microsoft.com/office/officeart/2018/2/layout/IconLabelDescriptionList"/>
    <dgm:cxn modelId="{0007F731-06D2-4253-9999-6DCBEDF87916}" type="presParOf" srcId="{5F4834C0-6D4C-4A2D-8363-597B5066F0BC}" destId="{399F48DE-0D29-499D-B229-0B7BEFF08056}" srcOrd="0" destOrd="0" presId="urn:microsoft.com/office/officeart/2018/2/layout/IconLabelDescriptionList"/>
    <dgm:cxn modelId="{9C89A0E0-A050-472B-8039-F86BE6D90EB2}" type="presParOf" srcId="{399F48DE-0D29-499D-B229-0B7BEFF08056}" destId="{CAF379C3-4A0C-49A7-8448-68A06286F252}" srcOrd="0" destOrd="0" presId="urn:microsoft.com/office/officeart/2018/2/layout/IconLabelDescriptionList"/>
    <dgm:cxn modelId="{032FE778-D8C9-4D3D-8FD3-B6F66E02FC95}" type="presParOf" srcId="{399F48DE-0D29-499D-B229-0B7BEFF08056}" destId="{D8152F42-7817-46A0-9AF4-DD9ADAA9625E}" srcOrd="1" destOrd="0" presId="urn:microsoft.com/office/officeart/2018/2/layout/IconLabelDescriptionList"/>
    <dgm:cxn modelId="{0E35E486-AD56-42DE-B57C-949F740AF7DF}" type="presParOf" srcId="{399F48DE-0D29-499D-B229-0B7BEFF08056}" destId="{96685C09-DF5C-415E-AC57-AF0DA86A334E}" srcOrd="2" destOrd="0" presId="urn:microsoft.com/office/officeart/2018/2/layout/IconLabelDescriptionList"/>
    <dgm:cxn modelId="{4D56E48A-80B6-49B0-840E-0C12D72F15A9}" type="presParOf" srcId="{399F48DE-0D29-499D-B229-0B7BEFF08056}" destId="{D7EC10E5-0E33-4F1D-8FB1-10E1F1579DF4}" srcOrd="3" destOrd="0" presId="urn:microsoft.com/office/officeart/2018/2/layout/IconLabelDescriptionList"/>
    <dgm:cxn modelId="{D1863B74-7551-41A8-8F10-70AEA99DC38D}" type="presParOf" srcId="{399F48DE-0D29-499D-B229-0B7BEFF08056}" destId="{F5FFCD8D-1FE8-4440-80F9-1997FD1FF02C}" srcOrd="4" destOrd="0" presId="urn:microsoft.com/office/officeart/2018/2/layout/IconLabelDescriptionList"/>
    <dgm:cxn modelId="{EC9A4451-602C-4440-9A8C-FD2732838C1A}" type="presParOf" srcId="{5F4834C0-6D4C-4A2D-8363-597B5066F0BC}" destId="{68D4DA41-DDE5-41DF-99CE-0130E5AEC4C1}" srcOrd="1" destOrd="0" presId="urn:microsoft.com/office/officeart/2018/2/layout/IconLabelDescriptionList"/>
    <dgm:cxn modelId="{986ECEFA-65AB-4B29-964A-8F70FA85D1A1}" type="presParOf" srcId="{5F4834C0-6D4C-4A2D-8363-597B5066F0BC}" destId="{86A1CC46-6633-451A-9970-747FBBC93BE9}" srcOrd="2" destOrd="0" presId="urn:microsoft.com/office/officeart/2018/2/layout/IconLabelDescriptionList"/>
    <dgm:cxn modelId="{10CAB2A3-BFDE-4D7C-91E4-DBC47C1864FB}" type="presParOf" srcId="{86A1CC46-6633-451A-9970-747FBBC93BE9}" destId="{4CE94E8E-57BF-4C67-A67D-96B913F8A897}" srcOrd="0" destOrd="0" presId="urn:microsoft.com/office/officeart/2018/2/layout/IconLabelDescriptionList"/>
    <dgm:cxn modelId="{A5BEB0E3-D062-4031-9578-E05A564FE3ED}" type="presParOf" srcId="{86A1CC46-6633-451A-9970-747FBBC93BE9}" destId="{F555C8EE-643B-44AC-B79D-86F7E6F3F453}" srcOrd="1" destOrd="0" presId="urn:microsoft.com/office/officeart/2018/2/layout/IconLabelDescriptionList"/>
    <dgm:cxn modelId="{A461A07E-5F9F-45C0-A533-0844CAEA5519}" type="presParOf" srcId="{86A1CC46-6633-451A-9970-747FBBC93BE9}" destId="{CA204BE1-F81B-460E-B8EC-FE53548C9353}" srcOrd="2" destOrd="0" presId="urn:microsoft.com/office/officeart/2018/2/layout/IconLabelDescriptionList"/>
    <dgm:cxn modelId="{5A238F72-E1AA-4A97-968B-5C6008614AAA}" type="presParOf" srcId="{86A1CC46-6633-451A-9970-747FBBC93BE9}" destId="{D0748CA7-E971-437D-96E3-9E93B6105F67}" srcOrd="3" destOrd="0" presId="urn:microsoft.com/office/officeart/2018/2/layout/IconLabelDescriptionList"/>
    <dgm:cxn modelId="{D5E3BD63-FFFC-4E2A-8551-39D413649F6F}" type="presParOf" srcId="{86A1CC46-6633-451A-9970-747FBBC93BE9}" destId="{FAB27698-D83C-446A-9148-BFBA28CE34DC}" srcOrd="4" destOrd="0" presId="urn:microsoft.com/office/officeart/2018/2/layout/IconLabelDescriptionList"/>
    <dgm:cxn modelId="{934E3E39-E3F5-406A-BE40-D955E816434C}" type="presParOf" srcId="{5F4834C0-6D4C-4A2D-8363-597B5066F0BC}" destId="{60E8FA93-18D2-4247-BAC6-6ADB1964F6F3}" srcOrd="3" destOrd="0" presId="urn:microsoft.com/office/officeart/2018/2/layout/IconLabelDescriptionList"/>
    <dgm:cxn modelId="{2AD12DED-F515-4D70-99A8-863CC0367AA7}" type="presParOf" srcId="{5F4834C0-6D4C-4A2D-8363-597B5066F0BC}" destId="{716FFA79-0862-4114-8C61-6B1054E6827D}" srcOrd="4" destOrd="0" presId="urn:microsoft.com/office/officeart/2018/2/layout/IconLabelDescriptionList"/>
    <dgm:cxn modelId="{46FAE37C-CF9C-4FDD-BE14-380A28BA61AD}" type="presParOf" srcId="{716FFA79-0862-4114-8C61-6B1054E6827D}" destId="{2D2C29DB-C16C-43AC-B809-F8567E63A999}" srcOrd="0" destOrd="0" presId="urn:microsoft.com/office/officeart/2018/2/layout/IconLabelDescriptionList"/>
    <dgm:cxn modelId="{37AD4F16-ED7A-4FB5-A1DC-442CC56527B8}" type="presParOf" srcId="{716FFA79-0862-4114-8C61-6B1054E6827D}" destId="{D8A88285-3947-46A2-A099-0BF6F04183B8}" srcOrd="1" destOrd="0" presId="urn:microsoft.com/office/officeart/2018/2/layout/IconLabelDescriptionList"/>
    <dgm:cxn modelId="{39FD97DC-C13E-4980-AAB0-2F999F71ABC1}" type="presParOf" srcId="{716FFA79-0862-4114-8C61-6B1054E6827D}" destId="{71D79A30-E5C7-4354-801B-0C70B6FB5584}" srcOrd="2" destOrd="0" presId="urn:microsoft.com/office/officeart/2018/2/layout/IconLabelDescriptionList"/>
    <dgm:cxn modelId="{A5B86F8A-8A61-4DCC-B6D6-99A63B9BC536}" type="presParOf" srcId="{716FFA79-0862-4114-8C61-6B1054E6827D}" destId="{4E32F3C6-860E-4A88-B651-CD46C4612573}" srcOrd="3" destOrd="0" presId="urn:microsoft.com/office/officeart/2018/2/layout/IconLabelDescriptionList"/>
    <dgm:cxn modelId="{151978CB-B807-4F4E-A82C-21BF9116C6B1}" type="presParOf" srcId="{716FFA79-0862-4114-8C61-6B1054E6827D}" destId="{7FD5A34A-0165-4D8F-9FC7-BBB8D6364E3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379C3-4A0C-49A7-8448-68A06286F252}">
      <dsp:nvSpPr>
        <dsp:cNvPr id="0" name=""/>
        <dsp:cNvSpPr/>
      </dsp:nvSpPr>
      <dsp:spPr>
        <a:xfrm>
          <a:off x="6916" y="0"/>
          <a:ext cx="1140268" cy="1102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85C09-DF5C-415E-AC57-AF0DA86A334E}">
      <dsp:nvSpPr>
        <dsp:cNvPr id="0" name=""/>
        <dsp:cNvSpPr/>
      </dsp:nvSpPr>
      <dsp:spPr>
        <a:xfrm>
          <a:off x="6916" y="1276789"/>
          <a:ext cx="3257909" cy="472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000" kern="1200"/>
            <a:t>Collect</a:t>
          </a:r>
          <a:endParaRPr lang="lv-LV" sz="3000" kern="1200"/>
        </a:p>
      </dsp:txBody>
      <dsp:txXfrm>
        <a:off x="6916" y="1276789"/>
        <a:ext cx="3257909" cy="472489"/>
      </dsp:txXfrm>
    </dsp:sp>
    <dsp:sp modelId="{F5FFCD8D-1FE8-4440-80F9-1997FD1FF02C}">
      <dsp:nvSpPr>
        <dsp:cNvPr id="0" name=""/>
        <dsp:cNvSpPr/>
      </dsp:nvSpPr>
      <dsp:spPr>
        <a:xfrm>
          <a:off x="6916" y="1830355"/>
          <a:ext cx="3257909" cy="236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Evidence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Information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 err="1"/>
            <a:t>Knowledge</a:t>
          </a:r>
          <a:endParaRPr lang="en-GB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Opinions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Ideas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Right persons</a:t>
          </a:r>
        </a:p>
        <a:p>
          <a:pPr marL="0" lvl="0" indent="0" algn="l" defTabSz="755650">
            <a:spcBef>
              <a:spcPct val="0"/>
            </a:spcBef>
            <a:spcAft>
              <a:spcPct val="35000"/>
            </a:spcAft>
            <a:buNone/>
          </a:pPr>
          <a:endParaRPr lang="lv-LV" sz="1700" kern="1200" dirty="0"/>
        </a:p>
      </dsp:txBody>
      <dsp:txXfrm>
        <a:off x="6916" y="1830355"/>
        <a:ext cx="3257909" cy="2362449"/>
      </dsp:txXfrm>
    </dsp:sp>
    <dsp:sp modelId="{4CE94E8E-57BF-4C67-A67D-96B913F8A897}">
      <dsp:nvSpPr>
        <dsp:cNvPr id="0" name=""/>
        <dsp:cNvSpPr/>
      </dsp:nvSpPr>
      <dsp:spPr>
        <a:xfrm>
          <a:off x="3834959" y="0"/>
          <a:ext cx="1140268" cy="11024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4BE1-F81B-460E-B8EC-FE53548C9353}">
      <dsp:nvSpPr>
        <dsp:cNvPr id="0" name=""/>
        <dsp:cNvSpPr/>
      </dsp:nvSpPr>
      <dsp:spPr>
        <a:xfrm>
          <a:off x="3834959" y="1276789"/>
          <a:ext cx="3257909" cy="472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000" kern="1200"/>
            <a:t>Analyse</a:t>
          </a:r>
          <a:endParaRPr lang="lv-LV" sz="3000" kern="1200"/>
        </a:p>
      </dsp:txBody>
      <dsp:txXfrm>
        <a:off x="3834959" y="1276789"/>
        <a:ext cx="3257909" cy="472489"/>
      </dsp:txXfrm>
    </dsp:sp>
    <dsp:sp modelId="{FAB27698-D83C-446A-9148-BFBA28CE34DC}">
      <dsp:nvSpPr>
        <dsp:cNvPr id="0" name=""/>
        <dsp:cNvSpPr/>
      </dsp:nvSpPr>
      <dsp:spPr>
        <a:xfrm>
          <a:off x="3834959" y="1830355"/>
          <a:ext cx="3257909" cy="236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is the problem?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is the cause?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Why did this happen?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 How to improve this?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 Who to talk to?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Who is in charge?</a:t>
          </a:r>
          <a:endParaRPr lang="lv-LV" sz="1700" kern="1200"/>
        </a:p>
      </dsp:txBody>
      <dsp:txXfrm>
        <a:off x="3834959" y="1830355"/>
        <a:ext cx="3257909" cy="2362449"/>
      </dsp:txXfrm>
    </dsp:sp>
    <dsp:sp modelId="{2D2C29DB-C16C-43AC-B809-F8567E63A999}">
      <dsp:nvSpPr>
        <dsp:cNvPr id="0" name=""/>
        <dsp:cNvSpPr/>
      </dsp:nvSpPr>
      <dsp:spPr>
        <a:xfrm>
          <a:off x="7663003" y="0"/>
          <a:ext cx="1140268" cy="11024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79A30-E5C7-4354-801B-0C70B6FB5584}">
      <dsp:nvSpPr>
        <dsp:cNvPr id="0" name=""/>
        <dsp:cNvSpPr/>
      </dsp:nvSpPr>
      <dsp:spPr>
        <a:xfrm>
          <a:off x="7663003" y="1276789"/>
          <a:ext cx="3257909" cy="472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000" kern="1200"/>
            <a:t>Design</a:t>
          </a:r>
          <a:endParaRPr lang="lv-LV" sz="3000" kern="1200"/>
        </a:p>
      </dsp:txBody>
      <dsp:txXfrm>
        <a:off x="7663003" y="1276789"/>
        <a:ext cx="3257909" cy="472489"/>
      </dsp:txXfrm>
    </dsp:sp>
    <dsp:sp modelId="{7FD5A34A-0165-4D8F-9FC7-BBB8D6364E36}">
      <dsp:nvSpPr>
        <dsp:cNvPr id="0" name=""/>
        <dsp:cNvSpPr/>
      </dsp:nvSpPr>
      <dsp:spPr>
        <a:xfrm>
          <a:off x="7663003" y="1830355"/>
          <a:ext cx="3257909" cy="236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Design Solution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Create new opportunities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Eliminate the causes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Create a situation where the patient is the one who requests </a:t>
          </a:r>
          <a:endParaRPr lang="en-GB" sz="1700" kern="1200"/>
        </a:p>
        <a:p>
          <a:pPr marL="0" lvl="0" indent="0" algn="l" defTabSz="755650">
            <a:spcBef>
              <a:spcPct val="0"/>
            </a:spcBef>
            <a:spcAft>
              <a:spcPct val="35000"/>
            </a:spcAft>
            <a:buNone/>
          </a:pPr>
          <a:endParaRPr lang="lv-LV" sz="1700" kern="1200"/>
        </a:p>
      </dsp:txBody>
      <dsp:txXfrm>
        <a:off x="7663003" y="1830355"/>
        <a:ext cx="3257909" cy="236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D40B7-0135-4904-B6CE-56AD22063DA6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04D1-2A30-4C7A-9270-3910FEAD685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50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D1422-9370-489A-868A-A25501F9761D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494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D1422-9370-489A-868A-A25501F9761D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605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E19B-943F-CFF3-87D8-082EBC1F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3E960-A966-BEF8-DEEB-C07BE610E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71136-7289-D23D-CAA6-DA40E5A3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1492-3C4E-2963-BA62-851B3C8A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69EA-078F-260F-AD4C-ECBEB889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553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033C-4126-521B-7E4D-0D326DC5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C2CAA-3164-3318-04E9-B37DC9772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9F2D-B0C3-D688-FDA0-D4FFEE7B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88BC5-4AF6-F229-66EB-D87C647D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1847E-70A3-7F2F-8773-0DA30ED7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202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C0CDE-9C63-FED9-D5F9-50CB7EF7E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C0FED-E9A0-F8B8-F354-0510E48C3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A7A52-71E7-A163-95AC-6483F2B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EDB4-51FF-B0DA-FE93-5EAF6931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78A3B-D108-63AF-21A3-82338560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579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5E65-571C-088A-3B37-4901CBDD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43984-59F3-BCC6-B60A-2DF703A7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FAE30-36DA-2E9D-D01A-DBC4E190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DC3AA-D289-588A-2591-B626C30F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182D3-295D-CBE6-A23B-7DB769E8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971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B57F-80C5-A26C-92FB-7FE6E769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AA3B7-38CF-C691-79FC-816E83F2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B32D9-84CE-79FA-9DBC-A381E983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8B7A4-EA83-45C2-BAB2-0A2AF7F6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66493-A776-9364-1DA6-F0461F4C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99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5F24-82A7-7CC2-8803-10D6D6D9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39625-18F9-25EA-AEFD-0BA6A17AA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B2F52-6A65-2635-F5E0-DFAF3761B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88A03-F108-2B81-A91B-BDEFBEC8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69402-C163-4384-B8E1-38BC4941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51DB0-EEA8-9CBF-1BB8-32CAB39C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944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2866-CDE0-269C-E57C-F04C2048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EA18-D908-0928-5047-C506BB01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810A6-2D76-52B3-4DF0-E7740E520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B08AB-EEAF-A1CA-B0C1-73F88E990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16A91-70C1-26B5-5D4E-340F6C528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15554-1B89-3AD5-1827-EF61A203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D9186-2A4B-7549-F05E-9DB086F4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1B6C1-2A2F-5175-ECA1-EF76BDB4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745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B9C5-2F02-7B19-69D5-1A0B480B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EB9DA-2415-DE3C-FA3D-ED5C0FD6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71BEA-938A-3DBA-1026-6C97E4FC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60383-D707-651B-5F25-2EAF966B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139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6FA59-B3ED-992A-640F-CDB7B8A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179CF-6954-163A-CA1C-4F49208D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FDC7C-9D75-6310-327F-D6F50A88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237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DD11-4C01-C5F3-7113-C16200D4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B1643-4320-549E-D875-CA613705F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592ED-59AF-8C61-4434-B8E751626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61A13-3DBA-0341-8AE9-56C9B5C3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510F4-F8CE-ED91-BF46-A39A111B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ECC65-CE7C-9567-251B-30B16F92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5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9586-7176-21F1-FE0F-ED5CF4CF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BB245-BF16-F8F0-AEB9-001B5CE83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44B27-0C9A-D5DD-5613-F811E06A8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D0E0C-CBC3-8550-06F5-CF3232FE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15C14-CE8D-10D0-C0C6-2E35EF21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974C1-BB9B-FAF1-C868-5AC2AABF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928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B66D3-237F-A320-629A-9B81C126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C799-077C-99CB-5326-BB6496C31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C805B-D68F-B3D6-F87E-E45828A05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4948E-60B6-4BDA-8C49-2CC854015F9D}" type="datetimeFigureOut">
              <a:rPr lang="lv-LV" smtClean="0"/>
              <a:t>19.05.2025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56C0B-156F-91AF-56E1-264F81FFA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36D62-53A8-7B26-D411-98DDCEBE1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240D6A-76D9-4B4A-AD22-B3E1517F239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017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anoma.lv/" TargetMode="External"/><Relationship Id="rId2" Type="http://schemas.openxmlformats.org/officeDocument/2006/relationships/hyperlink" Target="https://soliprieksamelanomai.lv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acientuakademija.lv/" TargetMode="External"/><Relationship Id="rId4" Type="http://schemas.openxmlformats.org/officeDocument/2006/relationships/hyperlink" Target="https://onkoalianse.lv/l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51D5-83AF-DE3C-4BB8-9451C0FE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38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b="1" dirty="0" err="1"/>
              <a:t>Evidence-Based</a:t>
            </a:r>
            <a:r>
              <a:rPr lang="lv-LV" b="1" dirty="0"/>
              <a:t> </a:t>
            </a:r>
            <a:r>
              <a:rPr lang="lv-LV" b="1" dirty="0" err="1"/>
              <a:t>Patient</a:t>
            </a:r>
            <a:r>
              <a:rPr lang="lv-LV" b="1" dirty="0"/>
              <a:t> </a:t>
            </a:r>
            <a:r>
              <a:rPr lang="lv-LV" b="1" dirty="0" err="1"/>
              <a:t>Advocacy</a:t>
            </a:r>
            <a:r>
              <a:rPr lang="lv-LV" b="1" dirty="0"/>
              <a:t> </a:t>
            </a:r>
            <a:r>
              <a:rPr lang="lv-LV" b="1" dirty="0" err="1"/>
              <a:t>Activities</a:t>
            </a:r>
            <a:r>
              <a:rPr lang="lv-LV" b="1" dirty="0"/>
              <a:t> </a:t>
            </a:r>
            <a:r>
              <a:rPr lang="lv-LV" b="1" dirty="0" err="1"/>
              <a:t>in</a:t>
            </a:r>
            <a:r>
              <a:rPr lang="lv-LV" b="1" dirty="0"/>
              <a:t> Latvia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78759-8953-F2CF-A5B6-4673EB4BD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6412"/>
            <a:ext cx="9144000" cy="2387599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Olga Valciņa</a:t>
            </a:r>
            <a:endParaRPr lang="lv-LV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>
              <a:lnSpc>
                <a:spcPct val="107000"/>
              </a:lnSpc>
            </a:pP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Melanoma patient network of Latvia</a:t>
            </a:r>
            <a:endParaRPr lang="lv-LV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>
              <a:lnSpc>
                <a:spcPct val="107000"/>
              </a:lnSpc>
            </a:pP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“Step </a:t>
            </a:r>
            <a:r>
              <a:rPr lang="lv-LV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</a:t>
            </a:r>
            <a:r>
              <a:rPr lang="lv-LV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elanoma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endParaRPr lang="lv-LV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>
              <a:lnSpc>
                <a:spcPct val="107000"/>
              </a:lnSpc>
            </a:pP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Latvian Association of Oncology Patient Organizations</a:t>
            </a:r>
            <a:endParaRPr lang="lv-LV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>
              <a:lnSpc>
                <a:spcPct val="107000"/>
              </a:lnSpc>
              <a:spcAft>
                <a:spcPts val="800"/>
              </a:spcAft>
            </a:pP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“OncoAlliance”</a:t>
            </a:r>
            <a:endParaRPr lang="lv-LV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E5CB4-FFC4-5EDE-DFAF-B8AE3A920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704" y="85249"/>
            <a:ext cx="1573371" cy="186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F5721D-760C-5508-F7C2-AE9DD7A36D7F}"/>
              </a:ext>
            </a:extLst>
          </p:cNvPr>
          <p:cNvSpPr/>
          <p:nvPr/>
        </p:nvSpPr>
        <p:spPr>
          <a:xfrm>
            <a:off x="8705850" y="0"/>
            <a:ext cx="3401427" cy="180298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933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holding hands together&#10;&#10;AI-generated content may be incorrect.">
            <a:extLst>
              <a:ext uri="{FF2B5EF4-FFF2-40B4-BE49-F238E27FC236}">
                <a16:creationId xmlns:a16="http://schemas.microsoft.com/office/drawing/2014/main" id="{E675B9B0-7057-9C53-8E34-2D6374601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5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DD166-5CAD-B04F-84AB-2E146A34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fld id="{B03DCB36-D3B0-3945-9F67-CAB6B5D5A00F}" type="datetime1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5/19/2025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67342-145B-E945-AF52-B802F69E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9DD63BD8-B59D-408B-9F48-365900C913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3120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57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manabalss.lv/system/site_posts/images/000/000/249/landing/Sept26__melanoma_Mand_kom_web.jpg?1569471361">
            <a:extLst>
              <a:ext uri="{FF2B5EF4-FFF2-40B4-BE49-F238E27FC236}">
                <a16:creationId xmlns:a16="http://schemas.microsoft.com/office/drawing/2014/main" id="{D6F39F5D-0440-4C4D-800C-228F35875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209" y="4103534"/>
            <a:ext cx="5376557" cy="206390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6132D1-A0ED-4E1F-A45D-7A2DB4BEB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63" y="3682789"/>
            <a:ext cx="3932903" cy="2949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24681-DA42-47CD-A349-B9E0EF314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7" y="1890767"/>
            <a:ext cx="3775587" cy="2831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E28EA-AA70-4CFE-BDD7-F5BE2B9C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it Look?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F4F89-B1A2-4CB3-92C0-F3C0AFFE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595DD-BED7-2E47-A460-8312A9736949}" type="datetime1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DE16A-F5BF-4C9B-99A1-1B004ECF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90F6B-B228-4A3B-AF3F-F7151C27E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34" y="1350502"/>
            <a:ext cx="4411155" cy="2753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66B00D-EA76-47D6-B40C-826DB2D9A4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2503"/>
            <a:ext cx="3860693" cy="181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D3449E-0803-4CA8-8133-ED1917E62E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r="9027"/>
          <a:stretch/>
        </p:blipFill>
        <p:spPr>
          <a:xfrm>
            <a:off x="3142433" y="1963636"/>
            <a:ext cx="4463518" cy="250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5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CAF3-98A6-CD12-5C97-ED065E48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FD8FB-4B77-BC58-60D9-728C60977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59" y="182562"/>
            <a:ext cx="10963581" cy="64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0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2FDA-ECA5-AF46-ECF4-561A41A3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b="1" dirty="0"/>
              <a:t>M</a:t>
            </a:r>
            <a:r>
              <a:rPr lang="en-US" sz="3600" b="1" dirty="0" err="1"/>
              <a:t>inimum</a:t>
            </a:r>
            <a:r>
              <a:rPr lang="en-US" sz="3600" b="1" dirty="0"/>
              <a:t> </a:t>
            </a:r>
            <a:r>
              <a:rPr lang="lv-LV" sz="3600" b="1" dirty="0"/>
              <a:t>C</a:t>
            </a:r>
            <a:r>
              <a:rPr lang="en-US" sz="3600" b="1" dirty="0" err="1"/>
              <a:t>aseload</a:t>
            </a:r>
            <a:br>
              <a:rPr lang="lv-LV" sz="3600" b="1" dirty="0"/>
            </a:br>
            <a:r>
              <a:rPr lang="en-US" sz="3600" dirty="0"/>
              <a:t>Optimal Number of Mammography Readings</a:t>
            </a:r>
            <a:endParaRPr lang="lv-LV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61997-7F2B-C045-47EE-B0BE765545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The ECIBC's Guidelines Development Group (GDG) </a:t>
            </a:r>
            <a:r>
              <a:rPr lang="en-US" sz="2400" b="1" dirty="0"/>
              <a:t>suggests that mammography readers read between 3 500 and 11 000 mammograms annually </a:t>
            </a:r>
            <a:r>
              <a:rPr lang="en-US" sz="2400" dirty="0"/>
              <a:t>in </a:t>
            </a:r>
            <a:r>
              <a:rPr lang="en-US" sz="2400" dirty="0" err="1"/>
              <a:t>organised</a:t>
            </a:r>
            <a:r>
              <a:rPr lang="en-US" sz="2400" dirty="0"/>
              <a:t> population-based screening </a:t>
            </a:r>
            <a:r>
              <a:rPr lang="en-US" sz="2400" dirty="0" err="1"/>
              <a:t>programmes</a:t>
            </a:r>
            <a:endParaRPr lang="lv-LV" sz="2400" dirty="0"/>
          </a:p>
          <a:p>
            <a:pPr>
              <a:lnSpc>
                <a:spcPct val="120000"/>
              </a:lnSpc>
            </a:pPr>
            <a:r>
              <a:rPr lang="en-US" sz="2600" dirty="0" err="1"/>
              <a:t>Programmes</a:t>
            </a:r>
            <a:r>
              <a:rPr lang="en-US" sz="2600" dirty="0"/>
              <a:t> should continue to monitor the number of readings by readers and the quality indicators of the reading process</a:t>
            </a:r>
            <a:endParaRPr lang="lv-LV" sz="2600" dirty="0"/>
          </a:p>
          <a:p>
            <a:endParaRPr lang="lv-LV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4E7F0-3BA1-4B7A-8CAD-930F6A2C98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requirements of a specialist breast </a:t>
            </a:r>
            <a:r>
              <a:rPr lang="en-US" dirty="0" err="1"/>
              <a:t>centre</a:t>
            </a:r>
            <a:r>
              <a:rPr lang="lv-LV" dirty="0"/>
              <a:t>: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lv-LV" dirty="0"/>
              <a:t>Minimum </a:t>
            </a:r>
            <a:r>
              <a:rPr lang="lv-LV" dirty="0" err="1"/>
              <a:t>caseload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core</a:t>
            </a:r>
            <a:r>
              <a:rPr lang="lv-LV" dirty="0"/>
              <a:t> MDT </a:t>
            </a:r>
            <a:r>
              <a:rPr lang="lv-LV" dirty="0" err="1"/>
              <a:t>members</a:t>
            </a:r>
            <a:r>
              <a:rPr lang="lv-LV" dirty="0"/>
              <a:t>:</a:t>
            </a:r>
          </a:p>
          <a:p>
            <a:pPr lvl="2">
              <a:lnSpc>
                <a:spcPct val="120000"/>
              </a:lnSpc>
            </a:pPr>
            <a:r>
              <a:rPr lang="lv-LV" dirty="0"/>
              <a:t>Breast </a:t>
            </a:r>
            <a:r>
              <a:rPr lang="lv-LV" dirty="0" err="1"/>
              <a:t>radiologist</a:t>
            </a:r>
            <a:r>
              <a:rPr lang="lv-LV" dirty="0"/>
              <a:t>: 1000 </a:t>
            </a:r>
            <a:r>
              <a:rPr lang="lv-LV" dirty="0" err="1"/>
              <a:t>mammographic</a:t>
            </a:r>
            <a:r>
              <a:rPr lang="lv-LV" dirty="0"/>
              <a:t> </a:t>
            </a:r>
            <a:r>
              <a:rPr lang="lv-LV" dirty="0" err="1"/>
              <a:t>exams</a:t>
            </a:r>
            <a:r>
              <a:rPr lang="lv-LV" dirty="0"/>
              <a:t> (</a:t>
            </a:r>
            <a:r>
              <a:rPr lang="lv-LV" b="1" dirty="0"/>
              <a:t>5000 </a:t>
            </a:r>
            <a:r>
              <a:rPr lang="lv-LV" b="1" dirty="0" err="1"/>
              <a:t>for</a:t>
            </a:r>
            <a:r>
              <a:rPr lang="lv-LV" b="1" dirty="0"/>
              <a:t> breast </a:t>
            </a:r>
            <a:r>
              <a:rPr lang="lv-LV" b="1" dirty="0" err="1"/>
              <a:t>radiologists</a:t>
            </a:r>
            <a:r>
              <a:rPr lang="lv-LV" b="1" dirty="0"/>
              <a:t> </a:t>
            </a:r>
            <a:r>
              <a:rPr lang="lv-LV" b="1" dirty="0" err="1"/>
              <a:t>participating</a:t>
            </a:r>
            <a:r>
              <a:rPr lang="lv-LV" b="1" dirty="0"/>
              <a:t> </a:t>
            </a:r>
            <a:r>
              <a:rPr lang="lv-LV" b="1" dirty="0" err="1"/>
              <a:t>in</a:t>
            </a:r>
            <a:r>
              <a:rPr lang="lv-LV" b="1" dirty="0"/>
              <a:t> a </a:t>
            </a:r>
            <a:r>
              <a:rPr lang="lv-LV" b="1" dirty="0" err="1"/>
              <a:t>centralised</a:t>
            </a:r>
            <a:r>
              <a:rPr lang="lv-LV" b="1" dirty="0"/>
              <a:t> </a:t>
            </a:r>
            <a:r>
              <a:rPr lang="lv-LV" b="1" dirty="0" err="1"/>
              <a:t>screening</a:t>
            </a:r>
            <a:r>
              <a:rPr lang="lv-LV" b="1" dirty="0"/>
              <a:t> </a:t>
            </a:r>
            <a:r>
              <a:rPr lang="lv-LV" b="1" dirty="0" err="1"/>
              <a:t>programme</a:t>
            </a:r>
            <a:r>
              <a:rPr lang="lv-LV" dirty="0"/>
              <a:t>), </a:t>
            </a:r>
          </a:p>
          <a:p>
            <a:pPr lvl="2">
              <a:lnSpc>
                <a:spcPct val="120000"/>
              </a:lnSpc>
            </a:pPr>
            <a:r>
              <a:rPr lang="lv-LV" dirty="0"/>
              <a:t>200 breast </a:t>
            </a:r>
            <a:r>
              <a:rPr lang="lv-LV" dirty="0" err="1"/>
              <a:t>ultrasounds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50 </a:t>
            </a:r>
            <a:r>
              <a:rPr lang="lv-LV" dirty="0" err="1"/>
              <a:t>magnetic</a:t>
            </a:r>
            <a:r>
              <a:rPr lang="lv-LV" dirty="0"/>
              <a:t> </a:t>
            </a:r>
            <a:r>
              <a:rPr lang="lv-LV" dirty="0" err="1"/>
              <a:t>resonance</a:t>
            </a:r>
            <a:r>
              <a:rPr lang="lv-LV" dirty="0"/>
              <a:t> </a:t>
            </a:r>
            <a:r>
              <a:rPr lang="lv-LV" dirty="0" err="1"/>
              <a:t>imaging</a:t>
            </a:r>
            <a:r>
              <a:rPr lang="lv-LV" dirty="0"/>
              <a:t> (MRI) </a:t>
            </a:r>
            <a:r>
              <a:rPr lang="lv-LV" dirty="0" err="1"/>
              <a:t>studies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50 breast </a:t>
            </a:r>
            <a:r>
              <a:rPr lang="lv-LV" dirty="0" err="1"/>
              <a:t>guided</a:t>
            </a:r>
            <a:r>
              <a:rPr lang="lv-LV" dirty="0"/>
              <a:t> </a:t>
            </a:r>
            <a:r>
              <a:rPr lang="lv-LV" dirty="0" err="1"/>
              <a:t>interventions</a:t>
            </a:r>
            <a:r>
              <a:rPr lang="lv-LV" dirty="0"/>
              <a:t> per </a:t>
            </a:r>
            <a:r>
              <a:rPr lang="lv-LV" dirty="0" err="1"/>
              <a:t>year</a:t>
            </a:r>
            <a:endParaRPr lang="lv-LV" dirty="0"/>
          </a:p>
          <a:p>
            <a:pPr lvl="1">
              <a:lnSpc>
                <a:spcPct val="120000"/>
              </a:lnSpc>
            </a:pPr>
            <a:r>
              <a:rPr lang="lv-LV" dirty="0"/>
              <a:t>Breast radiographer: 1000 </a:t>
            </a:r>
            <a:r>
              <a:rPr lang="lv-LV" dirty="0" err="1"/>
              <a:t>mammograms</a:t>
            </a:r>
            <a:r>
              <a:rPr lang="lv-LV" dirty="0"/>
              <a:t> per </a:t>
            </a:r>
            <a:r>
              <a:rPr lang="lv-LV" dirty="0" err="1"/>
              <a:t>year</a:t>
            </a:r>
            <a:endParaRPr lang="lv-LV" dirty="0"/>
          </a:p>
          <a:p>
            <a:pPr marL="457200" lvl="1" indent="0">
              <a:buNone/>
            </a:pPr>
            <a:r>
              <a:rPr lang="lv-LV" sz="1300" i="1" dirty="0"/>
              <a:t>https://www.sciencedirect.com/science/article/pii/S0960977620300606?via%3Dihub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5443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6C9E07-A59C-9092-86B1-5142959A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Consequences of Non-Structured Pathology Reports</a:t>
            </a:r>
            <a:endParaRPr lang="lv-LV" sz="2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327943-70CD-8BA6-8AC4-6744D5BC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55DC-8F4B-1942-86B8-38932B46AEBE}" type="slidenum">
              <a:rPr lang="en-GB" smtClean="0"/>
              <a:t>15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FDF93-5DCD-1146-BCB0-9EFECA81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43" y="1603831"/>
            <a:ext cx="10335714" cy="48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2AE1FB-E51F-70FE-2DA0-CB983EF6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42253"/>
            <a:ext cx="10515600" cy="705548"/>
          </a:xfrm>
        </p:spPr>
        <p:txBody>
          <a:bodyPr>
            <a:normAutofit fontScale="90000"/>
          </a:bodyPr>
          <a:lstStyle/>
          <a:p>
            <a:pPr algn="l"/>
            <a:br>
              <a:rPr lang="en-US" sz="4000" b="1" i="0" dirty="0">
                <a:solidFill>
                  <a:srgbClr val="18587A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dirty="0">
                <a:solidFill>
                  <a:srgbClr val="18587A"/>
                </a:solidFill>
                <a:effectLst/>
                <a:latin typeface="arial" panose="020B0604020202020204" pitchFamily="34" charset="0"/>
              </a:rPr>
              <a:t>European Cancer Inequalities Registry</a:t>
            </a:r>
            <a:br>
              <a:rPr lang="en-US" b="1" i="0" dirty="0">
                <a:solidFill>
                  <a:srgbClr val="18587A"/>
                </a:solidFill>
                <a:effectLst/>
                <a:latin typeface="arial" panose="020B0604020202020204" pitchFamily="34" charset="0"/>
              </a:rPr>
            </a:br>
            <a:endParaRPr lang="lv-LV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52E453-F6E2-82A2-F6A6-CCEE59EEBA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Beginning of data collection</a:t>
            </a:r>
            <a:endParaRPr lang="lv-LV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0A858-7133-7AAF-9DC8-FCAC35E02F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We would like to compare mortality for specific tumors by stage and specific genetic types at the time of cancer diagnosis</a:t>
            </a:r>
          </a:p>
          <a:p>
            <a:r>
              <a:rPr lang="en-US" sz="2000" dirty="0"/>
              <a:t>Quality of life measurements and indicators</a:t>
            </a:r>
          </a:p>
          <a:p>
            <a:r>
              <a:rPr lang="en-US" sz="2000" dirty="0"/>
              <a:t>Data should be collected on: </a:t>
            </a:r>
          </a:p>
          <a:p>
            <a:pPr lvl="1"/>
            <a:r>
              <a:rPr lang="en-US" sz="2000" dirty="0"/>
              <a:t>Access to treatment</a:t>
            </a:r>
          </a:p>
          <a:p>
            <a:pPr lvl="1"/>
            <a:r>
              <a:rPr lang="en-US" sz="2000" dirty="0"/>
              <a:t>Access to genetic tests</a:t>
            </a:r>
          </a:p>
          <a:p>
            <a:pPr lvl="1"/>
            <a:r>
              <a:rPr lang="en-US" sz="2000" dirty="0"/>
              <a:t>financial toxicity and social protection </a:t>
            </a:r>
          </a:p>
          <a:p>
            <a:pPr lvl="1"/>
            <a:r>
              <a:rPr lang="en-US" sz="2000" dirty="0"/>
              <a:t>out-of-pocket payments and “</a:t>
            </a:r>
            <a:r>
              <a:rPr lang="en-US" sz="2000" i="1" dirty="0"/>
              <a:t>informal</a:t>
            </a:r>
            <a:r>
              <a:rPr lang="en-US" sz="2000" dirty="0"/>
              <a:t>” payments</a:t>
            </a:r>
            <a:endParaRPr lang="lv-LV" sz="2000" dirty="0"/>
          </a:p>
          <a:p>
            <a:endParaRPr lang="lv-LV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3ED9E3-E073-5343-F1F8-061719E9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7" y="2864498"/>
            <a:ext cx="5403763" cy="262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0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EFA991-0E56-14FD-ED99-62289F81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94" y="721154"/>
            <a:ext cx="10515600" cy="70554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Where to go?</a:t>
            </a:r>
            <a:br>
              <a:rPr lang="en-US" sz="3600" dirty="0"/>
            </a:br>
            <a:r>
              <a:rPr lang="en-US" sz="3600" dirty="0"/>
              <a:t> </a:t>
            </a:r>
            <a:endParaRPr lang="lv-LV" sz="3100" b="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C11EE-E994-1740-D450-C9A4794B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6" y="1426702"/>
            <a:ext cx="5310966" cy="2177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1278CE-8A19-347E-C9E7-7025C7CF8E1E}"/>
              </a:ext>
            </a:extLst>
          </p:cNvPr>
          <p:cNvSpPr txBox="1"/>
          <p:nvPr/>
        </p:nvSpPr>
        <p:spPr>
          <a:xfrm>
            <a:off x="5979660" y="1469150"/>
            <a:ext cx="547112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587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Clear and mandatory minimum quality requirements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587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Compulsory accreditation for all cancer centres and laboratories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587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Proficiency tests</a:t>
            </a:r>
            <a:r>
              <a:rPr lang="lv-LV" sz="2400" dirty="0">
                <a:solidFill>
                  <a:srgbClr val="18587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lv-LV" sz="2400" dirty="0" err="1">
                <a:solidFill>
                  <a:srgbClr val="18587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lv-LV" sz="2400" dirty="0">
                <a:solidFill>
                  <a:srgbClr val="18587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lv-LV" sz="2400" dirty="0" err="1">
                <a:solidFill>
                  <a:srgbClr val="18587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auditing</a:t>
            </a:r>
            <a:endParaRPr lang="en-US" sz="2400" dirty="0">
              <a:solidFill>
                <a:srgbClr val="18587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587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Implementation of ECCO essential requirements for quality cancer care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587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Clear action if inequality can be addressed immediately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8587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889789-741B-846B-FBB5-CF5607E0F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93" y="3061293"/>
            <a:ext cx="2583343" cy="3668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657DF9-2468-BCDB-C060-573709A61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7" y="360447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2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9DC7-C305-470B-D1B0-E3935098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Expect? 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9C59-5EBD-6194-86F4-61542E1DC5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contract for the state-reimbursed service should be concluded only with institutions that can meet the quality criteria</a:t>
            </a:r>
            <a:endParaRPr lang="lv-LV" sz="2000" dirty="0"/>
          </a:p>
          <a:p>
            <a:pPr lvl="1"/>
            <a:r>
              <a:rPr lang="en-US" sz="1600" dirty="0"/>
              <a:t>the </a:t>
            </a:r>
            <a:r>
              <a:rPr lang="lv-LV" sz="1600" dirty="0" err="1"/>
              <a:t>testing</a:t>
            </a:r>
            <a:r>
              <a:rPr lang="lv-LV" sz="1600" dirty="0"/>
              <a:t>/</a:t>
            </a:r>
            <a:r>
              <a:rPr lang="en-US" sz="1600" dirty="0"/>
              <a:t>screening method, double reading, minimum caseload, </a:t>
            </a:r>
            <a:r>
              <a:rPr lang="lv-LV" sz="1600" dirty="0" err="1"/>
              <a:t>data</a:t>
            </a:r>
            <a:r>
              <a:rPr lang="lv-LV" sz="1600" dirty="0"/>
              <a:t> </a:t>
            </a:r>
            <a:r>
              <a:rPr lang="lv-LV" sz="1600" dirty="0" err="1"/>
              <a:t>reporting</a:t>
            </a:r>
            <a:r>
              <a:rPr lang="lv-LV" sz="1600" dirty="0"/>
              <a:t> </a:t>
            </a:r>
            <a:r>
              <a:rPr lang="en-US" sz="1600" dirty="0"/>
              <a:t>etc. </a:t>
            </a:r>
            <a:endParaRPr lang="lv-LV" sz="1600" dirty="0"/>
          </a:p>
          <a:p>
            <a:r>
              <a:rPr lang="en-US" sz="2000" dirty="0"/>
              <a:t>The contract should include all the essential quality requirements to pay state-reimbursed services to the medical institution</a:t>
            </a:r>
            <a:endParaRPr lang="lv-LV" sz="2000" dirty="0"/>
          </a:p>
          <a:p>
            <a:r>
              <a:rPr lang="en-US" sz="2000" dirty="0"/>
              <a:t>A system should be established that monitors and controls the fulfillment of quality requirements</a:t>
            </a:r>
            <a:endParaRPr lang="lv-LV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80920-FFEF-4699-0E56-450E0BA6B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7830" y="3199052"/>
            <a:ext cx="5181600" cy="3293823"/>
          </a:xfrm>
        </p:spPr>
        <p:txBody>
          <a:bodyPr>
            <a:normAutofit/>
          </a:bodyPr>
          <a:lstStyle/>
          <a:p>
            <a:r>
              <a:rPr lang="lv-LV" sz="2000" dirty="0" err="1"/>
              <a:t>Adressing</a:t>
            </a:r>
            <a:r>
              <a:rPr lang="lv-LV" sz="2000" dirty="0"/>
              <a:t> l</a:t>
            </a:r>
            <a:r>
              <a:rPr lang="en-US" sz="2000" dirty="0" err="1"/>
              <a:t>ocal</a:t>
            </a:r>
            <a:r>
              <a:rPr lang="en-US" sz="2000" dirty="0"/>
              <a:t> challenge</a:t>
            </a:r>
            <a:r>
              <a:rPr lang="lv-LV" sz="2000" dirty="0"/>
              <a:t>s:</a:t>
            </a:r>
          </a:p>
          <a:p>
            <a:pPr lvl="1"/>
            <a:r>
              <a:rPr lang="en-US" sz="2000"/>
              <a:t>Weak </a:t>
            </a:r>
            <a:r>
              <a:rPr lang="en-US" sz="2000" dirty="0"/>
              <a:t>public transport system - services inaccessible to patients in remote regions </a:t>
            </a:r>
            <a:endParaRPr lang="lv-LV" sz="2000" dirty="0"/>
          </a:p>
          <a:p>
            <a:pPr lvl="1"/>
            <a:r>
              <a:rPr lang="en-US" sz="2000" dirty="0"/>
              <a:t>Regional roads are poorly maintained, especially in winter, making mobile mammography machines even more inaccessible</a:t>
            </a:r>
            <a:endParaRPr lang="lv-LV" sz="2000" dirty="0"/>
          </a:p>
          <a:p>
            <a:pPr lvl="1"/>
            <a:r>
              <a:rPr lang="en-US" sz="2000" dirty="0"/>
              <a:t>Incompatible databases - insufficient involvement of family doctors</a:t>
            </a:r>
            <a:endParaRPr lang="lv-LV" sz="2000" dirty="0"/>
          </a:p>
        </p:txBody>
      </p:sp>
      <p:pic>
        <p:nvPicPr>
          <p:cNvPr id="6" name="Picture 5" descr="A road with snow on it&#10;&#10;AI-generated content may be incorrect.">
            <a:extLst>
              <a:ext uri="{FF2B5EF4-FFF2-40B4-BE49-F238E27FC236}">
                <a16:creationId xmlns:a16="http://schemas.microsoft.com/office/drawing/2014/main" id="{8D9708BC-F579-EB5B-7576-37C3F09A2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647" y="202173"/>
            <a:ext cx="4074623" cy="2444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9A4CB-380F-6C6D-F688-381EF24D2768}"/>
              </a:ext>
            </a:extLst>
          </p:cNvPr>
          <p:cNvSpPr txBox="1"/>
          <p:nvPr/>
        </p:nvSpPr>
        <p:spPr>
          <a:xfrm>
            <a:off x="7713423" y="2646947"/>
            <a:ext cx="40918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800" i="1" dirty="0"/>
              <a:t>https://staburags.lv/slideno-lauku-celu-del-sunakstei-brauc-ar-likumu/</a:t>
            </a:r>
          </a:p>
        </p:txBody>
      </p:sp>
    </p:spTree>
    <p:extLst>
      <p:ext uri="{BB962C8B-B14F-4D97-AF65-F5344CB8AC3E}">
        <p14:creationId xmlns:p14="http://schemas.microsoft.com/office/powerpoint/2010/main" val="391595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900DB-D85B-A3BC-C7FA-1167688E8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762" y="783771"/>
            <a:ext cx="5566038" cy="5393192"/>
          </a:xfrm>
        </p:spPr>
        <p:txBody>
          <a:bodyPr/>
          <a:lstStyle/>
          <a:p>
            <a:pPr indent="0">
              <a:lnSpc>
                <a:spcPct val="107000"/>
              </a:lnSpc>
              <a:buNone/>
            </a:pP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Melanoma patient network of Latvia</a:t>
            </a:r>
            <a:endParaRPr lang="lv-LV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“Step </a:t>
            </a:r>
            <a:r>
              <a:rPr lang="lv-LV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</a:t>
            </a:r>
            <a:r>
              <a:rPr lang="lv-LV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elanoma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endParaRPr lang="lv-LV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  <a:p>
            <a:pPr marL="0" indent="0">
              <a:buNone/>
            </a:pPr>
            <a:r>
              <a:rPr lang="lv-LV" sz="2400" dirty="0">
                <a:hlinkClick r:id="rId2"/>
              </a:rPr>
              <a:t>https://soliprieksamelanomai.lv/</a:t>
            </a:r>
            <a:endParaRPr lang="lv-LV" sz="2400" dirty="0"/>
          </a:p>
          <a:p>
            <a:pPr marL="0" indent="0">
              <a:buNone/>
            </a:pPr>
            <a:r>
              <a:rPr lang="lv-LV" sz="2400" dirty="0">
                <a:hlinkClick r:id="rId3"/>
              </a:rPr>
              <a:t>www.melanoma.lv</a:t>
            </a:r>
            <a:endParaRPr lang="lv-LV" sz="2400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9D5F4-4DA8-C5EC-5840-30BC6C1E6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83771"/>
            <a:ext cx="5181600" cy="5393192"/>
          </a:xfrm>
        </p:spPr>
        <p:txBody>
          <a:bodyPr/>
          <a:lstStyle/>
          <a:p>
            <a:pPr indent="0">
              <a:lnSpc>
                <a:spcPct val="107000"/>
              </a:lnSpc>
              <a:buNone/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Latvian Association of Oncology Patient Organizations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“OncoAlliance”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  <a:p>
            <a:pPr marL="0" indent="0">
              <a:buNone/>
            </a:pPr>
            <a:r>
              <a:rPr lang="lv-LV" sz="2400" dirty="0">
                <a:hlinkClick r:id="rId4"/>
              </a:rPr>
              <a:t>https://onkoalianse.lv/lv/</a:t>
            </a:r>
            <a:endParaRPr lang="lv-LV" sz="2400" dirty="0"/>
          </a:p>
          <a:p>
            <a:pPr marL="0" indent="0">
              <a:buNone/>
            </a:pPr>
            <a:r>
              <a:rPr lang="lv-LV" sz="2400" dirty="0">
                <a:hlinkClick r:id="rId5"/>
              </a:rPr>
              <a:t>https://www.pacientuakademija.lv/</a:t>
            </a:r>
            <a:endParaRPr lang="lv-LV" sz="2400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081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D9BB2B-F580-46A3-991C-DE3BB526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Why</a:t>
            </a:r>
            <a:r>
              <a:rPr lang="lv-LV" dirty="0"/>
              <a:t> </a:t>
            </a:r>
            <a:r>
              <a:rPr lang="lv-LV" dirty="0" err="1"/>
              <a:t>am</a:t>
            </a:r>
            <a:r>
              <a:rPr lang="lv-LV" dirty="0"/>
              <a:t> I </a:t>
            </a:r>
            <a:r>
              <a:rPr lang="lv-LV" dirty="0" err="1"/>
              <a:t>Here</a:t>
            </a:r>
            <a:r>
              <a:rPr lang="lv-LV" dirty="0"/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3771AA-4179-4131-85FB-1927FA1A26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defTabSz="889000"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M</a:t>
            </a:r>
            <a:r>
              <a:rPr lang="lv-LV" sz="20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elanoma</a:t>
            </a:r>
            <a:r>
              <a:rPr lang="lv-LV" sz="20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20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patient</a:t>
            </a:r>
            <a:r>
              <a:rPr lang="lv-LV" sz="20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20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since</a:t>
            </a:r>
            <a:r>
              <a:rPr lang="lv-LV" sz="20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2017</a:t>
            </a:r>
            <a:endParaRPr lang="en-GB" sz="2000" dirty="0">
              <a:solidFill>
                <a:srgbClr val="233645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</a:endParaRPr>
          </a:p>
          <a:p>
            <a:pPr lvl="1" defTabSz="889000">
              <a:spcBef>
                <a:spcPct val="0"/>
              </a:spcBef>
              <a:spcAft>
                <a:spcPct val="35000"/>
              </a:spcAft>
            </a:pP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At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the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time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of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diagnosis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,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none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of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the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innovative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medicines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for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the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treatment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of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melanoma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were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available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in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lv-LV" sz="16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Latvia</a:t>
            </a:r>
            <a:r>
              <a:rPr lang="lv-LV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  <a:r>
              <a:rPr lang="en-GB" sz="16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 </a:t>
            </a:r>
          </a:p>
          <a:p>
            <a:pPr defTabSz="8890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"Step </a:t>
            </a:r>
            <a:r>
              <a:rPr lang="lv-LV" sz="20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A</a:t>
            </a:r>
            <a:r>
              <a:rPr lang="en-US" sz="20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head of </a:t>
            </a:r>
            <a:r>
              <a:rPr lang="lv-LV" sz="20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M</a:t>
            </a:r>
            <a:r>
              <a:rPr lang="en-US" sz="2000" dirty="0" err="1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elanoma</a:t>
            </a:r>
            <a:r>
              <a:rPr lang="en-US" sz="20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" was founded in 2019 </a:t>
            </a:r>
          </a:p>
          <a:p>
            <a:pPr defTabSz="889000">
              <a:spcBef>
                <a:spcPct val="0"/>
              </a:spcBef>
              <a:spcAft>
                <a:spcPct val="35000"/>
              </a:spcAft>
            </a:pPr>
            <a:r>
              <a:rPr lang="lv-LV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OncoAlliance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founded in 2021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889000">
              <a:spcBef>
                <a:spcPct val="0"/>
              </a:spcBef>
              <a:spcAft>
                <a:spcPct val="35000"/>
              </a:spcAft>
            </a:pPr>
            <a:r>
              <a:rPr lang="lv-LV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OncoAlliance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umbrella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evidence-based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interests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rights</a:t>
            </a:r>
            <a:endParaRPr lang="en-GB" sz="1600" dirty="0">
              <a:solidFill>
                <a:srgbClr val="233645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</a:endParaRPr>
          </a:p>
          <a:p>
            <a:endParaRPr lang="lv-LV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13DF8E-68B5-4AAD-A52E-28877D63A0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In my "normal" life, I am a microbiologist; </a:t>
            </a:r>
            <a:endParaRPr lang="lv-LV" sz="2000" dirty="0">
              <a:solidFill>
                <a:srgbClr val="233645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</a:endParaRPr>
          </a:p>
          <a:p>
            <a:r>
              <a:rPr lang="en-US" sz="2000" dirty="0">
                <a:solidFill>
                  <a:srgbClr val="233645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A degree in Medical Microbiology and scientific thinking is probably a good start for patient advocacy </a:t>
            </a:r>
            <a:endParaRPr lang="lv-LV" sz="2000" dirty="0">
              <a:solidFill>
                <a:srgbClr val="233645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14CF2-EC0F-AE44-A517-7B6A2764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E4C1DE-03BB-5D45-A82A-A87B8622F0D3}" type="datetime1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89B27-1E13-B345-BBAF-38B97C56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D6DE01-8AF1-D29C-0E11-84BC30FC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62"/>
            <a:ext cx="10515600" cy="70554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Cancer </a:t>
            </a:r>
            <a:r>
              <a:rPr lang="lv-LV" sz="3600" dirty="0"/>
              <a:t>C</a:t>
            </a:r>
            <a:r>
              <a:rPr lang="en-US" sz="3600" dirty="0"/>
              <a:t>are </a:t>
            </a:r>
            <a:r>
              <a:rPr lang="lv-LV" sz="3600" dirty="0"/>
              <a:t>G</a:t>
            </a:r>
            <a:r>
              <a:rPr lang="en-US" sz="3600" dirty="0"/>
              <a:t>ap </a:t>
            </a:r>
            <a:r>
              <a:rPr lang="lv-LV" sz="3600" dirty="0"/>
              <a:t>B</a:t>
            </a:r>
            <a:r>
              <a:rPr lang="en-US" sz="3600" dirty="0" err="1"/>
              <a:t>etween</a:t>
            </a:r>
            <a:r>
              <a:rPr lang="en-US" sz="3600" dirty="0"/>
              <a:t> and in </a:t>
            </a:r>
            <a:r>
              <a:rPr lang="lv-LV" sz="3600" dirty="0"/>
              <a:t>C</a:t>
            </a:r>
            <a:r>
              <a:rPr lang="en-US" sz="3600" dirty="0" err="1"/>
              <a:t>ountries</a:t>
            </a:r>
            <a:r>
              <a:rPr lang="en-US" sz="3600" dirty="0"/>
              <a:t> </a:t>
            </a:r>
            <a:endParaRPr lang="lv-LV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F5E8B-1913-213F-E925-2B789892A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374"/>
            <a:ext cx="5181600" cy="4078449"/>
          </a:xfrm>
        </p:spPr>
        <p:txBody>
          <a:bodyPr/>
          <a:lstStyle/>
          <a:p>
            <a:r>
              <a:rPr lang="en-US" sz="2000" dirty="0"/>
              <a:t>Affects Survival </a:t>
            </a:r>
          </a:p>
          <a:p>
            <a:r>
              <a:rPr lang="en-GB" sz="2000" dirty="0"/>
              <a:t>Worsens the symptom burden</a:t>
            </a:r>
            <a:endParaRPr lang="en-US" sz="2000" dirty="0"/>
          </a:p>
          <a:p>
            <a:r>
              <a:rPr lang="en-GB" sz="2000" dirty="0"/>
              <a:t>Decreases the/your willingness to pay</a:t>
            </a:r>
          </a:p>
          <a:p>
            <a:r>
              <a:rPr lang="en-GB" sz="2000" dirty="0"/>
              <a:t>Limits the ability to adhere to an appropriate treatment plan</a:t>
            </a:r>
          </a:p>
          <a:p>
            <a:r>
              <a:rPr lang="en-US" sz="2000" dirty="0"/>
              <a:t>Reduces public trust in the country and the healthcare system </a:t>
            </a:r>
          </a:p>
          <a:p>
            <a:r>
              <a:rPr lang="en-US" sz="2000" dirty="0"/>
              <a:t>Increases stigma </a:t>
            </a:r>
          </a:p>
          <a:p>
            <a:r>
              <a:rPr lang="en-US" sz="2000" dirty="0"/>
              <a:t>Reduces screening rates </a:t>
            </a:r>
          </a:p>
          <a:p>
            <a:pPr lvl="1"/>
            <a:r>
              <a:rPr lang="en-US" sz="1800" dirty="0"/>
              <a:t>why go for screening if there is no treatment in my country anyway</a:t>
            </a:r>
            <a:endParaRPr lang="en-GB" sz="1800" dirty="0"/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C1996-A8E7-CAD6-715B-EE5A240BC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89" y="2238375"/>
            <a:ext cx="5150999" cy="34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4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7EA6-C0B3-E7B6-2CE7-67300C70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18587A"/>
                </a:solidFill>
                <a:effectLst/>
                <a:latin typeface="arial" panose="020B0604020202020204" pitchFamily="34" charset="0"/>
              </a:rPr>
              <a:t>European Cancer Inequalities Registry</a:t>
            </a:r>
            <a:br>
              <a:rPr lang="lv-LV" dirty="0"/>
            </a:br>
            <a:endParaRPr lang="lv-LV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CAA2E3-2215-B67D-113E-55366EA0F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12" y="1556193"/>
            <a:ext cx="5744988" cy="37456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B9342-B13D-BAFF-12D0-6D77DE6B6C1A}"/>
              </a:ext>
            </a:extLst>
          </p:cNvPr>
          <p:cNvSpPr txBox="1"/>
          <p:nvPr/>
        </p:nvSpPr>
        <p:spPr>
          <a:xfrm>
            <a:off x="467032" y="621166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000" i="1" dirty="0"/>
              <a:t>https://cancer-inequalities.jrc.ec.europa.eu/data-tool-by-country?ind=ALLMORT&amp;ft=TOTAL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83BA3E-259F-1130-A890-CAEB8B402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543" y="1556192"/>
            <a:ext cx="5692118" cy="3745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5A5C8D-82B0-19B7-E5E8-E7A22E381541}"/>
              </a:ext>
            </a:extLst>
          </p:cNvPr>
          <p:cNvSpPr txBox="1"/>
          <p:nvPr/>
        </p:nvSpPr>
        <p:spPr>
          <a:xfrm>
            <a:off x="259941" y="5433572"/>
            <a:ext cx="2837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cancers mortality</a:t>
            </a:r>
            <a:r>
              <a:rPr lang="lv-LV" dirty="0"/>
              <a:t>, </a:t>
            </a:r>
            <a:r>
              <a:rPr lang="lv-LV" sz="1800" dirty="0"/>
              <a:t>2021</a:t>
            </a:r>
            <a:endParaRPr lang="lv-LV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7017A-5781-8631-3510-0769FD319515}"/>
              </a:ext>
            </a:extLst>
          </p:cNvPr>
          <p:cNvSpPr txBox="1"/>
          <p:nvPr/>
        </p:nvSpPr>
        <p:spPr>
          <a:xfrm>
            <a:off x="6150200" y="5301805"/>
            <a:ext cx="4483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i="0" dirty="0" err="1">
                <a:effectLst/>
                <a:latin typeface="arial" panose="020B0604020202020204" pitchFamily="34" charset="0"/>
              </a:rPr>
              <a:t>Cancer</a:t>
            </a:r>
            <a:r>
              <a:rPr lang="lv-LV" sz="1800" i="0" dirty="0">
                <a:effectLst/>
                <a:latin typeface="arial" panose="020B0604020202020204" pitchFamily="34" charset="0"/>
              </a:rPr>
              <a:t> prevalence</a:t>
            </a:r>
            <a:r>
              <a:rPr lang="lv-LV" sz="1800" dirty="0"/>
              <a:t>, 2020</a:t>
            </a:r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6812E-C43C-492C-E130-04F668CF28F4}"/>
              </a:ext>
            </a:extLst>
          </p:cNvPr>
          <p:cNvSpPr txBox="1"/>
          <p:nvPr/>
        </p:nvSpPr>
        <p:spPr>
          <a:xfrm>
            <a:off x="6563032" y="6070260"/>
            <a:ext cx="5520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18587A"/>
                </a:solidFill>
                <a:effectLst/>
              </a:rPr>
              <a:t>The European Cancer Inequalities Registry is a flagship initiative of Europe's Beating Cancer Plan.</a:t>
            </a:r>
          </a:p>
        </p:txBody>
      </p:sp>
    </p:spTree>
    <p:extLst>
      <p:ext uri="{BB962C8B-B14F-4D97-AF65-F5344CB8AC3E}">
        <p14:creationId xmlns:p14="http://schemas.microsoft.com/office/powerpoint/2010/main" val="278313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AE9A-33AA-4ACB-88DB-F42FD99E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Cancer Mortality </a:t>
            </a:r>
            <a:r>
              <a:rPr lang="lv-LV" sz="3600" b="1" dirty="0"/>
              <a:t>R</a:t>
            </a:r>
            <a:r>
              <a:rPr lang="en-GB" sz="3600" b="1" dirty="0"/>
              <a:t>ates </a:t>
            </a:r>
            <a:r>
              <a:rPr lang="lv-LV" sz="3600" b="1" dirty="0"/>
              <a:t>V</a:t>
            </a:r>
            <a:r>
              <a:rPr lang="en-GB" sz="3600" b="1" dirty="0" err="1"/>
              <a:t>ary</a:t>
            </a:r>
            <a:r>
              <a:rPr lang="en-GB" sz="3600" b="1" dirty="0"/>
              <a:t> </a:t>
            </a:r>
            <a:r>
              <a:rPr lang="lv-LV" sz="3600" b="1" dirty="0"/>
              <a:t>W</a:t>
            </a:r>
            <a:r>
              <a:rPr lang="en-GB" sz="3600" b="1" dirty="0" err="1"/>
              <a:t>idely</a:t>
            </a:r>
            <a:r>
              <a:rPr lang="en-GB" sz="3600" b="1" dirty="0"/>
              <a:t> </a:t>
            </a:r>
            <a:r>
              <a:rPr lang="lv-LV" sz="3600" b="1" dirty="0"/>
              <a:t>A</a:t>
            </a:r>
            <a:r>
              <a:rPr lang="en-GB" sz="3600" b="1" dirty="0"/>
              <a:t>cross </a:t>
            </a:r>
            <a:r>
              <a:rPr lang="lv-LV" sz="3600" b="1" dirty="0"/>
              <a:t>R</a:t>
            </a:r>
            <a:r>
              <a:rPr lang="en-GB" sz="3600" b="1" dirty="0" err="1"/>
              <a:t>egions</a:t>
            </a:r>
            <a:endParaRPr lang="lv-LV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9E58C5-BF23-1D26-12FA-FE90F2976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532" y="1904983"/>
            <a:ext cx="9452549" cy="45878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1E6B4D-F831-F0B4-1471-E43DA09A8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744" y="3292813"/>
            <a:ext cx="3696511" cy="272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85DD94-8290-2521-9323-F48C681D8816}"/>
              </a:ext>
            </a:extLst>
          </p:cNvPr>
          <p:cNvSpPr/>
          <p:nvPr/>
        </p:nvSpPr>
        <p:spPr>
          <a:xfrm>
            <a:off x="1762125" y="6334125"/>
            <a:ext cx="3543300" cy="373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OECD Country profile, Latvia, 2023</a:t>
            </a:r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8122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1380-AEEF-F8C7-AD1A-72B484BD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47" y="690034"/>
            <a:ext cx="10515600" cy="84427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Health spending in EU</a:t>
            </a:r>
            <a:br>
              <a:rPr lang="en-US" dirty="0"/>
            </a:br>
            <a:r>
              <a:rPr lang="en-US" sz="1200" i="1" dirty="0"/>
              <a:t>[Country Health Profiles 2021]</a:t>
            </a:r>
            <a:endParaRPr lang="lv-LV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EC916-2F80-22EB-4095-D59F019D5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6" t="29167" r="9345" b="4930"/>
          <a:stretch/>
        </p:blipFill>
        <p:spPr bwMode="auto">
          <a:xfrm>
            <a:off x="658447" y="1688685"/>
            <a:ext cx="9936682" cy="4891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053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B3D2-0780-BA82-F3DA-67141E5B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892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Equality and </a:t>
            </a:r>
            <a:r>
              <a:rPr lang="lv-LV" b="1" dirty="0"/>
              <a:t>E</a:t>
            </a:r>
            <a:r>
              <a:rPr lang="en-GB" b="1" dirty="0" err="1"/>
              <a:t>quity</a:t>
            </a:r>
            <a:br>
              <a:rPr lang="en-GB" b="1" dirty="0"/>
            </a:br>
            <a:br>
              <a:rPr lang="en-GB" b="1" dirty="0"/>
            </a:br>
            <a:r>
              <a:rPr lang="en-GB" dirty="0"/>
              <a:t>What is the </a:t>
            </a:r>
            <a:r>
              <a:rPr lang="lv-LV" dirty="0"/>
              <a:t>D</a:t>
            </a:r>
            <a:r>
              <a:rPr lang="en-GB" dirty="0" err="1"/>
              <a:t>ifference</a:t>
            </a:r>
            <a:r>
              <a:rPr lang="en-GB" dirty="0"/>
              <a:t>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5916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AB32A-A92C-C491-D337-8642154B8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1037"/>
            <a:ext cx="9753600" cy="5495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F4C9A-F5E2-06DC-BFA6-80359F57F822}"/>
              </a:ext>
            </a:extLst>
          </p:cNvPr>
          <p:cNvSpPr txBox="1"/>
          <p:nvPr/>
        </p:nvSpPr>
        <p:spPr>
          <a:xfrm>
            <a:off x="2933700" y="63082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https://www.bath.ac.uk/guides/inclusive-leadership/</a:t>
            </a:r>
          </a:p>
        </p:txBody>
      </p:sp>
    </p:spTree>
    <p:extLst>
      <p:ext uri="{BB962C8B-B14F-4D97-AF65-F5344CB8AC3E}">
        <p14:creationId xmlns:p14="http://schemas.microsoft.com/office/powerpoint/2010/main" val="181742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396149-C96D-8767-23B5-E823D9B5D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1" y="194965"/>
            <a:ext cx="8886824" cy="628612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CBB562-68D0-3438-190C-E94B58E589E0}"/>
              </a:ext>
            </a:extLst>
          </p:cNvPr>
          <p:cNvSpPr txBox="1"/>
          <p:nvPr/>
        </p:nvSpPr>
        <p:spPr>
          <a:xfrm>
            <a:off x="1095375" y="6109037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</a:rPr>
              <a:t>The A-Z of Social Justice Physical Education: Part 1</a:t>
            </a:r>
            <a:br>
              <a:rPr lang="en-US" sz="1000" dirty="0"/>
            </a:br>
            <a:r>
              <a:rPr lang="en-US" sz="1000" dirty="0">
                <a:effectLst/>
                <a:latin typeface="Arial" panose="020B0604020202020204" pitchFamily="34" charset="0"/>
              </a:rPr>
              <a:t>Article in Journal of Physical Education, Recreation &amp; Dance · April 2020</a:t>
            </a:r>
            <a:br>
              <a:rPr lang="en-US" sz="1000" dirty="0"/>
            </a:br>
            <a:r>
              <a:rPr lang="en-US" sz="1000" dirty="0">
                <a:effectLst/>
                <a:latin typeface="Arial" panose="020B0604020202020204" pitchFamily="34" charset="0"/>
              </a:rPr>
              <a:t>DOI: 10.1080/07303084.2020.1724500</a:t>
            </a:r>
            <a:endParaRPr lang="lv-LV" sz="1000" dirty="0"/>
          </a:p>
        </p:txBody>
      </p:sp>
    </p:spTree>
    <p:extLst>
      <p:ext uri="{BB962C8B-B14F-4D97-AF65-F5344CB8AC3E}">
        <p14:creationId xmlns:p14="http://schemas.microsoft.com/office/powerpoint/2010/main" val="61543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E2C354CC4244AAD24D04F38BE295A" ma:contentTypeVersion="15" ma:contentTypeDescription="Create a new document." ma:contentTypeScope="" ma:versionID="8c254e8a81833e788cd3735b59d15e6d">
  <xsd:schema xmlns:xsd="http://www.w3.org/2001/XMLSchema" xmlns:xs="http://www.w3.org/2001/XMLSchema" xmlns:p="http://schemas.microsoft.com/office/2006/metadata/properties" xmlns:ns2="cd6839ec-e35e-416e-b7ca-5a06424a76a3" xmlns:ns3="0a23c783-c178-4630-93cd-14c3abffabec" targetNamespace="http://schemas.microsoft.com/office/2006/metadata/properties" ma:root="true" ma:fieldsID="1fa5e33061f778209d0c8770314f6de3" ns2:_="" ns3:_="">
    <xsd:import namespace="cd6839ec-e35e-416e-b7ca-5a06424a76a3"/>
    <xsd:import namespace="0a23c783-c178-4630-93cd-14c3abffab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839ec-e35e-416e-b7ca-5a06424a76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2867c64-78ff-4529-8e67-a144ecaf71a6}" ma:internalName="TaxCatchAll" ma:showField="CatchAllData" ma:web="cd6839ec-e35e-416e-b7ca-5a06424a76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3c783-c178-4630-93cd-14c3abffa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15f1a54-530c-4f39-8241-c5660d3b4e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6839ec-e35e-416e-b7ca-5a06424a76a3" xsi:nil="true"/>
    <lcf76f155ced4ddcb4097134ff3c332f xmlns="0a23c783-c178-4630-93cd-14c3abffabe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D21482-E331-4074-A6AC-091FC92A0A90}"/>
</file>

<file path=customXml/itemProps2.xml><?xml version="1.0" encoding="utf-8"?>
<ds:datastoreItem xmlns:ds="http://schemas.openxmlformats.org/officeDocument/2006/customXml" ds:itemID="{DE734173-53C7-480B-AE8D-1A7BEFF4101D}"/>
</file>

<file path=customXml/itemProps3.xml><?xml version="1.0" encoding="utf-8"?>
<ds:datastoreItem xmlns:ds="http://schemas.openxmlformats.org/officeDocument/2006/customXml" ds:itemID="{00CD7992-823A-4A1D-A22C-2859ABC86574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817</Words>
  <Application>Microsoft Office PowerPoint</Application>
  <PresentationFormat>Widescreen</PresentationFormat>
  <Paragraphs>109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arial</vt:lpstr>
      <vt:lpstr>Calibri</vt:lpstr>
      <vt:lpstr>Roboto</vt:lpstr>
      <vt:lpstr>Office Theme</vt:lpstr>
      <vt:lpstr>Evidence-Based Patient Advocacy Activities in Latvia</vt:lpstr>
      <vt:lpstr>Why am I Here?</vt:lpstr>
      <vt:lpstr>Cancer Care Gap Between and in Countries </vt:lpstr>
      <vt:lpstr>European Cancer Inequalities Registry </vt:lpstr>
      <vt:lpstr>Cancer Mortality Rates Vary Widely Across Regions</vt:lpstr>
      <vt:lpstr>Health spending in EU [Country Health Profiles 2021]</vt:lpstr>
      <vt:lpstr>Equality and Equity  What is the Difference?</vt:lpstr>
      <vt:lpstr>PowerPoint Presentation</vt:lpstr>
      <vt:lpstr>PowerPoint Presentation</vt:lpstr>
      <vt:lpstr>PowerPoint Presentation</vt:lpstr>
      <vt:lpstr>PowerPoint Presentation</vt:lpstr>
      <vt:lpstr>How does it Look?</vt:lpstr>
      <vt:lpstr>PowerPoint Presentation</vt:lpstr>
      <vt:lpstr>Minimum Caseload Optimal Number of Mammography Readings</vt:lpstr>
      <vt:lpstr>Consequences of Non-Structured Pathology Reports</vt:lpstr>
      <vt:lpstr> European Cancer Inequalities Registry </vt:lpstr>
      <vt:lpstr>Where to go?  </vt:lpstr>
      <vt:lpstr>What do we Expect?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Valciņa</dc:creator>
  <cp:lastModifiedBy>Olga Valciņa</cp:lastModifiedBy>
  <cp:revision>4</cp:revision>
  <dcterms:created xsi:type="dcterms:W3CDTF">2025-05-16T13:48:37Z</dcterms:created>
  <dcterms:modified xsi:type="dcterms:W3CDTF">2025-05-19T11:34:09Z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0x010100DA7E2C354CC4244AAD24D04F38BE295A</vt:lpwstr>
  </property>
</Properties>
</file>