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6" r:id="rId3"/>
    <p:sldId id="679" r:id="rId4"/>
    <p:sldId id="678" r:id="rId5"/>
    <p:sldId id="680" r:id="rId6"/>
    <p:sldId id="274" r:id="rId7"/>
    <p:sldId id="268" r:id="rId8"/>
    <p:sldId id="277" r:id="rId9"/>
    <p:sldId id="683" r:id="rId10"/>
    <p:sldId id="267" r:id="rId11"/>
    <p:sldId id="273" r:id="rId12"/>
    <p:sldId id="280" r:id="rId13"/>
    <p:sldId id="288" r:id="rId14"/>
    <p:sldId id="287" r:id="rId15"/>
    <p:sldId id="279" r:id="rId16"/>
    <p:sldId id="286" r:id="rId17"/>
    <p:sldId id="685" r:id="rId18"/>
    <p:sldId id="686" r:id="rId19"/>
    <p:sldId id="687" r:id="rId20"/>
    <p:sldId id="281" r:id="rId21"/>
    <p:sldId id="282" r:id="rId22"/>
    <p:sldId id="283" r:id="rId23"/>
    <p:sldId id="263" r:id="rId24"/>
    <p:sldId id="688" r:id="rId25"/>
    <p:sldId id="689" r:id="rId26"/>
    <p:sldId id="692" r:id="rId27"/>
    <p:sldId id="693" r:id="rId28"/>
    <p:sldId id="694" r:id="rId29"/>
    <p:sldId id="690" r:id="rId30"/>
    <p:sldId id="691" r:id="rId31"/>
    <p:sldId id="676"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14811-4331-4B8F-AD08-33A353CDDD79}" v="1" dt="2025-05-18T11:20:26.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1186" autoAdjust="0"/>
  </p:normalViewPr>
  <p:slideViewPr>
    <p:cSldViewPr snapToGrid="0">
      <p:cViewPr varScale="1">
        <p:scale>
          <a:sx n="64" d="100"/>
          <a:sy n="64" d="100"/>
        </p:scale>
        <p:origin x="1210" y="62"/>
      </p:cViewPr>
      <p:guideLst/>
    </p:cSldViewPr>
  </p:slideViewPr>
  <p:notesTextViewPr>
    <p:cViewPr>
      <p:scale>
        <a:sx n="3" d="2"/>
        <a:sy n="3" d="2"/>
      </p:scale>
      <p:origin x="0" y="0"/>
    </p:cViewPr>
  </p:notesTextViewPr>
  <p:sorterViewPr>
    <p:cViewPr>
      <p:scale>
        <a:sx n="100" d="100"/>
        <a:sy n="100" d="100"/>
      </p:scale>
      <p:origin x="0" y="-4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89631378669783E-2"/>
          <c:y val="2.7770535525864816E-2"/>
          <c:w val="0.90089262190383768"/>
          <c:h val="0.84409119550039136"/>
        </c:manualLayout>
      </c:layout>
      <c:barChart>
        <c:barDir val="col"/>
        <c:grouping val="clustered"/>
        <c:varyColors val="0"/>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ln>
              <a:effectLst/>
            </c:spPr>
            <c:trendlineType val="linear"/>
            <c:dispRSqr val="0"/>
            <c:dispEq val="0"/>
          </c:trendline>
          <c:cat>
            <c:numRef>
              <c:f>Sheet1!$A$2:$A$4</c:f>
              <c:numCache>
                <c:formatCode>General</c:formatCode>
                <c:ptCount val="3"/>
                <c:pt idx="0">
                  <c:v>2022</c:v>
                </c:pt>
                <c:pt idx="1">
                  <c:v>2023</c:v>
                </c:pt>
                <c:pt idx="2">
                  <c:v>2024</c:v>
                </c:pt>
              </c:numCache>
            </c:numRef>
          </c:cat>
          <c:val>
            <c:numRef>
              <c:f>Sheet1!$B$2:$B$4</c:f>
              <c:numCache>
                <c:formatCode>General</c:formatCode>
                <c:ptCount val="3"/>
                <c:pt idx="0">
                  <c:v>221</c:v>
                </c:pt>
                <c:pt idx="1">
                  <c:v>210</c:v>
                </c:pt>
                <c:pt idx="2">
                  <c:v>173</c:v>
                </c:pt>
              </c:numCache>
            </c:numRef>
          </c:val>
          <c:extLst>
            <c:ext xmlns:c16="http://schemas.microsoft.com/office/drawing/2014/chart" uri="{C3380CC4-5D6E-409C-BE32-E72D297353CC}">
              <c16:uniqueId val="{00000000-6611-4CE3-961F-E4C6E1CC859E}"/>
            </c:ext>
          </c:extLst>
        </c:ser>
        <c:dLbls>
          <c:dLblPos val="outEnd"/>
          <c:showLegendKey val="0"/>
          <c:showVal val="1"/>
          <c:showCatName val="0"/>
          <c:showSerName val="0"/>
          <c:showPercent val="0"/>
          <c:showBubbleSize val="0"/>
        </c:dLbls>
        <c:gapWidth val="164"/>
        <c:overlap val="-22"/>
        <c:axId val="105099407"/>
        <c:axId val="105111407"/>
      </c:barChart>
      <c:catAx>
        <c:axId val="10509940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5111407"/>
        <c:crosses val="autoZero"/>
        <c:auto val="1"/>
        <c:lblAlgn val="ctr"/>
        <c:lblOffset val="100"/>
        <c:noMultiLvlLbl val="0"/>
      </c:catAx>
      <c:valAx>
        <c:axId val="10511140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99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ln>
              <a:effectLst/>
            </c:spPr>
            <c:trendlineType val="linear"/>
            <c:dispRSqr val="0"/>
            <c:dispEq val="0"/>
          </c:trendline>
          <c:cat>
            <c:numRef>
              <c:f>Sheet1!$A$2:$A$4</c:f>
              <c:numCache>
                <c:formatCode>General</c:formatCode>
                <c:ptCount val="3"/>
                <c:pt idx="0">
                  <c:v>2022</c:v>
                </c:pt>
                <c:pt idx="1">
                  <c:v>2023</c:v>
                </c:pt>
                <c:pt idx="2">
                  <c:v>2024</c:v>
                </c:pt>
              </c:numCache>
            </c:numRef>
          </c:cat>
          <c:val>
            <c:numRef>
              <c:f>Sheet1!$B$2:$B$4</c:f>
              <c:numCache>
                <c:formatCode>General</c:formatCode>
                <c:ptCount val="3"/>
                <c:pt idx="0">
                  <c:v>40</c:v>
                </c:pt>
                <c:pt idx="1">
                  <c:v>49</c:v>
                </c:pt>
                <c:pt idx="2">
                  <c:v>37</c:v>
                </c:pt>
              </c:numCache>
            </c:numRef>
          </c:val>
          <c:extLst>
            <c:ext xmlns:c16="http://schemas.microsoft.com/office/drawing/2014/chart" uri="{C3380CC4-5D6E-409C-BE32-E72D297353CC}">
              <c16:uniqueId val="{00000001-149B-4C6D-9FCD-09F0872037F9}"/>
            </c:ext>
          </c:extLst>
        </c:ser>
        <c:dLbls>
          <c:dLblPos val="outEnd"/>
          <c:showLegendKey val="0"/>
          <c:showVal val="1"/>
          <c:showCatName val="0"/>
          <c:showSerName val="0"/>
          <c:showPercent val="0"/>
          <c:showBubbleSize val="0"/>
        </c:dLbls>
        <c:gapWidth val="164"/>
        <c:overlap val="-22"/>
        <c:axId val="105099407"/>
        <c:axId val="105111407"/>
      </c:barChart>
      <c:catAx>
        <c:axId val="10509940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5111407"/>
        <c:crosses val="autoZero"/>
        <c:auto val="1"/>
        <c:lblAlgn val="ctr"/>
        <c:lblOffset val="100"/>
        <c:noMultiLvlLbl val="0"/>
      </c:catAx>
      <c:valAx>
        <c:axId val="10511140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99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97078-6F16-49E9-B059-619DBAC173FB}"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DA61D-8799-4CAC-9966-87DE39A4A568}" type="slidenum">
              <a:rPr lang="en-US" smtClean="0"/>
              <a:t>‹#›</a:t>
            </a:fld>
            <a:endParaRPr lang="en-US"/>
          </a:p>
        </p:txBody>
      </p:sp>
    </p:spTree>
    <p:extLst>
      <p:ext uri="{BB962C8B-B14F-4D97-AF65-F5344CB8AC3E}">
        <p14:creationId xmlns:p14="http://schemas.microsoft.com/office/powerpoint/2010/main" val="137094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C:\Users\Marcis\Downloads\ec-oecd-2024-1675-lv.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file:///C:\Users\Marcis\Downloads\ec-oecd-2024-1675-lv.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C:\Users\Marcis\Downloads\ec-oecd-2024-1675-lv.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effectLst/>
              <a:latin typeface="Roboto Light" panose="020000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Roboto Light" panose="02000000000000000000" pitchFamily="2" charset="0"/>
                <a:ea typeface="Calibri" panose="020F0502020204030204" pitchFamily="34" charset="0"/>
                <a:cs typeface="Calibri" panose="020F0502020204030204" pitchFamily="34" charset="0"/>
              </a:rPr>
              <a:t>15 min.</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Roboto Light" panose="02000000000000000000" pitchFamily="2" charset="0"/>
                <a:ea typeface="Calibri" panose="020F0502020204030204" pitchFamily="34" charset="0"/>
                <a:cs typeface="Calibri" panose="020F0502020204030204" pitchFamily="34" charset="0"/>
              </a:rPr>
              <a:t>No klīniskajiem pētījumiem līdz pacienta aprūpei – inovācijas un medikamenti, kas tuvākajā laikā nonāks pie pacientiem Latvijā. Kā tās ietekmēs veselības aprūpes iespēju vienlīdzību. RAKUS Zinātnes daļas vadītājs prof. </a:t>
            </a:r>
            <a:r>
              <a:rPr lang="lv-LV" sz="1800" b="1" dirty="0">
                <a:effectLst/>
                <a:latin typeface="Roboto Light" panose="02000000000000000000" pitchFamily="2" charset="0"/>
                <a:ea typeface="Calibri" panose="020F0502020204030204" pitchFamily="34" charset="0"/>
                <a:cs typeface="Calibri" panose="020F0502020204030204" pitchFamily="34" charset="0"/>
              </a:rPr>
              <a:t>Mārcis Leja</a:t>
            </a:r>
            <a:r>
              <a:rPr lang="lv-LV" sz="1800" dirty="0">
                <a:effectLst/>
                <a:latin typeface="Roboto Light" panose="02000000000000000000" pitchFamily="2"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lv-LV" dirty="0"/>
          </a:p>
          <a:p>
            <a:endParaRPr lang="lv-LV" dirty="0"/>
          </a:p>
          <a:p>
            <a:pPr algn="ctr">
              <a:lnSpc>
                <a:spcPct val="115000"/>
              </a:lnSpc>
              <a:spcAft>
                <a:spcPts val="800"/>
              </a:spcAft>
              <a:buNone/>
            </a:pPr>
            <a:r>
              <a:rPr lang="lv-LV" sz="1800" dirty="0">
                <a:effectLst/>
                <a:latin typeface="Roboto Light" panose="02000000000000000000" pitchFamily="2" charset="0"/>
                <a:ea typeface="Calibri" panose="020F0502020204030204" pitchFamily="34" charset="0"/>
                <a:cs typeface="Calibri" panose="020F0502020204030204" pitchFamily="34" charset="0"/>
              </a:rPr>
              <a:t>Eiropas pacientu organizāciju 2. Rīgas kongress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800"/>
              </a:spcAft>
              <a:buNone/>
            </a:pPr>
            <a:r>
              <a:rPr lang="lv-LV" sz="1800" b="1" dirty="0">
                <a:effectLst/>
                <a:latin typeface="Playfair Display" panose="00000500000000000000" pitchFamily="2" charset="-70"/>
                <a:ea typeface="Calibri" panose="020F0502020204030204" pitchFamily="34" charset="0"/>
                <a:cs typeface="Calibri" panose="020F0502020204030204" pitchFamily="34" charset="0"/>
              </a:rPr>
              <a:t>Par vienlīdzību vēža uzveikšanā 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800"/>
              </a:spcAft>
            </a:pPr>
            <a:r>
              <a:rPr lang="lv-LV" sz="1800" dirty="0">
                <a:effectLst/>
                <a:latin typeface="Roboto Light" panose="02000000000000000000" pitchFamily="2" charset="0"/>
                <a:ea typeface="Calibri" panose="020F0502020204030204" pitchFamily="34" charset="0"/>
                <a:cs typeface="Calibri" panose="020F0502020204030204" pitchFamily="34" charset="0"/>
              </a:rPr>
              <a:t>2025. gada 20. maijs (</a:t>
            </a:r>
            <a:r>
              <a:rPr lang="lv-LV" sz="1800" i="1" dirty="0">
                <a:effectLst/>
                <a:latin typeface="Roboto Light" panose="02000000000000000000" pitchFamily="2" charset="0"/>
                <a:ea typeface="Calibri" panose="020F0502020204030204" pitchFamily="34" charset="0"/>
                <a:cs typeface="Calibri" panose="020F0502020204030204" pitchFamily="34" charset="0"/>
              </a:rPr>
              <a:t>apstiprināts</a:t>
            </a:r>
            <a:r>
              <a:rPr lang="lv-LV" sz="1800" dirty="0">
                <a:effectLst/>
                <a:latin typeface="Roboto Light" panose="02000000000000000000" pitchFamily="2" charset="0"/>
                <a:ea typeface="Calibri" panose="020F0502020204030204" pitchFamily="34" charset="0"/>
                <a:cs typeface="Calibri" panose="020F0502020204030204" pitchFamily="34" charset="0"/>
              </a:rPr>
              <a:t>), LR Saeima, Baltiešu zāle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174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5FB1-F9DB-ABBD-CADA-C372A2225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0A707-5E34-14BF-6FA3-638B22C6A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93289-A32B-81DB-EBA5-C313C3CB5863}"/>
              </a:ext>
            </a:extLst>
          </p:cNvPr>
          <p:cNvSpPr>
            <a:spLocks noGrp="1"/>
          </p:cNvSpPr>
          <p:nvPr>
            <p:ph type="body" idx="1"/>
          </p:nvPr>
        </p:nvSpPr>
        <p:spPr/>
        <p:txBody>
          <a:bodyPr/>
          <a:lstStyle/>
          <a:p>
            <a:r>
              <a:rPr lang="lv-LV" dirty="0"/>
              <a:t>3. attēls. Latvijā joprojām ir augsta novēršama mirstība no vēža, lai gan attiecībā uz lielāko daļu vēža veidu 2011.–2021. gadā mirstība samazinājās</a:t>
            </a:r>
          </a:p>
          <a:p>
            <a:endParaRPr lang="lv-LV" sz="1200" dirty="0"/>
          </a:p>
          <a:p>
            <a:r>
              <a:rPr lang="en-US" dirty="0"/>
              <a:t>Avoidable mortality by cancer type and year </a:t>
            </a:r>
            <a:r>
              <a:rPr lang="en-US" dirty="0" err="1"/>
              <a:t>Sievietes</a:t>
            </a:r>
            <a:r>
              <a:rPr lang="en-US" dirty="0"/>
              <a:t> </a:t>
            </a:r>
            <a:r>
              <a:rPr lang="en-US" dirty="0" err="1"/>
              <a:t>Vīrieši</a:t>
            </a:r>
            <a:r>
              <a:rPr lang="en-US" dirty="0"/>
              <a:t> </a:t>
            </a:r>
            <a:r>
              <a:rPr lang="en-US" dirty="0" err="1"/>
              <a:t>Piezīmes</a:t>
            </a:r>
            <a:r>
              <a:rPr lang="en-US" dirty="0"/>
              <a:t>: </a:t>
            </a:r>
            <a:r>
              <a:rPr lang="en-US" dirty="0" err="1"/>
              <a:t>Novēršama</a:t>
            </a:r>
            <a:r>
              <a:rPr lang="en-US" dirty="0"/>
              <a:t> </a:t>
            </a:r>
            <a:r>
              <a:rPr lang="en-US" dirty="0" err="1"/>
              <a:t>mirstība</a:t>
            </a:r>
            <a:r>
              <a:rPr lang="en-US" dirty="0"/>
              <a:t> </a:t>
            </a:r>
            <a:r>
              <a:rPr lang="en-US" dirty="0" err="1"/>
              <a:t>attiecas</a:t>
            </a:r>
            <a:r>
              <a:rPr lang="en-US" dirty="0"/>
              <a:t> </a:t>
            </a:r>
            <a:r>
              <a:rPr lang="en-US" dirty="0" err="1"/>
              <a:t>uz</a:t>
            </a:r>
            <a:r>
              <a:rPr lang="en-US" dirty="0"/>
              <a:t> </a:t>
            </a:r>
            <a:r>
              <a:rPr lang="en-US" dirty="0" err="1"/>
              <a:t>tādu</a:t>
            </a:r>
            <a:r>
              <a:rPr lang="en-US" dirty="0"/>
              <a:t> </a:t>
            </a:r>
            <a:r>
              <a:rPr lang="en-US" dirty="0" err="1"/>
              <a:t>cilvēku</a:t>
            </a:r>
            <a:r>
              <a:rPr lang="en-US" dirty="0"/>
              <a:t> </a:t>
            </a:r>
            <a:r>
              <a:rPr lang="en-US" dirty="0" err="1"/>
              <a:t>nāvi</a:t>
            </a:r>
            <a:r>
              <a:rPr lang="en-US" dirty="0"/>
              <a:t>, kas </a:t>
            </a:r>
            <a:r>
              <a:rPr lang="en-US" dirty="0" err="1"/>
              <a:t>jaunāki</a:t>
            </a:r>
            <a:r>
              <a:rPr lang="en-US" dirty="0"/>
              <a:t> par 75 </a:t>
            </a:r>
            <a:r>
              <a:rPr lang="en-US" dirty="0" err="1"/>
              <a:t>gadiem</a:t>
            </a:r>
            <a:r>
              <a:rPr lang="en-US" dirty="0"/>
              <a:t>. Avots: Eurostat </a:t>
            </a:r>
            <a:r>
              <a:rPr lang="en-US" dirty="0" err="1"/>
              <a:t>datubāze</a:t>
            </a:r>
            <a:r>
              <a:rPr lang="en-US" dirty="0"/>
              <a:t>. Dati </a:t>
            </a:r>
            <a:r>
              <a:rPr lang="en-US" dirty="0" err="1"/>
              <a:t>attiecas</a:t>
            </a:r>
            <a:r>
              <a:rPr lang="en-US" dirty="0"/>
              <a:t> </a:t>
            </a:r>
            <a:r>
              <a:rPr lang="en-US" dirty="0" err="1"/>
              <a:t>uz</a:t>
            </a:r>
            <a:r>
              <a:rPr lang="en-US" dirty="0"/>
              <a:t> 2021. </a:t>
            </a:r>
            <a:r>
              <a:rPr lang="en-US" dirty="0" err="1"/>
              <a:t>gadu</a:t>
            </a:r>
            <a:r>
              <a:rPr lang="en-US" dirty="0"/>
              <a:t>.</a:t>
            </a:r>
            <a:endParaRPr lang="lv-LV" sz="1200" dirty="0"/>
          </a:p>
          <a:p>
            <a:endParaRPr lang="lv-LV" sz="1200" dirty="0"/>
          </a:p>
          <a:p>
            <a:endParaRPr lang="lv-LV" sz="1200" dirty="0"/>
          </a:p>
          <a:p>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ec-oecd-2024-1675-lv.pdf</a:t>
            </a:r>
            <a:endParaRPr lang="lv-LV" sz="1200" dirty="0"/>
          </a:p>
          <a:p>
            <a:endParaRPr lang="en-US" dirty="0"/>
          </a:p>
        </p:txBody>
      </p:sp>
      <p:sp>
        <p:nvSpPr>
          <p:cNvPr id="4" name="Slide Number Placeholder 3">
            <a:extLst>
              <a:ext uri="{FF2B5EF4-FFF2-40B4-BE49-F238E27FC236}">
                <a16:creationId xmlns:a16="http://schemas.microsoft.com/office/drawing/2014/main" id="{34257A34-016E-4AD5-0825-B32103D9A6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72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64C1-5DEB-0228-A987-5D9153179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C4E5F-48DC-A72C-DD11-724431784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CB7DB-C4A9-D023-6253-E11BE80DC7EF}"/>
              </a:ext>
            </a:extLst>
          </p:cNvPr>
          <p:cNvSpPr>
            <a:spLocks noGrp="1"/>
          </p:cNvSpPr>
          <p:nvPr>
            <p:ph type="body" idx="1"/>
          </p:nvPr>
        </p:nvSpPr>
        <p:spPr/>
        <p:txBody>
          <a:bodyPr/>
          <a:lstStyle/>
          <a:p>
            <a:r>
              <a:rPr lang="lv-LV" dirty="0"/>
              <a:t>13. attēls. Valsts kompensēto </a:t>
            </a:r>
            <a:r>
              <a:rPr lang="lv-LV" dirty="0" err="1"/>
              <a:t>pretvēža</a:t>
            </a:r>
            <a:r>
              <a:rPr lang="lv-LV" dirty="0"/>
              <a:t> zāļu īpatsvars Latvijā ir neliels salīdzinājumā ar ekonomikas attīstības līmeņa ziņā līdzīgām valstīm un ES vidējo rādītāju</a:t>
            </a:r>
          </a:p>
          <a:p>
            <a:endParaRPr lang="lv-LV" sz="1200" dirty="0"/>
          </a:p>
          <a:p>
            <a:r>
              <a:rPr lang="lv-LV" dirty="0"/>
              <a:t>Piezīmes: Analīze ietver 13 indikācijas par 10 jaunām </a:t>
            </a:r>
            <a:r>
              <a:rPr lang="lv-LV" dirty="0" err="1"/>
              <a:t>pretvēža</a:t>
            </a:r>
            <a:r>
              <a:rPr lang="lv-LV" dirty="0"/>
              <a:t> zālēm krūts un plaušu vēža ārstēšanai ar augstu klīnisko ieguvumu un trīs </a:t>
            </a:r>
            <a:r>
              <a:rPr lang="lv-LV" dirty="0" err="1"/>
              <a:t>pretvēža</a:t>
            </a:r>
            <a:r>
              <a:rPr lang="lv-LV" dirty="0"/>
              <a:t> zāļu (</a:t>
            </a:r>
            <a:r>
              <a:rPr lang="lv-LV" dirty="0" err="1"/>
              <a:t>Bevacizumab</a:t>
            </a:r>
            <a:r>
              <a:rPr lang="lv-LV" dirty="0"/>
              <a:t>, </a:t>
            </a:r>
            <a:r>
              <a:rPr lang="lv-LV" dirty="0" err="1"/>
              <a:t>Rituximab</a:t>
            </a:r>
            <a:r>
              <a:rPr lang="lv-LV" dirty="0"/>
              <a:t>, </a:t>
            </a:r>
            <a:r>
              <a:rPr lang="lv-LV" dirty="0" err="1"/>
              <a:t>Trastuzumab</a:t>
            </a:r>
            <a:r>
              <a:rPr lang="lv-LV" dirty="0"/>
              <a:t>) 19 </a:t>
            </a:r>
            <a:r>
              <a:rPr lang="lv-LV" dirty="0" err="1"/>
              <a:t>biolīdzīgām</a:t>
            </a:r>
            <a:r>
              <a:rPr lang="lv-LV" dirty="0"/>
              <a:t> zālēm ar aktīvu Eiropas Zāļu aģentūras reģistrācijas atļauju no 2023. gada 26. marta. Dati atspoguļo to indikāciju vai </a:t>
            </a:r>
            <a:r>
              <a:rPr lang="lv-LV" dirty="0" err="1"/>
              <a:t>biolīdzīgo</a:t>
            </a:r>
            <a:r>
              <a:rPr lang="lv-LV" dirty="0"/>
              <a:t> zāļu īpatsvaru, kas 2023. gada 1. aprīlī bija iekļautas valsts kompensējamo zāļu sarakstā. Ekonomikas attīstības līmeņa ziņā līdzīgas valstis tiek definētas, izmantojot valstu sadalījumu </a:t>
            </a:r>
            <a:r>
              <a:rPr lang="lv-LV" dirty="0" err="1"/>
              <a:t>tercilēs</a:t>
            </a:r>
            <a:r>
              <a:rPr lang="lv-LV" dirty="0"/>
              <a:t>, pamatojoties uz 2022. gada IKP uz vienu iedzīvotāju pēc pirktspējas līmeņa. LV ekonomikas attīstības līmeņa ziņā līdzīgas valstis ir BG, EE, EL, HR, HU, PL un PT. ES vidējais rādītājs nav svērts. Avots: </a:t>
            </a:r>
            <a:r>
              <a:rPr lang="lv-LV" dirty="0" err="1"/>
              <a:t>Hofmarcher</a:t>
            </a:r>
            <a:r>
              <a:rPr lang="lv-LV" dirty="0"/>
              <a:t>, </a:t>
            </a:r>
            <a:r>
              <a:rPr lang="lv-LV" dirty="0" err="1"/>
              <a:t>Berchet</a:t>
            </a:r>
            <a:r>
              <a:rPr lang="lv-LV" dirty="0"/>
              <a:t> un </a:t>
            </a:r>
            <a:r>
              <a:rPr lang="lv-LV" dirty="0" err="1"/>
              <a:t>Dedet</a:t>
            </a:r>
            <a:r>
              <a:rPr lang="lv-LV" dirty="0"/>
              <a:t> (2024), “Access to </a:t>
            </a:r>
            <a:r>
              <a:rPr lang="lv-LV" dirty="0" err="1"/>
              <a:t>oncology</a:t>
            </a:r>
            <a:r>
              <a:rPr lang="lv-LV" dirty="0"/>
              <a:t> </a:t>
            </a:r>
            <a:r>
              <a:rPr lang="lv-LV" dirty="0" err="1"/>
              <a:t>medicines</a:t>
            </a:r>
            <a:r>
              <a:rPr lang="lv-LV" dirty="0"/>
              <a:t> in EU </a:t>
            </a:r>
            <a:r>
              <a:rPr lang="lv-LV" dirty="0" err="1"/>
              <a:t>and</a:t>
            </a:r>
            <a:r>
              <a:rPr lang="lv-LV" dirty="0"/>
              <a:t> OECD </a:t>
            </a:r>
            <a:r>
              <a:rPr lang="lv-LV" dirty="0" err="1"/>
              <a:t>countries</a:t>
            </a:r>
            <a:r>
              <a:rPr lang="lv-LV" dirty="0"/>
              <a:t>”, OECD Health Working </a:t>
            </a:r>
            <a:r>
              <a:rPr lang="lv-LV" dirty="0" err="1"/>
              <a:t>Papers</a:t>
            </a:r>
            <a:r>
              <a:rPr lang="lv-LV" dirty="0"/>
              <a:t>, No. 170, OECD Publishing, Parīze, https://doi.org/10.1787/c263c014-en.</a:t>
            </a:r>
            <a:endParaRPr lang="lv-LV" sz="1200" dirty="0"/>
          </a:p>
          <a:p>
            <a:endParaRPr lang="lv-LV" sz="1200" dirty="0"/>
          </a:p>
          <a:p>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ec-oecd-2024-1675-lv.pdf</a:t>
            </a:r>
            <a:endParaRPr lang="lv-LV" sz="1200" dirty="0"/>
          </a:p>
          <a:p>
            <a:endParaRPr lang="en-US" dirty="0"/>
          </a:p>
        </p:txBody>
      </p:sp>
      <p:sp>
        <p:nvSpPr>
          <p:cNvPr id="4" name="Slide Number Placeholder 3">
            <a:extLst>
              <a:ext uri="{FF2B5EF4-FFF2-40B4-BE49-F238E27FC236}">
                <a16:creationId xmlns:a16="http://schemas.microsoft.com/office/drawing/2014/main" id="{389FEF51-4B62-44BC-C334-9AF686DF66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093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642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InterFace"/>
              </a:rPr>
              <a:t>Global clinical trial publications by first author location, 1990–2017.</a:t>
            </a:r>
            <a:endParaRPr lang="en-US" dirty="0"/>
          </a:p>
        </p:txBody>
      </p:sp>
      <p:sp>
        <p:nvSpPr>
          <p:cNvPr id="4" name="Slide Number Placeholder 3"/>
          <p:cNvSpPr>
            <a:spLocks noGrp="1"/>
          </p:cNvSpPr>
          <p:nvPr>
            <p:ph type="sldNum" sz="quarter" idx="5"/>
          </p:nvPr>
        </p:nvSpPr>
        <p:spPr/>
        <p:txBody>
          <a:bodyPr/>
          <a:lstStyle/>
          <a:p>
            <a:fld id="{90CDA61D-8799-4CAC-9966-87DE39A4A568}" type="slidenum">
              <a:rPr lang="en-US" smtClean="0"/>
              <a:t>23</a:t>
            </a:fld>
            <a:endParaRPr lang="en-US"/>
          </a:p>
        </p:txBody>
      </p:sp>
    </p:spTree>
    <p:extLst>
      <p:ext uri="{BB962C8B-B14F-4D97-AF65-F5344CB8AC3E}">
        <p14:creationId xmlns:p14="http://schemas.microsoft.com/office/powerpoint/2010/main" val="86124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DRUp</a:t>
            </a:r>
            <a:r>
              <a:rPr lang="lv-LV" dirty="0"/>
              <a:t> </a:t>
            </a:r>
            <a:r>
              <a:rPr lang="lv-LV" dirty="0" err="1"/>
              <a:t>study</a:t>
            </a:r>
            <a:r>
              <a:rPr lang="lv-LV" dirty="0"/>
              <a:t> (sākts 2016)</a:t>
            </a:r>
          </a:p>
          <a:p>
            <a:r>
              <a:rPr lang="en-US" b="0" i="0" dirty="0">
                <a:solidFill>
                  <a:srgbClr val="424242"/>
                </a:solidFill>
                <a:effectLst/>
                <a:latin typeface="Segoe Sans"/>
              </a:rPr>
              <a:t>The study involves patients with metastasized cancer who have exhausted standard treatment options. These patients are given medications approved for other cancer type</a:t>
            </a:r>
            <a:r>
              <a:rPr lang="lv-LV" b="0" i="0" dirty="0">
                <a:solidFill>
                  <a:srgbClr val="424242"/>
                </a:solidFill>
                <a:effectLst/>
                <a:latin typeface="Segoe San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24242"/>
                </a:solidFill>
                <a:effectLst/>
                <a:latin typeface="Segoe Sans"/>
              </a:rPr>
              <a:t>Results</a:t>
            </a:r>
            <a:r>
              <a:rPr lang="en-US" b="0" i="0" dirty="0">
                <a:solidFill>
                  <a:srgbClr val="424242"/>
                </a:solidFill>
                <a:effectLst/>
                <a:latin typeface="Segoe Sans"/>
              </a:rPr>
              <a:t>: Among the first 215 patients treated, 34% experienced stable disease for at least 4 months or tumor shrinkage. In specific cohorts, such as those treated with nivolumab for MSI tumors, this percentage was as high as 67%</a:t>
            </a:r>
            <a:endParaRPr lang="en-US" dirty="0"/>
          </a:p>
          <a:p>
            <a:endParaRPr lang="lv-LV" b="0" i="0" dirty="0">
              <a:solidFill>
                <a:srgbClr val="424242"/>
              </a:solidFill>
              <a:effectLst/>
              <a:latin typeface="Segoe Sans"/>
            </a:endParaRPr>
          </a:p>
          <a:p>
            <a:r>
              <a:rPr lang="en-US" b="1" i="0" dirty="0">
                <a:solidFill>
                  <a:srgbClr val="424242"/>
                </a:solidFill>
                <a:effectLst/>
                <a:latin typeface="Segoe Sans"/>
              </a:rPr>
              <a:t>Whole Genome Sequencing</a:t>
            </a:r>
            <a:r>
              <a:rPr lang="en-US" b="0" i="0" dirty="0">
                <a:solidFill>
                  <a:srgbClr val="424242"/>
                </a:solidFill>
                <a:effectLst/>
                <a:latin typeface="Segoe Sans"/>
              </a:rPr>
              <a:t>: The study utilizes comprehensive DNA analysis of tumor tissue and healthy DNA, linking this data with treatment outcomes. This approach has identified DNA anomalies in 13% of patients, for which registered medicines were already available </a:t>
            </a:r>
            <a:endParaRPr lang="lv-LV" b="0" i="0" dirty="0">
              <a:solidFill>
                <a:srgbClr val="424242"/>
              </a:solidFill>
              <a:effectLst/>
              <a:latin typeface="Segoe Sans"/>
            </a:endParaRPr>
          </a:p>
          <a:p>
            <a:r>
              <a:rPr lang="en-US" b="1" i="0" dirty="0">
                <a:solidFill>
                  <a:srgbClr val="424242"/>
                </a:solidFill>
                <a:effectLst/>
                <a:latin typeface="Segoe Sans"/>
              </a:rPr>
              <a:t>Collaborative Effort</a:t>
            </a:r>
            <a:r>
              <a:rPr lang="en-US" b="0" i="0" dirty="0">
                <a:solidFill>
                  <a:srgbClr val="424242"/>
                </a:solidFill>
                <a:effectLst/>
                <a:latin typeface="Segoe Sans"/>
              </a:rPr>
              <a:t>: The DRUP study is run by the Center for Personalized Cancer Treatment, involving 36 Dutch hospitals and supported by the Hartwig Medical Foundation</a:t>
            </a:r>
            <a:endParaRPr lang="lv-LV" b="0" i="0" dirty="0">
              <a:solidFill>
                <a:srgbClr val="424242"/>
              </a:solidFill>
              <a:effectLst/>
              <a:latin typeface="Segoe Sans"/>
            </a:endParaRPr>
          </a:p>
          <a:p>
            <a:endParaRPr lang="lv-LV" b="0" i="0" dirty="0">
              <a:solidFill>
                <a:srgbClr val="424242"/>
              </a:solidFill>
              <a:effectLst/>
              <a:latin typeface="Segoe Sans"/>
            </a:endParaRPr>
          </a:p>
        </p:txBody>
      </p:sp>
      <p:sp>
        <p:nvSpPr>
          <p:cNvPr id="4" name="Slide Number Placeholder 3"/>
          <p:cNvSpPr>
            <a:spLocks noGrp="1"/>
          </p:cNvSpPr>
          <p:nvPr>
            <p:ph type="sldNum" sz="quarter" idx="5"/>
          </p:nvPr>
        </p:nvSpPr>
        <p:spPr/>
        <p:txBody>
          <a:bodyPr/>
          <a:lstStyle/>
          <a:p>
            <a:fld id="{90CDA61D-8799-4CAC-9966-87DE39A4A568}" type="slidenum">
              <a:rPr lang="en-US" smtClean="0"/>
              <a:t>27</a:t>
            </a:fld>
            <a:endParaRPr lang="en-US"/>
          </a:p>
        </p:txBody>
      </p:sp>
    </p:spTree>
    <p:extLst>
      <p:ext uri="{BB962C8B-B14F-4D97-AF65-F5344CB8AC3E}">
        <p14:creationId xmlns:p14="http://schemas.microsoft.com/office/powerpoint/2010/main" val="42926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07000"/>
              </a:lnSpc>
              <a:spcAft>
                <a:spcPts val="800"/>
              </a:spcAft>
              <a:buNone/>
              <a:tabLst>
                <a:tab pos="457200" algn="l"/>
              </a:tabLst>
            </a:pPr>
            <a:r>
              <a:rPr lang="en-GB" sz="14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Targeted interventions for small member states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800"/>
              </a:spcAft>
              <a:buNone/>
              <a:tabLst>
                <a:tab pos="457200" algn="l"/>
              </a:tabLst>
            </a:pPr>
            <a:r>
              <a:rPr lang="et-EE"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buNone/>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Regional networks: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Establish a network of oncology centres across small MS to share resources, expertise, and best practices, potentially engaging other bigger countries.</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Ideas: telemedicine consultations and joint training programs for medical and paramedical professionals.</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457200" indent="-228600">
              <a:buNone/>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Formalise cross-border treatment programmes: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indent="-228600">
              <a:buNone/>
              <a:tabLst>
                <a:tab pos="9144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Develop agreements allowing patients from small MS to access specialised cancer treatments in countries.</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indent="-228600">
              <a:buNone/>
              <a:tabLst>
                <a:tab pos="9144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Ideas: the UK, Italy, France-Germany-Belgium, Sweden, Norway, Baltic-Nordic Network…</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457200" indent="-228600">
              <a:buNone/>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Research collaborations: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Promote collaborative research projects focusing on common and rare cancer types. </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Ideas: Shared clinical trials and clinical studies? </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Telemedicine programmes: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Develop and implement telemedicine solutions to provide remote consultations and follow-ups for patients. Reduced need for travel, improved access to specialists.</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Ideas: in collaboration with other bigger collaborating countries.</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Training and education Programmes: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Organise joint training sessions, workshops, and conferences for oncologists, nurses, and other healthcare specialists to organise initial training and facilitate maintaining of qualifications.</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Ideas: in collaboration with other bigger collaborating countries.</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Funding and resource pooling: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indent="-228600">
              <a:buNone/>
              <a:tabLst>
                <a:tab pos="9144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Establish joint funding mechanisms for procurement to pool resources for purchasing advanced medical equipment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emerging medicinal </a:t>
            </a:r>
            <a:r>
              <a:rPr lang="en-GB" sz="1100" dirty="0">
                <a:effectLst/>
                <a:latin typeface="Calibri" panose="020F0502020204030204" pitchFamily="34" charset="0"/>
                <a:ea typeface="Times New Roman" panose="02020603050405020304" pitchFamily="18" charset="0"/>
                <a:cs typeface="Calibri" panose="020F0502020204030204" pitchFamily="34" charset="0"/>
              </a:rPr>
              <a:t>products, which might be too costly for individual small states to afford independently.</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indent="-228600">
              <a:buNone/>
              <a:tabLst>
                <a:tab pos="9144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(Maybe difficult to implement).</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Public health campaigns: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Collaborate on public health campaigns to raise awareness about cancer prevention, early detection, etc.</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marL="914400">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457200" indent="-228600">
              <a:buNone/>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Policy alignment: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indent="-228600">
              <a:buNone/>
              <a:tabLst>
                <a:tab pos="9144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Work towards harmonising healthcare policies across these countries.</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914400" indent="-228600">
              <a:buNone/>
              <a:tabLst>
                <a:tab pos="9144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Focus on cross-border with larger collaborating countries.</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a:buNone/>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457200" indent="-228600">
              <a:buNone/>
              <a:tabLst>
                <a:tab pos="457200" algn="l"/>
              </a:tabLst>
            </a:pPr>
            <a:r>
              <a:rPr lang="en-GB" sz="1100" dirty="0">
                <a:effectLst/>
                <a:latin typeface="Calibri" panose="020F0502020204030204" pitchFamily="34" charset="0"/>
                <a:ea typeface="Times New Roman" panose="02020603050405020304" pitchFamily="18" charset="0"/>
                <a:cs typeface="Calibri" panose="020F0502020204030204" pitchFamily="34" charset="0"/>
              </a:rPr>
              <a:t>Patient support networks: </a:t>
            </a:r>
            <a:endParaRPr lang="en-US" sz="12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Create cross-border patient support groups to provide patient and family support.</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CDA61D-8799-4CAC-9966-87DE39A4A568}" type="slidenum">
              <a:rPr lang="en-US" smtClean="0"/>
              <a:t>29</a:t>
            </a:fld>
            <a:endParaRPr lang="en-US"/>
          </a:p>
        </p:txBody>
      </p:sp>
    </p:spTree>
    <p:extLst>
      <p:ext uri="{BB962C8B-B14F-4D97-AF65-F5344CB8AC3E}">
        <p14:creationId xmlns:p14="http://schemas.microsoft.com/office/powerpoint/2010/main" val="416811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Drug</a:t>
            </a:r>
            <a:r>
              <a:rPr lang="lv-LV" dirty="0"/>
              <a:t> </a:t>
            </a:r>
            <a:r>
              <a:rPr lang="lv-LV" dirty="0" err="1"/>
              <a:t>discovery</a:t>
            </a:r>
            <a:r>
              <a:rPr lang="lv-LV" dirty="0"/>
              <a:t> – 3-5 y</a:t>
            </a:r>
          </a:p>
          <a:p>
            <a:r>
              <a:rPr lang="lv-LV" dirty="0" err="1"/>
              <a:t>Pre-clinical</a:t>
            </a:r>
            <a:r>
              <a:rPr lang="lv-LV" dirty="0"/>
              <a:t> – 1-2 y</a:t>
            </a:r>
          </a:p>
          <a:p>
            <a:r>
              <a:rPr lang="lv-LV" dirty="0" err="1"/>
              <a:t>Phase</a:t>
            </a:r>
            <a:r>
              <a:rPr lang="lv-LV" dirty="0"/>
              <a:t> 1 </a:t>
            </a:r>
            <a:r>
              <a:rPr lang="lv-LV" dirty="0" err="1"/>
              <a:t>trials</a:t>
            </a:r>
            <a:r>
              <a:rPr lang="lv-LV" dirty="0"/>
              <a:t> 1-2 y</a:t>
            </a:r>
          </a:p>
          <a:p>
            <a:r>
              <a:rPr lang="lv-LV" dirty="0" err="1"/>
              <a:t>Phase</a:t>
            </a:r>
            <a:r>
              <a:rPr lang="lv-LV" dirty="0"/>
              <a:t> 2-3 – 3-5 y</a:t>
            </a:r>
          </a:p>
          <a:p>
            <a:r>
              <a:rPr lang="lv-LV" dirty="0" err="1"/>
              <a:t>Regulatory</a:t>
            </a:r>
            <a:r>
              <a:rPr lang="lv-LV" dirty="0"/>
              <a:t> </a:t>
            </a:r>
            <a:r>
              <a:rPr lang="lv-LV" dirty="0" err="1"/>
              <a:t>approval</a:t>
            </a:r>
            <a:r>
              <a:rPr lang="lv-LV" dirty="0"/>
              <a:t> 1-5 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231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produce an impact on patients' health through innovation rests on two fundamental </a:t>
            </a:r>
          </a:p>
          <a:p>
            <a:r>
              <a:rPr lang="en-US" dirty="0"/>
              <a:t>conditions: </a:t>
            </a:r>
            <a:r>
              <a:rPr lang="en-US" dirty="0" err="1"/>
              <a:t>i</a:t>
            </a:r>
            <a:r>
              <a:rPr lang="en-US" dirty="0"/>
              <a:t>) the ability to develop new products that are more effective than the existing </a:t>
            </a:r>
          </a:p>
          <a:p>
            <a:r>
              <a:rPr lang="en-US" dirty="0"/>
              <a:t>therapeutic options (innovation); ii) the possibility for patients to have access to them (access). </a:t>
            </a:r>
            <a:endParaRPr lang="lv-LV" dirty="0"/>
          </a:p>
          <a:p>
            <a:endParaRPr lang="lv-LV"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924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Evidence based on surveys shows that, absent patent protection, 60% of pharmaceutical sector </a:t>
            </a:r>
          </a:p>
          <a:p>
            <a:r>
              <a:rPr lang="en-US" sz="1600" dirty="0"/>
              <a:t>innovations would not have been introduced, and 65% would not have been developed </a:t>
            </a:r>
          </a:p>
          <a:p>
            <a:r>
              <a:rPr lang="en-US" sz="1600" dirty="0"/>
              <a:t>(Mansfield, 1986). Patent protection is effective in safeguarding returns for innovative drug </a:t>
            </a:r>
          </a:p>
          <a:p>
            <a:r>
              <a:rPr lang="en-US" sz="1600" dirty="0"/>
              <a:t>development, making it the sector with the highest share of product innovations benefiting from </a:t>
            </a:r>
          </a:p>
          <a:p>
            <a:r>
              <a:rPr lang="en-US" sz="1600" dirty="0"/>
              <a:t>patent protection and secrecy (Cohen et al., 2000). Among European companies, 79.2% of </a:t>
            </a:r>
          </a:p>
          <a:p>
            <a:r>
              <a:rPr lang="en-US" sz="1600" dirty="0"/>
              <a:t>product innovations and 45.6% of process innovations are patented in pharmaceuticals </a:t>
            </a:r>
          </a:p>
          <a:p>
            <a:r>
              <a:rPr lang="en-US" sz="1600" dirty="0"/>
              <a:t>(average values being, respectively, 35.9% for products and 24.8% for process innovations) pointing </a:t>
            </a:r>
          </a:p>
          <a:p>
            <a:r>
              <a:rPr lang="en-US" sz="1600" dirty="0"/>
              <a:t>to a higher value of pharmaceutical patents as means for appropriating investments from </a:t>
            </a:r>
          </a:p>
          <a:p>
            <a:r>
              <a:rPr lang="en-US" sz="1600" dirty="0"/>
              <a:t>innovation as compared to other sectors (Arundel &amp; </a:t>
            </a:r>
            <a:r>
              <a:rPr lang="en-US" sz="1600" dirty="0" err="1"/>
              <a:t>Kabla</a:t>
            </a:r>
            <a:r>
              <a:rPr lang="en-US" sz="1600" dirty="0"/>
              <a:t>, 1998).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056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02366-DBE2-678F-5093-D14E95BA4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CD629-97F3-F67D-12FB-25AC64706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C547A-69B5-CBEC-79D2-DD8321841DFE}"/>
              </a:ext>
            </a:extLst>
          </p:cNvPr>
          <p:cNvSpPr>
            <a:spLocks noGrp="1"/>
          </p:cNvSpPr>
          <p:nvPr>
            <p:ph type="body" idx="1"/>
          </p:nvPr>
        </p:nvSpPr>
        <p:spPr/>
        <p:txBody>
          <a:bodyPr/>
          <a:lstStyle/>
          <a:p>
            <a:r>
              <a:rPr lang="en-US" sz="1600" dirty="0"/>
              <a:t>Evidence based on surveys shows that, absent patent protection, 60% of pharmaceutical sector </a:t>
            </a:r>
          </a:p>
          <a:p>
            <a:r>
              <a:rPr lang="en-US" sz="1600" dirty="0"/>
              <a:t>innovations would not have been introduced, and 65% would not have been developed </a:t>
            </a:r>
          </a:p>
          <a:p>
            <a:r>
              <a:rPr lang="en-US" sz="1600" dirty="0"/>
              <a:t>(Mansfield, 1986). Patent protection is effective in safeguarding returns for innovative drug </a:t>
            </a:r>
          </a:p>
          <a:p>
            <a:r>
              <a:rPr lang="en-US" sz="1600" dirty="0"/>
              <a:t>development, making it the sector with the highest share of product innovations benefiting from </a:t>
            </a:r>
          </a:p>
          <a:p>
            <a:r>
              <a:rPr lang="en-US" sz="1600" dirty="0"/>
              <a:t>patent protection and secrecy (Cohen et al., 2000). Among European companies, 79.2% of </a:t>
            </a:r>
          </a:p>
          <a:p>
            <a:r>
              <a:rPr lang="en-US" sz="1600" dirty="0"/>
              <a:t>product innovations and 45.6% of process innovations are patented in pharmaceuticals </a:t>
            </a:r>
          </a:p>
          <a:p>
            <a:r>
              <a:rPr lang="en-US" sz="1600" dirty="0"/>
              <a:t>(average values being, respectively, 35.9% for products and 24.8% for process innovations) pointing </a:t>
            </a:r>
          </a:p>
          <a:p>
            <a:r>
              <a:rPr lang="en-US" sz="1600" dirty="0"/>
              <a:t>to a higher value of pharmaceutical patents as means for appropriating investments from </a:t>
            </a:r>
          </a:p>
          <a:p>
            <a:r>
              <a:rPr lang="en-US" sz="1600" dirty="0"/>
              <a:t>innovation as compared to other sectors (Arundel &amp; </a:t>
            </a:r>
            <a:r>
              <a:rPr lang="en-US" sz="1600" dirty="0" err="1"/>
              <a:t>Kabla</a:t>
            </a:r>
            <a:r>
              <a:rPr lang="en-US" sz="1600" dirty="0"/>
              <a:t>, 1998). </a:t>
            </a:r>
          </a:p>
        </p:txBody>
      </p:sp>
      <p:sp>
        <p:nvSpPr>
          <p:cNvPr id="4" name="Slide Number Placeholder 3">
            <a:extLst>
              <a:ext uri="{FF2B5EF4-FFF2-40B4-BE49-F238E27FC236}">
                <a16:creationId xmlns:a16="http://schemas.microsoft.com/office/drawing/2014/main" id="{F828AEB6-A078-9344-6485-602D79F58A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027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Izdevumi par būtiskie inovatīviem medikamenti u.c. jauniem medikamentiem sastāda divas trešdaļas no izdevumu pieauguma pēdējās desmitgades laikā</a:t>
            </a:r>
          </a:p>
          <a:p>
            <a:endParaRPr lang="lv-LV" dirty="0"/>
          </a:p>
          <a:p>
            <a:endParaRPr lang="lv-LV" dirty="0"/>
          </a:p>
          <a:p>
            <a:r>
              <a:rPr lang="en-US" dirty="0"/>
              <a:t>Essential Innovative Medicines </a:t>
            </a:r>
          </a:p>
          <a:p>
            <a:r>
              <a:rPr lang="en-US" dirty="0"/>
              <a:t>and other novel medicines </a:t>
            </a:r>
          </a:p>
          <a:p>
            <a:r>
              <a:rPr lang="en-US" dirty="0"/>
              <a:t>account for over two-thirds of </a:t>
            </a:r>
          </a:p>
          <a:p>
            <a:r>
              <a:rPr lang="en-US" dirty="0"/>
              <a:t>growth in spending in Europe </a:t>
            </a:r>
          </a:p>
          <a:p>
            <a:r>
              <a:rPr lang="en-US" dirty="0"/>
              <a:t>over the last decade.</a:t>
            </a:r>
            <a:endParaRPr lang="lv-LV" dirty="0"/>
          </a:p>
          <a:p>
            <a:endParaRPr lang="lv-LV" dirty="0"/>
          </a:p>
          <a:p>
            <a:endParaRPr lang="lv-LV" dirty="0"/>
          </a:p>
          <a:p>
            <a:r>
              <a:rPr lang="en-US" dirty="0"/>
              <a:t>oncology, diabetes, neurology and other therapy areas</a:t>
            </a:r>
            <a:endParaRPr lang="lv-LV" dirty="0"/>
          </a:p>
          <a:p>
            <a:endParaRPr lang="lv-LV" dirty="0"/>
          </a:p>
          <a:p>
            <a:r>
              <a:rPr lang="lv-LV" dirty="0" err="1"/>
              <a:t>Twenty</a:t>
            </a:r>
            <a:r>
              <a:rPr lang="lv-LV" dirty="0"/>
              <a:t> </a:t>
            </a:r>
            <a:r>
              <a:rPr lang="lv-LV" dirty="0" err="1"/>
              <a:t>groups</a:t>
            </a:r>
            <a:r>
              <a:rPr lang="lv-LV" dirty="0"/>
              <a:t> </a:t>
            </a:r>
            <a:r>
              <a:rPr lang="lv-LV" dirty="0" err="1"/>
              <a:t>of</a:t>
            </a:r>
            <a:r>
              <a:rPr lang="lv-LV" dirty="0"/>
              <a:t> “</a:t>
            </a:r>
            <a:r>
              <a:rPr lang="lv-LV" dirty="0" err="1"/>
              <a:t>Essential</a:t>
            </a:r>
            <a:r>
              <a:rPr lang="lv-LV" dirty="0"/>
              <a:t> </a:t>
            </a:r>
            <a:r>
              <a:rPr lang="lv-LV" dirty="0" err="1"/>
              <a:t>Innovative</a:t>
            </a:r>
            <a:r>
              <a:rPr lang="lv-LV" dirty="0"/>
              <a:t> </a:t>
            </a:r>
            <a:r>
              <a:rPr lang="lv-LV" dirty="0" err="1"/>
              <a:t>Medicines</a:t>
            </a:r>
            <a:r>
              <a:rPr lang="lv-LV" dirty="0"/>
              <a:t>” </a:t>
            </a:r>
          </a:p>
          <a:p>
            <a:r>
              <a:rPr lang="lv-LV" dirty="0" err="1"/>
              <a:t>were</a:t>
            </a:r>
            <a:r>
              <a:rPr lang="lv-LV" dirty="0"/>
              <a:t> </a:t>
            </a:r>
            <a:r>
              <a:rPr lang="lv-LV" dirty="0" err="1"/>
              <a:t>identified</a:t>
            </a:r>
            <a:r>
              <a:rPr lang="lv-LV" dirty="0"/>
              <a:t> </a:t>
            </a:r>
            <a:r>
              <a:rPr lang="lv-LV" dirty="0" err="1"/>
              <a:t>across</a:t>
            </a:r>
            <a:r>
              <a:rPr lang="lv-LV" dirty="0"/>
              <a:t> </a:t>
            </a:r>
            <a:r>
              <a:rPr lang="lv-LV" dirty="0" err="1"/>
              <a:t>seven</a:t>
            </a:r>
            <a:r>
              <a:rPr lang="lv-LV" dirty="0"/>
              <a:t> </a:t>
            </a:r>
            <a:r>
              <a:rPr lang="lv-LV" dirty="0" err="1"/>
              <a:t>therapy</a:t>
            </a:r>
            <a:r>
              <a:rPr lang="lv-LV" dirty="0"/>
              <a:t> </a:t>
            </a:r>
            <a:r>
              <a:rPr lang="lv-LV" dirty="0" err="1"/>
              <a:t>clusters</a:t>
            </a:r>
            <a:r>
              <a:rPr lang="lv-LV" dirty="0"/>
              <a:t> </a:t>
            </a:r>
          </a:p>
          <a:p>
            <a:r>
              <a:rPr lang="lv-LV" dirty="0"/>
              <a:t>(</a:t>
            </a:r>
            <a:r>
              <a:rPr lang="lv-LV" dirty="0" err="1"/>
              <a:t>oncology</a:t>
            </a:r>
            <a:r>
              <a:rPr lang="lv-LV" dirty="0"/>
              <a:t>, </a:t>
            </a:r>
            <a:r>
              <a:rPr lang="lv-LV" dirty="0" err="1"/>
              <a:t>diabetes</a:t>
            </a:r>
            <a:r>
              <a:rPr lang="lv-LV" dirty="0"/>
              <a:t>, </a:t>
            </a:r>
            <a:r>
              <a:rPr lang="lv-LV" dirty="0" err="1"/>
              <a:t>cardiovascular</a:t>
            </a:r>
            <a:r>
              <a:rPr lang="lv-LV" dirty="0"/>
              <a:t>, </a:t>
            </a:r>
            <a:r>
              <a:rPr lang="lv-LV" dirty="0" err="1"/>
              <a:t>neurology</a:t>
            </a:r>
            <a:r>
              <a:rPr lang="lv-LV" dirty="0"/>
              <a:t>, </a:t>
            </a:r>
          </a:p>
          <a:p>
            <a:r>
              <a:rPr lang="lv-LV" dirty="0" err="1"/>
              <a:t>immunology</a:t>
            </a:r>
            <a:r>
              <a:rPr lang="lv-LV" dirty="0"/>
              <a:t>, </a:t>
            </a:r>
            <a:r>
              <a:rPr lang="lv-LV" dirty="0" err="1"/>
              <a:t>hepatitis</a:t>
            </a:r>
            <a:r>
              <a:rPr lang="lv-LV" dirty="0"/>
              <a:t> C, </a:t>
            </a:r>
            <a:r>
              <a:rPr lang="lv-LV" dirty="0" err="1"/>
              <a:t>and</a:t>
            </a:r>
            <a:r>
              <a:rPr lang="lv-LV" dirty="0"/>
              <a:t> </a:t>
            </a:r>
            <a:r>
              <a:rPr lang="lv-LV" dirty="0" err="1"/>
              <a:t>cystic</a:t>
            </a:r>
            <a:r>
              <a:rPr lang="lv-LV" dirty="0"/>
              <a:t> </a:t>
            </a:r>
            <a:r>
              <a:rPr lang="lv-LV" dirty="0" err="1"/>
              <a:t>fibrosis</a:t>
            </a:r>
            <a:r>
              <a:rPr lang="lv-LV" dirty="0"/>
              <a:t>) </a:t>
            </a:r>
            <a:r>
              <a:rPr lang="lv-LV" dirty="0" err="1"/>
              <a:t>that</a:t>
            </a:r>
            <a:r>
              <a:rPr lang="lv-LV" dirty="0"/>
              <a:t> </a:t>
            </a:r>
          </a:p>
          <a:p>
            <a:r>
              <a:rPr lang="lv-LV" dirty="0" err="1"/>
              <a:t>are</a:t>
            </a:r>
            <a:r>
              <a:rPr lang="lv-LV" dirty="0"/>
              <a:t> </a:t>
            </a:r>
            <a:r>
              <a:rPr lang="lv-LV" dirty="0" err="1"/>
              <a:t>widely</a:t>
            </a:r>
            <a:r>
              <a:rPr lang="lv-LV" dirty="0"/>
              <a:t> </a:t>
            </a:r>
            <a:r>
              <a:rPr lang="lv-LV" dirty="0" err="1"/>
              <a:t>reimbursed</a:t>
            </a:r>
            <a:r>
              <a:rPr lang="lv-LV" dirty="0"/>
              <a:t> </a:t>
            </a:r>
            <a:r>
              <a:rPr lang="lv-LV" dirty="0" err="1"/>
              <a:t>and</a:t>
            </a:r>
            <a:r>
              <a:rPr lang="lv-LV" dirty="0"/>
              <a:t> </a:t>
            </a:r>
            <a:r>
              <a:rPr lang="lv-LV" dirty="0" err="1"/>
              <a:t>represent</a:t>
            </a:r>
            <a:r>
              <a:rPr lang="lv-LV" dirty="0"/>
              <a:t> </a:t>
            </a:r>
            <a:r>
              <a:rPr lang="lv-LV" dirty="0" err="1"/>
              <a:t>significant</a:t>
            </a:r>
            <a:r>
              <a:rPr lang="lv-LV" dirty="0"/>
              <a:t> </a:t>
            </a:r>
          </a:p>
          <a:p>
            <a:r>
              <a:rPr lang="lv-LV" dirty="0" err="1"/>
              <a:t>clinical</a:t>
            </a:r>
            <a:r>
              <a:rPr lang="lv-LV" dirty="0"/>
              <a:t> </a:t>
            </a:r>
            <a:r>
              <a:rPr lang="lv-LV" dirty="0" err="1"/>
              <a:t>advances</a:t>
            </a:r>
            <a:r>
              <a:rPr lang="lv-LV" dirty="0"/>
              <a:t> </a:t>
            </a:r>
            <a:r>
              <a:rPr lang="lv-LV" dirty="0" err="1"/>
              <a:t>with</a:t>
            </a:r>
            <a:r>
              <a:rPr lang="lv-LV" dirty="0"/>
              <a:t> novel </a:t>
            </a:r>
            <a:r>
              <a:rPr lang="lv-LV" dirty="0" err="1"/>
              <a:t>mechanisms</a:t>
            </a:r>
            <a:r>
              <a:rPr lang="lv-LV" dirty="0"/>
              <a:t>.</a:t>
            </a:r>
          </a:p>
          <a:p>
            <a:endParaRPr lang="lv-LV"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353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9: Share of Essential Innovative Medicine spending by clusters,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55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Eiropa vidēji 100</a:t>
            </a:r>
          </a:p>
          <a:p>
            <a:endParaRPr lang="lv-LV" dirty="0"/>
          </a:p>
          <a:p>
            <a:r>
              <a:rPr lang="en-US" dirty="0"/>
              <a:t>To assess the volume use of EIM groups, the WHO </a:t>
            </a:r>
          </a:p>
          <a:p>
            <a:r>
              <a:rPr lang="en-US" dirty="0"/>
              <a:t>Defined Daily Dose (WHO-DDD) metric has been applied </a:t>
            </a:r>
          </a:p>
          <a:p>
            <a:r>
              <a:rPr lang="en-US" dirty="0"/>
              <a:t>to IQVIA audited medicine volumes.</a:t>
            </a:r>
            <a:endParaRPr lang="lv-LV" dirty="0"/>
          </a:p>
          <a:p>
            <a:endParaRPr lang="lv-LV" dirty="0"/>
          </a:p>
          <a:p>
            <a:r>
              <a:rPr lang="en-US" dirty="0"/>
              <a:t>Each of the 20 EIM groups was measured in DDD per </a:t>
            </a:r>
          </a:p>
          <a:p>
            <a:r>
              <a:rPr lang="en-US" dirty="0"/>
              <a:t>capita and compared to the European average DDD per </a:t>
            </a:r>
          </a:p>
          <a:p>
            <a:r>
              <a:rPr lang="en-US" dirty="0"/>
              <a:t>capita indexed to 100 for the 35 European countries </a:t>
            </a:r>
          </a:p>
          <a:p>
            <a:r>
              <a:rPr lang="en-US" dirty="0"/>
              <a:t>analyzed. The average utilization of these medicines </a:t>
            </a:r>
          </a:p>
          <a:p>
            <a:r>
              <a:rPr lang="en-US" dirty="0"/>
              <a:t>across Europe is nearly half that in the U.S. (Exhibit </a:t>
            </a:r>
          </a:p>
          <a:p>
            <a:r>
              <a:rPr lang="en-US" dirty="0"/>
              <a:t>11). Countries unweighted average indices show a </a:t>
            </a:r>
          </a:p>
          <a:p>
            <a:r>
              <a:rPr lang="en-US" dirty="0"/>
              <a:t>range from a high of 236 in Luxembourg and 213 in </a:t>
            </a:r>
          </a:p>
          <a:p>
            <a:r>
              <a:rPr lang="en-US" dirty="0"/>
              <a:t>Austria to a low of 10 in Ukraine and 16 in Bosnia. </a:t>
            </a:r>
            <a:endParaRPr lang="lv-LV" dirty="0"/>
          </a:p>
          <a:p>
            <a:endParaRPr lang="lv-LV" dirty="0"/>
          </a:p>
          <a:p>
            <a:endParaRPr lang="en-US" dirty="0"/>
          </a:p>
        </p:txBody>
      </p:sp>
      <p:sp>
        <p:nvSpPr>
          <p:cNvPr id="4" name="Slide Number Placeholder 3"/>
          <p:cNvSpPr>
            <a:spLocks noGrp="1"/>
          </p:cNvSpPr>
          <p:nvPr>
            <p:ph type="sldNum" sz="quarter" idx="5"/>
          </p:nvPr>
        </p:nvSpPr>
        <p:spPr/>
        <p:txBody>
          <a:bodyPr/>
          <a:lstStyle/>
          <a:p>
            <a:fld id="{90CDA61D-8799-4CAC-9966-87DE39A4A568}" type="slidenum">
              <a:rPr lang="en-US" smtClean="0"/>
              <a:t>17</a:t>
            </a:fld>
            <a:endParaRPr lang="en-US"/>
          </a:p>
        </p:txBody>
      </p:sp>
    </p:spTree>
    <p:extLst>
      <p:ext uri="{BB962C8B-B14F-4D97-AF65-F5344CB8AC3E}">
        <p14:creationId xmlns:p14="http://schemas.microsoft.com/office/powerpoint/2010/main" val="351009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a:t>
            </a:r>
            <a:r>
              <a:rPr lang="en-US" dirty="0" err="1"/>
              <a:t>attēls</a:t>
            </a:r>
            <a:r>
              <a:rPr lang="en-US" dirty="0"/>
              <a:t>. </a:t>
            </a:r>
            <a:r>
              <a:rPr lang="en-US" dirty="0" err="1"/>
              <a:t>Ar</a:t>
            </a:r>
            <a:r>
              <a:rPr lang="en-US" dirty="0"/>
              <a:t> </a:t>
            </a:r>
            <a:r>
              <a:rPr lang="en-US" dirty="0" err="1"/>
              <a:t>vēzi</a:t>
            </a:r>
            <a:r>
              <a:rPr lang="en-US" dirty="0"/>
              <a:t> </a:t>
            </a:r>
            <a:r>
              <a:rPr lang="en-US" dirty="0" err="1"/>
              <a:t>saistītais</a:t>
            </a:r>
            <a:r>
              <a:rPr lang="en-US" dirty="0"/>
              <a:t> </a:t>
            </a:r>
            <a:r>
              <a:rPr lang="en-US" dirty="0" err="1"/>
              <a:t>zaudēto</a:t>
            </a:r>
            <a:r>
              <a:rPr lang="en-US" dirty="0"/>
              <a:t> </a:t>
            </a:r>
            <a:r>
              <a:rPr lang="en-US" dirty="0" err="1"/>
              <a:t>potenciālo</a:t>
            </a:r>
            <a:r>
              <a:rPr lang="en-US" dirty="0"/>
              <a:t> </a:t>
            </a:r>
            <a:r>
              <a:rPr lang="en-US" dirty="0" err="1"/>
              <a:t>dzīves</a:t>
            </a:r>
            <a:r>
              <a:rPr lang="en-US" dirty="0"/>
              <a:t> </a:t>
            </a:r>
            <a:r>
              <a:rPr lang="en-US" dirty="0" err="1"/>
              <a:t>gadu</a:t>
            </a:r>
            <a:r>
              <a:rPr lang="en-US" dirty="0"/>
              <a:t> </a:t>
            </a:r>
            <a:r>
              <a:rPr lang="en-US" dirty="0" err="1"/>
              <a:t>skaits</a:t>
            </a:r>
            <a:r>
              <a:rPr lang="en-US" dirty="0"/>
              <a:t> </a:t>
            </a:r>
            <a:r>
              <a:rPr lang="en-US" dirty="0" err="1"/>
              <a:t>pēdējos</a:t>
            </a:r>
            <a:r>
              <a:rPr lang="en-US" dirty="0"/>
              <a:t> </a:t>
            </a:r>
            <a:r>
              <a:rPr lang="en-US" dirty="0" err="1"/>
              <a:t>desmit</a:t>
            </a:r>
            <a:r>
              <a:rPr lang="en-US" dirty="0"/>
              <a:t> </a:t>
            </a:r>
            <a:r>
              <a:rPr lang="en-US" dirty="0" err="1"/>
              <a:t>gados</a:t>
            </a:r>
            <a:r>
              <a:rPr lang="en-US" dirty="0"/>
              <a:t> </a:t>
            </a:r>
            <a:r>
              <a:rPr lang="en-US" dirty="0" err="1"/>
              <a:t>ir</a:t>
            </a:r>
            <a:r>
              <a:rPr lang="en-US" dirty="0"/>
              <a:t> </a:t>
            </a:r>
            <a:r>
              <a:rPr lang="en-US" dirty="0" err="1"/>
              <a:t>samazinājies</a:t>
            </a:r>
            <a:endParaRPr lang="lv-LV" dirty="0"/>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Liels </a:t>
            </a:r>
            <a:r>
              <a:rPr lang="en-US" sz="1200" dirty="0" err="1"/>
              <a:t>zaudēto</a:t>
            </a:r>
            <a:r>
              <a:rPr lang="en-US" sz="1200" dirty="0"/>
              <a:t> </a:t>
            </a:r>
            <a:r>
              <a:rPr lang="en-US" sz="1200" dirty="0" err="1"/>
              <a:t>potenciālo</a:t>
            </a:r>
            <a:r>
              <a:rPr lang="en-US" sz="1200" dirty="0"/>
              <a:t> </a:t>
            </a:r>
            <a:r>
              <a:rPr lang="en-US" sz="1200" dirty="0" err="1"/>
              <a:t>dzīves</a:t>
            </a:r>
            <a:r>
              <a:rPr lang="en-US" sz="1200" dirty="0"/>
              <a:t> </a:t>
            </a:r>
            <a:r>
              <a:rPr lang="en-US" sz="1200" dirty="0" err="1"/>
              <a:t>gadu</a:t>
            </a:r>
            <a:r>
              <a:rPr lang="en-US" sz="1200" dirty="0"/>
              <a:t> </a:t>
            </a:r>
            <a:r>
              <a:rPr lang="en-US" sz="1200" dirty="0" err="1"/>
              <a:t>skaits</a:t>
            </a:r>
            <a:r>
              <a:rPr lang="en-US" sz="1200" dirty="0"/>
              <a:t> </a:t>
            </a:r>
            <a:r>
              <a:rPr lang="en-US" sz="1200" dirty="0" err="1"/>
              <a:t>liecina</a:t>
            </a:r>
            <a:r>
              <a:rPr lang="en-US" sz="1200" dirty="0"/>
              <a:t> par </a:t>
            </a:r>
            <a:r>
              <a:rPr lang="en-US" sz="1200" dirty="0" err="1"/>
              <a:t>salīdzinoši</a:t>
            </a:r>
            <a:r>
              <a:rPr lang="en-US" sz="1200" dirty="0"/>
              <a:t> </a:t>
            </a:r>
            <a:r>
              <a:rPr lang="en-US" sz="1200" dirty="0" err="1"/>
              <a:t>sliktu</a:t>
            </a:r>
            <a:r>
              <a:rPr lang="en-US" sz="1200" dirty="0"/>
              <a:t> </a:t>
            </a:r>
            <a:r>
              <a:rPr lang="en-US" sz="1200" dirty="0" err="1"/>
              <a:t>vēža</a:t>
            </a:r>
            <a:r>
              <a:rPr lang="en-US" sz="1200" dirty="0"/>
              <a:t> </a:t>
            </a:r>
            <a:r>
              <a:rPr lang="en-US" sz="1200" dirty="0" err="1"/>
              <a:t>pacientu</a:t>
            </a:r>
            <a:r>
              <a:rPr lang="en-US" sz="1200" dirty="0"/>
              <a:t> </a:t>
            </a:r>
            <a:r>
              <a:rPr lang="en-US" sz="1200" dirty="0" err="1"/>
              <a:t>aprūpes</a:t>
            </a:r>
            <a:r>
              <a:rPr lang="en-US" sz="1200" dirty="0"/>
              <a:t> </a:t>
            </a:r>
            <a:r>
              <a:rPr lang="en-US" sz="1200" dirty="0" err="1"/>
              <a:t>kvalitāti</a:t>
            </a:r>
            <a:r>
              <a:rPr lang="en-US" sz="1200" dirty="0"/>
              <a:t> </a:t>
            </a:r>
            <a:r>
              <a:rPr lang="en-US" sz="1200" dirty="0" err="1"/>
              <a:t>Latvijā</a:t>
            </a:r>
            <a:r>
              <a:rPr lang="en-US" sz="1200" dirty="0"/>
              <a:t> </a:t>
            </a:r>
            <a:r>
              <a:rPr lang="en-US" sz="1200" dirty="0" err="1"/>
              <a:t>salīdzinājumā</a:t>
            </a:r>
            <a:r>
              <a:rPr lang="en-US" sz="1200" dirty="0"/>
              <a:t> </a:t>
            </a:r>
            <a:r>
              <a:rPr lang="en-US" sz="1200" dirty="0" err="1"/>
              <a:t>ar</a:t>
            </a:r>
            <a:r>
              <a:rPr lang="en-US" sz="1200" dirty="0"/>
              <a:t> </a:t>
            </a:r>
            <a:r>
              <a:rPr lang="en-US" sz="1200" dirty="0" err="1"/>
              <a:t>citām</a:t>
            </a:r>
            <a:r>
              <a:rPr lang="en-US" sz="1200" dirty="0"/>
              <a:t> ES </a:t>
            </a:r>
            <a:r>
              <a:rPr lang="en-US" sz="1200" dirty="0" err="1"/>
              <a:t>valstīm</a:t>
            </a: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ec-oecd-2024-1675-lv.pdf</a:t>
            </a:r>
            <a:endParaRPr lang="lv-LV"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55A9F-7322-49F0-BD54-03EFFFC565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4319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D0266C-BD93-4483-BCFA-CF98C558AB1C}"/>
              </a:ext>
            </a:extLst>
          </p:cNvPr>
          <p:cNvSpPr/>
          <p:nvPr userDrawn="1"/>
        </p:nvSpPr>
        <p:spPr>
          <a:xfrm>
            <a:off x="0" y="0"/>
            <a:ext cx="12192000" cy="6964822"/>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121B26BB-204B-4199-90FE-07456B151E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4AC372D2-FC3E-4961-A9D2-334905FFF24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4C5A189-9C06-40A9-9163-57C4E2D3C879}"/>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5" name="Footer Placeholder 4">
            <a:extLst>
              <a:ext uri="{FF2B5EF4-FFF2-40B4-BE49-F238E27FC236}">
                <a16:creationId xmlns:a16="http://schemas.microsoft.com/office/drawing/2014/main" id="{DBC40E01-C5AB-4125-8768-86CC64449C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3C923E0-E25C-4075-AC6C-D49173D066BA}"/>
              </a:ext>
            </a:extLst>
          </p:cNvPr>
          <p:cNvSpPr>
            <a:spLocks noGrp="1"/>
          </p:cNvSpPr>
          <p:nvPr>
            <p:ph type="sldNum" sz="quarter" idx="12"/>
          </p:nvPr>
        </p:nvSpPr>
        <p:spPr/>
        <p:txBody>
          <a:bodyPr/>
          <a:lstStyle/>
          <a:p>
            <a:fld id="{09E98FFB-BD2C-4388-9D75-2B4EC3CF2C8B}" type="slidenum">
              <a:rPr lang="lv-LV" smtClean="0"/>
              <a:t>‹#›</a:t>
            </a:fld>
            <a:endParaRPr lang="lv-LV"/>
          </a:p>
        </p:txBody>
      </p:sp>
      <p:pic>
        <p:nvPicPr>
          <p:cNvPr id="10" name="Graphic 9">
            <a:extLst>
              <a:ext uri="{FF2B5EF4-FFF2-40B4-BE49-F238E27FC236}">
                <a16:creationId xmlns:a16="http://schemas.microsoft.com/office/drawing/2014/main" id="{E7ED3D65-9837-FC50-DB44-1E852FBB74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46222" y="275550"/>
            <a:ext cx="2601660" cy="622692"/>
          </a:xfrm>
          <a:prstGeom prst="rect">
            <a:avLst/>
          </a:prstGeom>
        </p:spPr>
      </p:pic>
    </p:spTree>
    <p:extLst>
      <p:ext uri="{BB962C8B-B14F-4D97-AF65-F5344CB8AC3E}">
        <p14:creationId xmlns:p14="http://schemas.microsoft.com/office/powerpoint/2010/main" val="19239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658E-B68B-4153-95C5-60790F63C8B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5FF2A2A-7A4A-4C47-A2D1-C56071022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FD2C89-0084-4C69-9C07-59DA48D56F6A}"/>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5" name="Footer Placeholder 4">
            <a:extLst>
              <a:ext uri="{FF2B5EF4-FFF2-40B4-BE49-F238E27FC236}">
                <a16:creationId xmlns:a16="http://schemas.microsoft.com/office/drawing/2014/main" id="{13D1BF9B-16DD-4B32-B0CF-DDC375A0A28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AB77BEF-F984-44FB-B75C-E7F9578F9AA9}"/>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67052144-A591-48DC-A44B-D7214B56F0A6}"/>
              </a:ext>
            </a:extLst>
          </p:cNvPr>
          <p:cNvSpPr/>
          <p:nvPr userDrawn="1"/>
        </p:nvSpPr>
        <p:spPr>
          <a:xfrm>
            <a:off x="838199" y="1648303"/>
            <a:ext cx="10515599"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4800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8F0964-4CF7-48A0-86A7-D81221505F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4DE6557-9DD8-481C-BEF7-963515E5FC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6E3C57E-ED97-4703-839C-7595BE812367}"/>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5" name="Footer Placeholder 4">
            <a:extLst>
              <a:ext uri="{FF2B5EF4-FFF2-40B4-BE49-F238E27FC236}">
                <a16:creationId xmlns:a16="http://schemas.microsoft.com/office/drawing/2014/main" id="{FBD72470-1195-44D3-B218-2C1D1188A4E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988427-32E3-415A-A25A-9801136E1965}"/>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0FA435FC-A115-4EE1-B056-7AB3C3CCBE39}"/>
              </a:ext>
            </a:extLst>
          </p:cNvPr>
          <p:cNvSpPr/>
          <p:nvPr userDrawn="1"/>
        </p:nvSpPr>
        <p:spPr>
          <a:xfrm rot="5400000">
            <a:off x="5857080" y="3232944"/>
            <a:ext cx="5811837" cy="76200"/>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86501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42D40CC-6F26-4D7A-9D5E-DF965D930FA2}"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449226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lv-LV"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B91E1C7B-5F9C-4AF6-9FA5-5361C5F4A8A6}"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13867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3C3602F-CCBB-4ABD-8891-AE256C20A297}"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416930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DCA4F9D-1D8C-45FC-9946-64E6C731375B}"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2322596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B1B22973-6666-4958-9A0B-6009B5A08CDA}"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1756988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lv-LV"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68B9A10-871D-4307-81E8-94DF466BCEE1}"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399261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2ACD27C-0FF6-471F-8E8F-250220FA7F12}"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212123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ED0707B-F7D9-4CE3-BCC8-36C01DB9199B}"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72753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971-F07B-48BE-AD07-092F58ED920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F824C4D-6848-4099-96C1-8C41CD67F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9752FB4-BE09-4535-B0AE-7DE187B33793}"/>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5" name="Footer Placeholder 4">
            <a:extLst>
              <a:ext uri="{FF2B5EF4-FFF2-40B4-BE49-F238E27FC236}">
                <a16:creationId xmlns:a16="http://schemas.microsoft.com/office/drawing/2014/main" id="{A35582F0-ABAB-4F10-B896-8AAD6AC83E4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0BEA0B2-BA63-44E0-9791-4BD9671FAB07}"/>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47F31944-9E95-4409-A886-1024F939B879}"/>
              </a:ext>
            </a:extLst>
          </p:cNvPr>
          <p:cNvSpPr/>
          <p:nvPr userDrawn="1"/>
        </p:nvSpPr>
        <p:spPr>
          <a:xfrm>
            <a:off x="838200" y="1648303"/>
            <a:ext cx="10515600"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90306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C8F9AC8-507C-45B6-B189-C51610B260A8}"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2790521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143EF1D-04F2-42CF-81F0-D43E4D0514F6}"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595628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CAF3D0E0-9A5B-4D80-9AFD-62307B4EAACC}" type="slidenum">
              <a:t>‹#›</a:t>
            </a:fld>
            <a:endParaRPr/>
          </a:p>
        </p:txBody>
      </p:sp>
      <p:sp>
        <p:nvSpPr>
          <p:cNvPr id="9" name="PlaceHolder 8"/>
          <p:cNvSpPr>
            <a:spLocks noGrp="1"/>
          </p:cNvSpPr>
          <p:nvPr>
            <p:ph type="dt" idx="1"/>
          </p:nvPr>
        </p:nvSpPr>
        <p:spPr/>
        <p:txBody>
          <a:bodyPr/>
          <a:lstStyle/>
          <a:p>
            <a:endParaRPr/>
          </a:p>
        </p:txBody>
      </p:sp>
    </p:spTree>
    <p:extLst>
      <p:ext uri="{BB962C8B-B14F-4D97-AF65-F5344CB8AC3E}">
        <p14:creationId xmlns:p14="http://schemas.microsoft.com/office/powerpoint/2010/main" val="3671119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lv-LV" sz="1400" b="0" strike="noStrike" spc="-1">
              <a:solidFill>
                <a:srgbClr val="000000"/>
              </a:solidFill>
              <a:latin typeface="Arial"/>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lv-LV" sz="14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EA2FE265-A729-4D40-9CEB-E621FCE173AB}" type="slidenum">
              <a:t>‹#›</a:t>
            </a:fld>
            <a:endParaRPr/>
          </a:p>
        </p:txBody>
      </p:sp>
      <p:sp>
        <p:nvSpPr>
          <p:cNvPr id="11" name="PlaceHolder 10"/>
          <p:cNvSpPr>
            <a:spLocks noGrp="1"/>
          </p:cNvSpPr>
          <p:nvPr>
            <p:ph type="dt" idx="1"/>
          </p:nvPr>
        </p:nvSpPr>
        <p:spPr/>
        <p:txBody>
          <a:bodyPr/>
          <a:lstStyle/>
          <a:p>
            <a:endParaRPr/>
          </a:p>
        </p:txBody>
      </p:sp>
    </p:spTree>
    <p:extLst>
      <p:ext uri="{BB962C8B-B14F-4D97-AF65-F5344CB8AC3E}">
        <p14:creationId xmlns:p14="http://schemas.microsoft.com/office/powerpoint/2010/main" val="305943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2BFA-E564-5756-B6AB-4419B648035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ACC871D-11F0-2DF8-8554-94BC68FE9F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88CB2BB5-C527-9E81-3389-23D539BC0D8E}"/>
              </a:ext>
            </a:extLst>
          </p:cNvPr>
          <p:cNvSpPr>
            <a:spLocks noGrp="1"/>
          </p:cNvSpPr>
          <p:nvPr>
            <p:ph type="dt" sz="half" idx="10"/>
          </p:nvPr>
        </p:nvSpPr>
        <p:spPr/>
        <p:txBody>
          <a:bodyPr/>
          <a:lstStyle/>
          <a:p>
            <a:fld id="{EB4E1FFB-C8FD-474B-92DF-7D31F0C0758D}" type="datetimeFigureOut">
              <a:rPr lang="en-GR" smtClean="0"/>
              <a:t>05/18/2025</a:t>
            </a:fld>
            <a:endParaRPr lang="en-GR"/>
          </a:p>
        </p:txBody>
      </p:sp>
      <p:sp>
        <p:nvSpPr>
          <p:cNvPr id="5" name="Footer Placeholder 4">
            <a:extLst>
              <a:ext uri="{FF2B5EF4-FFF2-40B4-BE49-F238E27FC236}">
                <a16:creationId xmlns:a16="http://schemas.microsoft.com/office/drawing/2014/main" id="{37CE78E1-B566-B101-372B-50BAA45B618C}"/>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B5FBF506-F07A-E81E-733E-08BED7A8ADBE}"/>
              </a:ext>
            </a:extLst>
          </p:cNvPr>
          <p:cNvSpPr>
            <a:spLocks noGrp="1"/>
          </p:cNvSpPr>
          <p:nvPr>
            <p:ph type="sldNum" sz="quarter" idx="12"/>
          </p:nvPr>
        </p:nvSpPr>
        <p:spPr/>
        <p:txBody>
          <a:bodyPr/>
          <a:lstStyle/>
          <a:p>
            <a:fld id="{B111B08D-1B4D-9049-826C-E73DAAA1AF7E}" type="slidenum">
              <a:rPr lang="en-GR" smtClean="0"/>
              <a:t>‹#›</a:t>
            </a:fld>
            <a:endParaRPr lang="en-GR"/>
          </a:p>
        </p:txBody>
      </p:sp>
    </p:spTree>
    <p:extLst>
      <p:ext uri="{BB962C8B-B14F-4D97-AF65-F5344CB8AC3E}">
        <p14:creationId xmlns:p14="http://schemas.microsoft.com/office/powerpoint/2010/main" val="334074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C5EC-528A-4189-8396-B6A82406CD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CFAF718-9716-4FE3-A006-1B5C4CEC9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F07E-091F-4BC9-B41A-9F72D4C0624E}"/>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5" name="Footer Placeholder 4">
            <a:extLst>
              <a:ext uri="{FF2B5EF4-FFF2-40B4-BE49-F238E27FC236}">
                <a16:creationId xmlns:a16="http://schemas.microsoft.com/office/drawing/2014/main" id="{6524EFE8-D1D9-4AFE-8EDB-CC33083FA30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76C5AB-12A6-4D45-A9AD-D06980951523}"/>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B59D4163-7716-421D-8DD8-E865C3A6290B}"/>
              </a:ext>
            </a:extLst>
          </p:cNvPr>
          <p:cNvSpPr/>
          <p:nvPr userDrawn="1"/>
        </p:nvSpPr>
        <p:spPr>
          <a:xfrm>
            <a:off x="831850" y="4530250"/>
            <a:ext cx="10521950"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950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B9F5-8025-473D-87D4-6AEA94D53D0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1F263C4-4465-4E4C-8E36-CDD7169AA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FBF2F0BB-D64A-4636-BFC1-A66CD323E0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F4D6DCFA-47FE-4A4D-B0DD-9D2EDAECD502}"/>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6" name="Footer Placeholder 5">
            <a:extLst>
              <a:ext uri="{FF2B5EF4-FFF2-40B4-BE49-F238E27FC236}">
                <a16:creationId xmlns:a16="http://schemas.microsoft.com/office/drawing/2014/main" id="{93C12F88-8597-4F79-A179-E4DD66088FC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41222D7-B860-4134-9B27-97017D17A1D9}"/>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8" name="Rectangle 7">
            <a:extLst>
              <a:ext uri="{FF2B5EF4-FFF2-40B4-BE49-F238E27FC236}">
                <a16:creationId xmlns:a16="http://schemas.microsoft.com/office/drawing/2014/main" id="{DAE4348C-142F-46C8-B7B6-4248F0A84DA9}"/>
              </a:ext>
            </a:extLst>
          </p:cNvPr>
          <p:cNvSpPr/>
          <p:nvPr userDrawn="1"/>
        </p:nvSpPr>
        <p:spPr>
          <a:xfrm>
            <a:off x="838199" y="1648303"/>
            <a:ext cx="10515599"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72734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655F-E197-40E3-854A-5E643BE030B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BC11E80-7B81-4D8D-9387-571734725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3AFF0-C7DF-4565-992E-C37F06174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97D1877B-85DA-4D1A-A4DC-98CE16DA0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55841-58C8-4610-9BE0-831BF832E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5D46C428-151E-4133-B115-35BA342FD577}"/>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8" name="Footer Placeholder 7">
            <a:extLst>
              <a:ext uri="{FF2B5EF4-FFF2-40B4-BE49-F238E27FC236}">
                <a16:creationId xmlns:a16="http://schemas.microsoft.com/office/drawing/2014/main" id="{82744774-4AC6-45DE-85F8-1705F1CC7DB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9D1E9BA-7CEF-4B59-9208-644F4E799EA5}"/>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10" name="Rectangle 9">
            <a:extLst>
              <a:ext uri="{FF2B5EF4-FFF2-40B4-BE49-F238E27FC236}">
                <a16:creationId xmlns:a16="http://schemas.microsoft.com/office/drawing/2014/main" id="{1DB2E9D0-199B-4EDB-B45C-48A416F2C60B}"/>
              </a:ext>
            </a:extLst>
          </p:cNvPr>
          <p:cNvSpPr/>
          <p:nvPr userDrawn="1"/>
        </p:nvSpPr>
        <p:spPr>
          <a:xfrm>
            <a:off x="838200" y="1648303"/>
            <a:ext cx="10514012"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9215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B506-2DB2-441C-8C25-7FB0FAC522C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FCBF3F9A-8EF6-4830-BD0A-70A694B52DF3}"/>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4" name="Footer Placeholder 3">
            <a:extLst>
              <a:ext uri="{FF2B5EF4-FFF2-40B4-BE49-F238E27FC236}">
                <a16:creationId xmlns:a16="http://schemas.microsoft.com/office/drawing/2014/main" id="{BCCA0377-788A-4CF2-BE8A-5E9BA55CBB46}"/>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C4C91A5-AAC5-437B-82AA-E882359361F3}"/>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6" name="Rectangle 5">
            <a:extLst>
              <a:ext uri="{FF2B5EF4-FFF2-40B4-BE49-F238E27FC236}">
                <a16:creationId xmlns:a16="http://schemas.microsoft.com/office/drawing/2014/main" id="{370C4375-1FB9-49FA-A02A-6157A7553D1A}"/>
              </a:ext>
            </a:extLst>
          </p:cNvPr>
          <p:cNvSpPr/>
          <p:nvPr userDrawn="1"/>
        </p:nvSpPr>
        <p:spPr>
          <a:xfrm>
            <a:off x="838199" y="1648303"/>
            <a:ext cx="10515599"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8813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344E4-FD1F-4F5E-93F6-57143258FDAC}"/>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3" name="Footer Placeholder 2">
            <a:extLst>
              <a:ext uri="{FF2B5EF4-FFF2-40B4-BE49-F238E27FC236}">
                <a16:creationId xmlns:a16="http://schemas.microsoft.com/office/drawing/2014/main" id="{7377852E-5ACA-49DE-A4B3-BEB53C212B2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63A0640-F1BB-4C43-8DFA-A1B116431D3A}"/>
              </a:ext>
            </a:extLst>
          </p:cNvPr>
          <p:cNvSpPr>
            <a:spLocks noGrp="1"/>
          </p:cNvSpPr>
          <p:nvPr>
            <p:ph type="sldNum" sz="quarter" idx="12"/>
          </p:nvPr>
        </p:nvSpPr>
        <p:spPr/>
        <p:txBody>
          <a:bodyPr/>
          <a:lstStyle/>
          <a:p>
            <a:fld id="{09E98FFB-BD2C-4388-9D75-2B4EC3CF2C8B}" type="slidenum">
              <a:rPr lang="lv-LV" smtClean="0"/>
              <a:t>‹#›</a:t>
            </a:fld>
            <a:endParaRPr lang="lv-LV"/>
          </a:p>
        </p:txBody>
      </p:sp>
    </p:spTree>
    <p:extLst>
      <p:ext uri="{BB962C8B-B14F-4D97-AF65-F5344CB8AC3E}">
        <p14:creationId xmlns:p14="http://schemas.microsoft.com/office/powerpoint/2010/main" val="86087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9B14-A0B9-4FF3-92FB-2593EDD20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E480944-2F49-4E0F-BE2F-1B9D3A1BD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216E9CB-DE8C-4B5E-A7E2-47F4176C2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9CF77-CFD3-40F3-8724-F8B4CC67B75E}"/>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6" name="Footer Placeholder 5">
            <a:extLst>
              <a:ext uri="{FF2B5EF4-FFF2-40B4-BE49-F238E27FC236}">
                <a16:creationId xmlns:a16="http://schemas.microsoft.com/office/drawing/2014/main" id="{C6E80B8C-B244-4561-8E0B-AA4D4558034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B4594EA-4CC2-4551-9FCD-19634C2A6F86}"/>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8" name="Rectangle 7">
            <a:extLst>
              <a:ext uri="{FF2B5EF4-FFF2-40B4-BE49-F238E27FC236}">
                <a16:creationId xmlns:a16="http://schemas.microsoft.com/office/drawing/2014/main" id="{D0DA99F6-7DB2-4512-9DD2-9088A64093F8}"/>
              </a:ext>
            </a:extLst>
          </p:cNvPr>
          <p:cNvSpPr/>
          <p:nvPr userDrawn="1"/>
        </p:nvSpPr>
        <p:spPr>
          <a:xfrm>
            <a:off x="836612" y="2011681"/>
            <a:ext cx="3932237"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95368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477E-597B-4EEC-94EB-208190A7F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1347FC2C-41AF-474A-9A80-43F2112B3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E54C5F0-1E2C-410E-AB72-AAEF2B279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6D3FC-050B-48FA-AB40-4F6522975C5F}"/>
              </a:ext>
            </a:extLst>
          </p:cNvPr>
          <p:cNvSpPr>
            <a:spLocks noGrp="1"/>
          </p:cNvSpPr>
          <p:nvPr>
            <p:ph type="dt" sz="half" idx="10"/>
          </p:nvPr>
        </p:nvSpPr>
        <p:spPr/>
        <p:txBody>
          <a:bodyPr/>
          <a:lstStyle/>
          <a:p>
            <a:fld id="{F405036E-60FC-408B-8019-543FBA88581F}" type="datetimeFigureOut">
              <a:rPr lang="lv-LV" smtClean="0"/>
              <a:t>18.05.2025</a:t>
            </a:fld>
            <a:endParaRPr lang="lv-LV"/>
          </a:p>
        </p:txBody>
      </p:sp>
      <p:sp>
        <p:nvSpPr>
          <p:cNvPr id="6" name="Footer Placeholder 5">
            <a:extLst>
              <a:ext uri="{FF2B5EF4-FFF2-40B4-BE49-F238E27FC236}">
                <a16:creationId xmlns:a16="http://schemas.microsoft.com/office/drawing/2014/main" id="{4EE65406-A4F4-44B0-A02D-433B7D3F0FC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F642257-C2BD-468C-99E8-069D3FDA7062}"/>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8" name="Rectangle 7">
            <a:extLst>
              <a:ext uri="{FF2B5EF4-FFF2-40B4-BE49-F238E27FC236}">
                <a16:creationId xmlns:a16="http://schemas.microsoft.com/office/drawing/2014/main" id="{99C87FDD-68FB-405A-A1B1-04A71916320D}"/>
              </a:ext>
            </a:extLst>
          </p:cNvPr>
          <p:cNvSpPr/>
          <p:nvPr userDrawn="1"/>
        </p:nvSpPr>
        <p:spPr>
          <a:xfrm>
            <a:off x="836612" y="2011681"/>
            <a:ext cx="3932237"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437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61461-7872-4217-890E-8CD47C09F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D507B38-3710-4744-A387-999BC8104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AE7BAA0-EF00-46A2-93DB-7DF163C7F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5036E-60FC-408B-8019-543FBA88581F}" type="datetimeFigureOut">
              <a:rPr lang="lv-LV" smtClean="0"/>
              <a:t>18.05.2025</a:t>
            </a:fld>
            <a:endParaRPr lang="lv-LV"/>
          </a:p>
        </p:txBody>
      </p:sp>
      <p:sp>
        <p:nvSpPr>
          <p:cNvPr id="5" name="Footer Placeholder 4">
            <a:extLst>
              <a:ext uri="{FF2B5EF4-FFF2-40B4-BE49-F238E27FC236}">
                <a16:creationId xmlns:a16="http://schemas.microsoft.com/office/drawing/2014/main" id="{38A38792-D837-47EE-BE3E-9D8E963E1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2306562E-CD14-4B9A-9CAE-720B0FE55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98FFB-BD2C-4388-9D75-2B4EC3CF2C8B}" type="slidenum">
              <a:rPr lang="lv-LV" smtClean="0"/>
              <a:t>‹#›</a:t>
            </a:fld>
            <a:endParaRPr lang="lv-LV"/>
          </a:p>
        </p:txBody>
      </p:sp>
    </p:spTree>
    <p:extLst>
      <p:ext uri="{BB962C8B-B14F-4D97-AF65-F5344CB8AC3E}">
        <p14:creationId xmlns:p14="http://schemas.microsoft.com/office/powerpoint/2010/main" val="34365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buNone/>
            </a:pPr>
            <a:r>
              <a:rPr lang="lv-LV" sz="6000" b="0" strike="noStrike" spc="-1">
                <a:solidFill>
                  <a:srgbClr val="000000"/>
                </a:solidFill>
                <a:latin typeface="Arial"/>
              </a:rPr>
              <a:t>Click to edit the title text format</a:t>
            </a: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a:buNone/>
              <a:defRPr lang="lv-LV" sz="1400" b="0" strike="noStrike" spc="-1">
                <a:solidFill>
                  <a:srgbClr val="000000"/>
                </a:solidFill>
                <a:latin typeface="Times New Roman"/>
              </a:defRPr>
            </a:lvl1pPr>
          </a:lstStyle>
          <a:p>
            <a:pPr indent="0">
              <a:buNone/>
            </a:pPr>
            <a:r>
              <a:rPr lang="lv-LV" sz="1400" b="0" strike="noStrike" spc="-1">
                <a:solidFill>
                  <a:srgbClr val="000000"/>
                </a:solidFill>
                <a:latin typeface="Times New Roman"/>
              </a:rPr>
              <a:t>&lt;date/time&gt;</a:t>
            </a: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lv-LV" sz="1400" b="0" strike="noStrike" spc="-1">
                <a:solidFill>
                  <a:srgbClr val="000000"/>
                </a:solidFill>
                <a:latin typeface="Times New Roman"/>
              </a:defRPr>
            </a:lvl1pPr>
          </a:lstStyle>
          <a:p>
            <a:pPr indent="0" algn="ctr">
              <a:buNone/>
            </a:pPr>
            <a:r>
              <a:rPr lang="lv-LV" sz="1400" b="0" strike="noStrike" spc="-1">
                <a:solidFill>
                  <a:srgbClr val="000000"/>
                </a:solidFill>
                <a:latin typeface="Times New Roman"/>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GR" sz="1200" b="0" strike="noStrike" spc="-1">
                <a:solidFill>
                  <a:srgbClr val="757575"/>
                </a:solidFill>
                <a:latin typeface="Arial"/>
                <a:ea typeface="Arial"/>
              </a:defRPr>
            </a:lvl1pPr>
          </a:lstStyle>
          <a:p>
            <a:pPr indent="0" algn="r">
              <a:lnSpc>
                <a:spcPct val="100000"/>
              </a:lnSpc>
              <a:buNone/>
              <a:tabLst>
                <a:tab pos="0" algn="l"/>
              </a:tabLst>
            </a:pPr>
            <a:fld id="{D4F72BDD-02BD-45D9-9B51-DE235E6A55DD}" type="slidenum">
              <a:rPr lang="en-GR" sz="1200" b="0" strike="noStrike" spc="-1">
                <a:solidFill>
                  <a:srgbClr val="757575"/>
                </a:solidFill>
                <a:latin typeface="Arial"/>
                <a:ea typeface="Arial"/>
              </a:rPr>
              <a:t>‹#›</a:t>
            </a:fld>
            <a:endParaRPr lang="lv-LV"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lv-LV"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lv-LV"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lv-LV"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lv-LV"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lv-LV"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lv-LV"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lv-LV" sz="2000" b="0" strike="noStrike" spc="-1">
                <a:solidFill>
                  <a:srgbClr val="000000"/>
                </a:solidFill>
                <a:latin typeface="Arial"/>
              </a:rPr>
              <a:t>Seventh Outline Level</a:t>
            </a:r>
          </a:p>
        </p:txBody>
      </p:sp>
    </p:spTree>
    <p:extLst>
      <p:ext uri="{BB962C8B-B14F-4D97-AF65-F5344CB8AC3E}">
        <p14:creationId xmlns:p14="http://schemas.microsoft.com/office/powerpoint/2010/main" val="2166897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reddie.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3601-304F-4F67-A0B2-615386DD1A8E}"/>
              </a:ext>
            </a:extLst>
          </p:cNvPr>
          <p:cNvSpPr>
            <a:spLocks noGrp="1"/>
          </p:cNvSpPr>
          <p:nvPr>
            <p:ph type="ctrTitle"/>
          </p:nvPr>
        </p:nvSpPr>
        <p:spPr>
          <a:xfrm>
            <a:off x="1632284" y="1241340"/>
            <a:ext cx="9144000" cy="2387600"/>
          </a:xfrm>
        </p:spPr>
        <p:txBody>
          <a:bodyPr>
            <a:normAutofit fontScale="90000"/>
          </a:bodyPr>
          <a:lstStyle/>
          <a:p>
            <a:br>
              <a:rPr lang="lv-LV" dirty="0"/>
            </a:br>
            <a:br>
              <a:rPr lang="lv-LV" dirty="0"/>
            </a:br>
            <a:r>
              <a:rPr lang="lv-LV" dirty="0"/>
              <a:t>Jaunākie  </a:t>
            </a:r>
            <a:r>
              <a:rPr lang="lv-LV" dirty="0" err="1"/>
              <a:t>biotehnoloģiskie</a:t>
            </a:r>
            <a:r>
              <a:rPr lang="lv-LV" dirty="0"/>
              <a:t> atklājumi un to loma personalizētajā ārstēšanā</a:t>
            </a:r>
          </a:p>
        </p:txBody>
      </p:sp>
      <p:sp>
        <p:nvSpPr>
          <p:cNvPr id="3" name="Subtitle 2">
            <a:extLst>
              <a:ext uri="{FF2B5EF4-FFF2-40B4-BE49-F238E27FC236}">
                <a16:creationId xmlns:a16="http://schemas.microsoft.com/office/drawing/2014/main" id="{6BE23F5D-1A3C-43E4-8BA7-DBF2F9F7AECC}"/>
              </a:ext>
            </a:extLst>
          </p:cNvPr>
          <p:cNvSpPr>
            <a:spLocks noGrp="1"/>
          </p:cNvSpPr>
          <p:nvPr>
            <p:ph type="subTitle" idx="1"/>
          </p:nvPr>
        </p:nvSpPr>
        <p:spPr>
          <a:xfrm>
            <a:off x="1752600" y="4215004"/>
            <a:ext cx="9144000" cy="1655762"/>
          </a:xfrm>
        </p:spPr>
        <p:txBody>
          <a:bodyPr>
            <a:normAutofit fontScale="92500" lnSpcReduction="10000"/>
          </a:bodyPr>
          <a:lstStyle/>
          <a:p>
            <a:r>
              <a:rPr lang="lv-LV" sz="3000" b="1" dirty="0"/>
              <a:t>Mārcis Leja</a:t>
            </a:r>
          </a:p>
          <a:p>
            <a:r>
              <a:rPr lang="lv-LV" dirty="0"/>
              <a:t>Latvijas Universitātes profesors</a:t>
            </a:r>
          </a:p>
          <a:p>
            <a:r>
              <a:rPr lang="lv-LV" dirty="0"/>
              <a:t>LU Klīniskās un profilaktiskās medicīnas institūta direktors</a:t>
            </a:r>
          </a:p>
          <a:p>
            <a:r>
              <a:rPr lang="lv-LV" dirty="0"/>
              <a:t>Rīgas Austrumu klīniskās universitātes slimnīcas eksperts zinātniskajā darbā</a:t>
            </a:r>
          </a:p>
        </p:txBody>
      </p:sp>
    </p:spTree>
    <p:extLst>
      <p:ext uri="{BB962C8B-B14F-4D97-AF65-F5344CB8AC3E}">
        <p14:creationId xmlns:p14="http://schemas.microsoft.com/office/powerpoint/2010/main" val="166047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49D4-EEE7-976B-CC16-D9DD7F753E06}"/>
              </a:ext>
            </a:extLst>
          </p:cNvPr>
          <p:cNvSpPr>
            <a:spLocks noGrp="1"/>
          </p:cNvSpPr>
          <p:nvPr>
            <p:ph type="title"/>
          </p:nvPr>
        </p:nvSpPr>
        <p:spPr/>
        <p:txBody>
          <a:bodyPr/>
          <a:lstStyle/>
          <a:p>
            <a:r>
              <a:rPr lang="lv-LV" dirty="0"/>
              <a:t>Vienlīdzība </a:t>
            </a:r>
            <a:r>
              <a:rPr lang="lv-LV"/>
              <a:t>un taisnīgums</a:t>
            </a:r>
            <a:endParaRPr lang="en-US" dirty="0"/>
          </a:p>
        </p:txBody>
      </p:sp>
      <p:pic>
        <p:nvPicPr>
          <p:cNvPr id="4" name="Picture 3">
            <a:extLst>
              <a:ext uri="{FF2B5EF4-FFF2-40B4-BE49-F238E27FC236}">
                <a16:creationId xmlns:a16="http://schemas.microsoft.com/office/drawing/2014/main" id="{A70C5093-31C7-6891-0009-4CFCC40FB9D8}"/>
              </a:ext>
            </a:extLst>
          </p:cNvPr>
          <p:cNvPicPr>
            <a:picLocks noChangeAspect="1"/>
          </p:cNvPicPr>
          <p:nvPr/>
        </p:nvPicPr>
        <p:blipFill>
          <a:blip r:embed="rId2"/>
          <a:stretch>
            <a:fillRect/>
          </a:stretch>
        </p:blipFill>
        <p:spPr>
          <a:xfrm>
            <a:off x="3001505" y="1983782"/>
            <a:ext cx="6188990" cy="4641743"/>
          </a:xfrm>
          <a:prstGeom prst="rect">
            <a:avLst/>
          </a:prstGeom>
        </p:spPr>
      </p:pic>
    </p:spTree>
    <p:extLst>
      <p:ext uri="{BB962C8B-B14F-4D97-AF65-F5344CB8AC3E}">
        <p14:creationId xmlns:p14="http://schemas.microsoft.com/office/powerpoint/2010/main" val="336364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DF2F4-1335-B72B-7838-1EF39910A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76511-3942-80CE-8349-82F71A463B20}"/>
              </a:ext>
            </a:extLst>
          </p:cNvPr>
          <p:cNvSpPr>
            <a:spLocks noGrp="1"/>
          </p:cNvSpPr>
          <p:nvPr>
            <p:ph type="title"/>
          </p:nvPr>
        </p:nvSpPr>
        <p:spPr/>
        <p:txBody>
          <a:bodyPr/>
          <a:lstStyle/>
          <a:p>
            <a:r>
              <a:rPr lang="lv-LV" dirty="0"/>
              <a:t>Realitāte mēdz būt atšķirīga ….</a:t>
            </a:r>
            <a:endParaRPr lang="en-US" dirty="0"/>
          </a:p>
        </p:txBody>
      </p:sp>
      <p:pic>
        <p:nvPicPr>
          <p:cNvPr id="5" name="Picture 4">
            <a:extLst>
              <a:ext uri="{FF2B5EF4-FFF2-40B4-BE49-F238E27FC236}">
                <a16:creationId xmlns:a16="http://schemas.microsoft.com/office/drawing/2014/main" id="{3CA3F0AD-8969-C2FA-64B7-C5133AFBF8F5}"/>
              </a:ext>
            </a:extLst>
          </p:cNvPr>
          <p:cNvPicPr>
            <a:picLocks noChangeAspect="1"/>
          </p:cNvPicPr>
          <p:nvPr/>
        </p:nvPicPr>
        <p:blipFill>
          <a:blip r:embed="rId2"/>
          <a:stretch>
            <a:fillRect/>
          </a:stretch>
        </p:blipFill>
        <p:spPr>
          <a:xfrm>
            <a:off x="2355742" y="1849465"/>
            <a:ext cx="7578671" cy="4876710"/>
          </a:xfrm>
          <a:prstGeom prst="rect">
            <a:avLst/>
          </a:prstGeom>
        </p:spPr>
      </p:pic>
    </p:spTree>
    <p:extLst>
      <p:ext uri="{BB962C8B-B14F-4D97-AF65-F5344CB8AC3E}">
        <p14:creationId xmlns:p14="http://schemas.microsoft.com/office/powerpoint/2010/main" val="309943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9FD8-74D8-5A42-B159-4A2DC71F8A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F1AD07-BA34-9DAB-B12D-5FE4FBB6399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6481059-8364-6CA1-6C2A-6DD31E921603}"/>
              </a:ext>
            </a:extLst>
          </p:cNvPr>
          <p:cNvPicPr>
            <a:picLocks noChangeAspect="1"/>
          </p:cNvPicPr>
          <p:nvPr/>
        </p:nvPicPr>
        <p:blipFill>
          <a:blip r:embed="rId2"/>
          <a:stretch>
            <a:fillRect/>
          </a:stretch>
        </p:blipFill>
        <p:spPr>
          <a:xfrm>
            <a:off x="3444674" y="0"/>
            <a:ext cx="5302652" cy="6858000"/>
          </a:xfrm>
          <a:prstGeom prst="rect">
            <a:avLst/>
          </a:prstGeom>
        </p:spPr>
      </p:pic>
    </p:spTree>
    <p:extLst>
      <p:ext uri="{BB962C8B-B14F-4D97-AF65-F5344CB8AC3E}">
        <p14:creationId xmlns:p14="http://schemas.microsoft.com/office/powerpoint/2010/main" val="114494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4784-3C46-047B-150C-0164F8591FF9}"/>
              </a:ext>
            </a:extLst>
          </p:cNvPr>
          <p:cNvSpPr>
            <a:spLocks noGrp="1"/>
          </p:cNvSpPr>
          <p:nvPr>
            <p:ph type="title"/>
          </p:nvPr>
        </p:nvSpPr>
        <p:spPr/>
        <p:txBody>
          <a:bodyPr/>
          <a:lstStyle/>
          <a:p>
            <a:r>
              <a:rPr lang="lv-LV" dirty="0"/>
              <a:t>Metodika </a:t>
            </a:r>
            <a:endParaRPr lang="en-US" dirty="0"/>
          </a:p>
        </p:txBody>
      </p:sp>
      <p:sp>
        <p:nvSpPr>
          <p:cNvPr id="3" name="Content Placeholder 2">
            <a:extLst>
              <a:ext uri="{FF2B5EF4-FFF2-40B4-BE49-F238E27FC236}">
                <a16:creationId xmlns:a16="http://schemas.microsoft.com/office/drawing/2014/main" id="{9F65D04A-0FB7-5465-17BB-64B90150B2F8}"/>
              </a:ext>
            </a:extLst>
          </p:cNvPr>
          <p:cNvSpPr>
            <a:spLocks noGrp="1"/>
          </p:cNvSpPr>
          <p:nvPr>
            <p:ph idx="1"/>
          </p:nvPr>
        </p:nvSpPr>
        <p:spPr>
          <a:xfrm>
            <a:off x="838200" y="1825625"/>
            <a:ext cx="10515600" cy="4667250"/>
          </a:xfrm>
        </p:spPr>
        <p:txBody>
          <a:bodyPr>
            <a:normAutofit fontScale="92500" lnSpcReduction="20000"/>
          </a:bodyPr>
          <a:lstStyle/>
          <a:p>
            <a:r>
              <a:rPr lang="lv-LV" dirty="0"/>
              <a:t>Laika periods 2011.-2020.</a:t>
            </a:r>
          </a:p>
          <a:p>
            <a:r>
              <a:rPr lang="lv-LV" dirty="0"/>
              <a:t>PVO Eiropas reģions</a:t>
            </a:r>
          </a:p>
          <a:p>
            <a:r>
              <a:rPr lang="lv-LV" dirty="0"/>
              <a:t>26 valstīm zināms kompensācijas statuss (t.sk. Latvijā)</a:t>
            </a:r>
          </a:p>
          <a:p>
            <a:r>
              <a:rPr lang="lv-LV" dirty="0"/>
              <a:t>Kļuvušas pieejamas </a:t>
            </a:r>
            <a:r>
              <a:rPr lang="lv-LV" b="1" dirty="0">
                <a:solidFill>
                  <a:schemeClr val="accent1"/>
                </a:solidFill>
              </a:rPr>
              <a:t>404</a:t>
            </a:r>
            <a:r>
              <a:rPr lang="lv-LV" dirty="0"/>
              <a:t> jaunas aktīvas substances (no 504 – globāli)</a:t>
            </a:r>
          </a:p>
          <a:p>
            <a:r>
              <a:rPr lang="lv-LV" b="1" dirty="0">
                <a:solidFill>
                  <a:schemeClr val="accent1"/>
                </a:solidFill>
              </a:rPr>
              <a:t>94</a:t>
            </a:r>
            <a:r>
              <a:rPr lang="lv-LV" dirty="0"/>
              <a:t> inovatīvo medikamentu grupas</a:t>
            </a:r>
          </a:p>
          <a:p>
            <a:r>
              <a:rPr lang="lv-LV" b="1" dirty="0">
                <a:solidFill>
                  <a:schemeClr val="accent1"/>
                </a:solidFill>
              </a:rPr>
              <a:t>46</a:t>
            </a:r>
            <a:r>
              <a:rPr lang="lv-LV" dirty="0"/>
              <a:t> no tām - plaši kompensētas Eiropā (vismaz viens medikaments vairāk par pusi Eiropas valstu)</a:t>
            </a:r>
          </a:p>
          <a:p>
            <a:r>
              <a:rPr lang="lv-LV" dirty="0"/>
              <a:t>No tām – </a:t>
            </a:r>
            <a:r>
              <a:rPr lang="lv-LV" b="1" dirty="0">
                <a:solidFill>
                  <a:schemeClr val="accent1"/>
                </a:solidFill>
              </a:rPr>
              <a:t>20</a:t>
            </a:r>
            <a:r>
              <a:rPr lang="lv-LV" dirty="0"/>
              <a:t> - būtisko medikamentu grupas (plaši kompensētas Eiropā, nodrošina būtiskas terapeitiskās priekšrocības caur inovatīviem mehānismiem)</a:t>
            </a:r>
          </a:p>
          <a:p>
            <a:r>
              <a:rPr lang="lv-LV" dirty="0"/>
              <a:t>Septiņās terapeitiskajās jomās: </a:t>
            </a:r>
            <a:r>
              <a:rPr lang="lv-LV" b="1" dirty="0">
                <a:solidFill>
                  <a:schemeClr val="accent1"/>
                </a:solidFill>
              </a:rPr>
              <a:t>onkoloģija</a:t>
            </a:r>
            <a:r>
              <a:rPr lang="lv-LV" dirty="0"/>
              <a:t>, diabēts, </a:t>
            </a:r>
            <a:r>
              <a:rPr lang="lv-LV" dirty="0" err="1"/>
              <a:t>kardiovaskulārās</a:t>
            </a:r>
            <a:r>
              <a:rPr lang="lv-LV" dirty="0"/>
              <a:t>, neiroloģiskās slimības, imunoloģija, hepatīts C, </a:t>
            </a:r>
            <a:r>
              <a:rPr lang="lv-LV" dirty="0" err="1"/>
              <a:t>cistiskā</a:t>
            </a:r>
            <a:r>
              <a:rPr lang="lv-LV" dirty="0"/>
              <a:t> fibroze</a:t>
            </a:r>
          </a:p>
          <a:p>
            <a:endParaRPr lang="lv-LV" dirty="0"/>
          </a:p>
          <a:p>
            <a:endParaRPr lang="en-US" dirty="0"/>
          </a:p>
        </p:txBody>
      </p:sp>
      <p:pic>
        <p:nvPicPr>
          <p:cNvPr id="4" name="Picture 3">
            <a:extLst>
              <a:ext uri="{FF2B5EF4-FFF2-40B4-BE49-F238E27FC236}">
                <a16:creationId xmlns:a16="http://schemas.microsoft.com/office/drawing/2014/main" id="{F13EB05A-4EC1-3CFE-D0B6-EC6509D3A036}"/>
              </a:ext>
            </a:extLst>
          </p:cNvPr>
          <p:cNvPicPr>
            <a:picLocks noChangeAspect="1"/>
          </p:cNvPicPr>
          <p:nvPr/>
        </p:nvPicPr>
        <p:blipFill>
          <a:blip r:embed="rId3"/>
          <a:stretch>
            <a:fillRect/>
          </a:stretch>
        </p:blipFill>
        <p:spPr>
          <a:xfrm>
            <a:off x="10347800" y="6109001"/>
            <a:ext cx="1844200" cy="746825"/>
          </a:xfrm>
          <a:prstGeom prst="rect">
            <a:avLst/>
          </a:prstGeom>
        </p:spPr>
      </p:pic>
    </p:spTree>
    <p:extLst>
      <p:ext uri="{BB962C8B-B14F-4D97-AF65-F5344CB8AC3E}">
        <p14:creationId xmlns:p14="http://schemas.microsoft.com/office/powerpoint/2010/main" val="419920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B5BF-6408-228C-8E62-D1C2C831E823}"/>
              </a:ext>
            </a:extLst>
          </p:cNvPr>
          <p:cNvSpPr>
            <a:spLocks noGrp="1"/>
          </p:cNvSpPr>
          <p:nvPr>
            <p:ph type="title"/>
          </p:nvPr>
        </p:nvSpPr>
        <p:spPr>
          <a:xfrm>
            <a:off x="140043" y="122341"/>
            <a:ext cx="11911913" cy="1325563"/>
          </a:xfrm>
        </p:spPr>
        <p:txBody>
          <a:bodyPr/>
          <a:lstStyle/>
          <a:p>
            <a:r>
              <a:rPr lang="lv-LV" dirty="0"/>
              <a:t>Galvenās inovatīvo medikamentu grupas </a:t>
            </a:r>
            <a:endParaRPr lang="en-US" dirty="0"/>
          </a:p>
        </p:txBody>
      </p:sp>
      <p:sp>
        <p:nvSpPr>
          <p:cNvPr id="3" name="Content Placeholder 2">
            <a:extLst>
              <a:ext uri="{FF2B5EF4-FFF2-40B4-BE49-F238E27FC236}">
                <a16:creationId xmlns:a16="http://schemas.microsoft.com/office/drawing/2014/main" id="{F423210A-CE25-A6CC-60E3-073FF7D76E7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61B2520-D4E2-4FC6-D500-763841422634}"/>
              </a:ext>
            </a:extLst>
          </p:cNvPr>
          <p:cNvPicPr>
            <a:picLocks noChangeAspect="1"/>
          </p:cNvPicPr>
          <p:nvPr/>
        </p:nvPicPr>
        <p:blipFill>
          <a:blip r:embed="rId2"/>
          <a:stretch>
            <a:fillRect/>
          </a:stretch>
        </p:blipFill>
        <p:spPr>
          <a:xfrm>
            <a:off x="412099" y="1964724"/>
            <a:ext cx="10941701" cy="4212239"/>
          </a:xfrm>
          <a:prstGeom prst="rect">
            <a:avLst/>
          </a:prstGeom>
        </p:spPr>
      </p:pic>
      <p:pic>
        <p:nvPicPr>
          <p:cNvPr id="7" name="Picture 6">
            <a:extLst>
              <a:ext uri="{FF2B5EF4-FFF2-40B4-BE49-F238E27FC236}">
                <a16:creationId xmlns:a16="http://schemas.microsoft.com/office/drawing/2014/main" id="{FB0636A5-F4C6-3ABC-5132-B29BF7834652}"/>
              </a:ext>
            </a:extLst>
          </p:cNvPr>
          <p:cNvPicPr>
            <a:picLocks noChangeAspect="1"/>
          </p:cNvPicPr>
          <p:nvPr/>
        </p:nvPicPr>
        <p:blipFill>
          <a:blip r:embed="rId3"/>
          <a:stretch>
            <a:fillRect/>
          </a:stretch>
        </p:blipFill>
        <p:spPr>
          <a:xfrm>
            <a:off x="10347800" y="6109001"/>
            <a:ext cx="1844200" cy="746825"/>
          </a:xfrm>
          <a:prstGeom prst="rect">
            <a:avLst/>
          </a:prstGeom>
        </p:spPr>
      </p:pic>
    </p:spTree>
    <p:extLst>
      <p:ext uri="{BB962C8B-B14F-4D97-AF65-F5344CB8AC3E}">
        <p14:creationId xmlns:p14="http://schemas.microsoft.com/office/powerpoint/2010/main" val="236134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8518-8778-BD79-FCDD-A78E6107D8F4}"/>
              </a:ext>
            </a:extLst>
          </p:cNvPr>
          <p:cNvSpPr>
            <a:spLocks noGrp="1"/>
          </p:cNvSpPr>
          <p:nvPr>
            <p:ph type="title"/>
          </p:nvPr>
        </p:nvSpPr>
        <p:spPr/>
        <p:txBody>
          <a:bodyPr/>
          <a:lstStyle/>
          <a:p>
            <a:r>
              <a:rPr lang="lv-LV" dirty="0"/>
              <a:t>Izdevumu proporcija starp būtisko inovatīvo medikamentu grupām 2021. gadā</a:t>
            </a:r>
            <a:endParaRPr lang="en-US" dirty="0"/>
          </a:p>
        </p:txBody>
      </p:sp>
      <p:sp>
        <p:nvSpPr>
          <p:cNvPr id="3" name="Content Placeholder 2">
            <a:extLst>
              <a:ext uri="{FF2B5EF4-FFF2-40B4-BE49-F238E27FC236}">
                <a16:creationId xmlns:a16="http://schemas.microsoft.com/office/drawing/2014/main" id="{CEA74FD5-6279-F2CC-1222-9E59E7A5755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391E5A8-06B0-57F2-0312-076569E14285}"/>
              </a:ext>
            </a:extLst>
          </p:cNvPr>
          <p:cNvPicPr>
            <a:picLocks noChangeAspect="1"/>
          </p:cNvPicPr>
          <p:nvPr/>
        </p:nvPicPr>
        <p:blipFill>
          <a:blip r:embed="rId3"/>
          <a:stretch>
            <a:fillRect/>
          </a:stretch>
        </p:blipFill>
        <p:spPr>
          <a:xfrm>
            <a:off x="1450552" y="1911059"/>
            <a:ext cx="9585310" cy="4265904"/>
          </a:xfrm>
          <a:prstGeom prst="rect">
            <a:avLst/>
          </a:prstGeom>
        </p:spPr>
      </p:pic>
      <p:pic>
        <p:nvPicPr>
          <p:cNvPr id="4" name="Picture 3">
            <a:extLst>
              <a:ext uri="{FF2B5EF4-FFF2-40B4-BE49-F238E27FC236}">
                <a16:creationId xmlns:a16="http://schemas.microsoft.com/office/drawing/2014/main" id="{98AF075B-884D-B6ED-4676-1B49DDA8376F}"/>
              </a:ext>
            </a:extLst>
          </p:cNvPr>
          <p:cNvPicPr>
            <a:picLocks noChangeAspect="1"/>
          </p:cNvPicPr>
          <p:nvPr/>
        </p:nvPicPr>
        <p:blipFill>
          <a:blip r:embed="rId4"/>
          <a:stretch>
            <a:fillRect/>
          </a:stretch>
        </p:blipFill>
        <p:spPr>
          <a:xfrm>
            <a:off x="10347800" y="6109001"/>
            <a:ext cx="1844200" cy="746825"/>
          </a:xfrm>
          <a:prstGeom prst="rect">
            <a:avLst/>
          </a:prstGeom>
        </p:spPr>
      </p:pic>
    </p:spTree>
    <p:extLst>
      <p:ext uri="{BB962C8B-B14F-4D97-AF65-F5344CB8AC3E}">
        <p14:creationId xmlns:p14="http://schemas.microsoft.com/office/powerpoint/2010/main" val="193937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AEBC-AB0E-41C2-50B4-C825FF793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06158-4BA6-8C68-A876-194668805A85}"/>
              </a:ext>
            </a:extLst>
          </p:cNvPr>
          <p:cNvSpPr>
            <a:spLocks noGrp="1"/>
          </p:cNvSpPr>
          <p:nvPr>
            <p:ph type="title"/>
          </p:nvPr>
        </p:nvSpPr>
        <p:spPr>
          <a:xfrm>
            <a:off x="838200" y="142210"/>
            <a:ext cx="10515600" cy="1325563"/>
          </a:xfrm>
        </p:spPr>
        <p:txBody>
          <a:bodyPr>
            <a:normAutofit/>
          </a:bodyPr>
          <a:lstStyle/>
          <a:p>
            <a:r>
              <a:rPr lang="lv-LV" sz="3200" dirty="0"/>
              <a:t>Valsts kompensācija būtisko 20 inovatīvo grupu medikamentiem </a:t>
            </a:r>
            <a:endParaRPr lang="en-US" sz="3200" dirty="0"/>
          </a:p>
        </p:txBody>
      </p:sp>
      <p:pic>
        <p:nvPicPr>
          <p:cNvPr id="7" name="Picture 6">
            <a:extLst>
              <a:ext uri="{FF2B5EF4-FFF2-40B4-BE49-F238E27FC236}">
                <a16:creationId xmlns:a16="http://schemas.microsoft.com/office/drawing/2014/main" id="{7CF7A65B-CC32-E777-01CC-7C58285F3129}"/>
              </a:ext>
            </a:extLst>
          </p:cNvPr>
          <p:cNvPicPr>
            <a:picLocks noChangeAspect="1"/>
          </p:cNvPicPr>
          <p:nvPr/>
        </p:nvPicPr>
        <p:blipFill>
          <a:blip r:embed="rId2"/>
          <a:stretch>
            <a:fillRect/>
          </a:stretch>
        </p:blipFill>
        <p:spPr>
          <a:xfrm>
            <a:off x="382290" y="1879659"/>
            <a:ext cx="11427420" cy="4387029"/>
          </a:xfrm>
          <a:prstGeom prst="rect">
            <a:avLst/>
          </a:prstGeom>
        </p:spPr>
      </p:pic>
      <p:pic>
        <p:nvPicPr>
          <p:cNvPr id="8" name="Picture 7">
            <a:extLst>
              <a:ext uri="{FF2B5EF4-FFF2-40B4-BE49-F238E27FC236}">
                <a16:creationId xmlns:a16="http://schemas.microsoft.com/office/drawing/2014/main" id="{AC463B2D-D996-31D2-7893-D845EFBC5D08}"/>
              </a:ext>
            </a:extLst>
          </p:cNvPr>
          <p:cNvPicPr>
            <a:picLocks noChangeAspect="1"/>
          </p:cNvPicPr>
          <p:nvPr/>
        </p:nvPicPr>
        <p:blipFill>
          <a:blip r:embed="rId3"/>
          <a:stretch>
            <a:fillRect/>
          </a:stretch>
        </p:blipFill>
        <p:spPr>
          <a:xfrm>
            <a:off x="10344752" y="6108127"/>
            <a:ext cx="1847248" cy="749873"/>
          </a:xfrm>
          <a:prstGeom prst="rect">
            <a:avLst/>
          </a:prstGeom>
        </p:spPr>
      </p:pic>
    </p:spTree>
    <p:extLst>
      <p:ext uri="{BB962C8B-B14F-4D97-AF65-F5344CB8AC3E}">
        <p14:creationId xmlns:p14="http://schemas.microsoft.com/office/powerpoint/2010/main" val="161606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83895-E09D-8CEC-98F4-BA6C360E5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8C133-3749-F237-2E8C-34D7B7087C24}"/>
              </a:ext>
            </a:extLst>
          </p:cNvPr>
          <p:cNvSpPr>
            <a:spLocks noGrp="1"/>
          </p:cNvSpPr>
          <p:nvPr>
            <p:ph type="title"/>
          </p:nvPr>
        </p:nvSpPr>
        <p:spPr>
          <a:xfrm>
            <a:off x="838200" y="142210"/>
            <a:ext cx="10515600" cy="1325563"/>
          </a:xfrm>
        </p:spPr>
        <p:txBody>
          <a:bodyPr>
            <a:normAutofit/>
          </a:bodyPr>
          <a:lstStyle/>
          <a:p>
            <a:r>
              <a:rPr lang="lv-LV" sz="3200" dirty="0"/>
              <a:t>Salīdzinošs būtisko inovatīvo medikamentu izlietojums dažādās valstīs</a:t>
            </a:r>
            <a:endParaRPr lang="en-US" sz="3200" dirty="0"/>
          </a:p>
        </p:txBody>
      </p:sp>
      <p:pic>
        <p:nvPicPr>
          <p:cNvPr id="8" name="Picture 7">
            <a:extLst>
              <a:ext uri="{FF2B5EF4-FFF2-40B4-BE49-F238E27FC236}">
                <a16:creationId xmlns:a16="http://schemas.microsoft.com/office/drawing/2014/main" id="{8F2F7B0F-2D6B-6921-122B-9EF0858FB715}"/>
              </a:ext>
            </a:extLst>
          </p:cNvPr>
          <p:cNvPicPr>
            <a:picLocks noChangeAspect="1"/>
          </p:cNvPicPr>
          <p:nvPr/>
        </p:nvPicPr>
        <p:blipFill>
          <a:blip r:embed="rId3"/>
          <a:stretch>
            <a:fillRect/>
          </a:stretch>
        </p:blipFill>
        <p:spPr>
          <a:xfrm>
            <a:off x="10344752" y="6108127"/>
            <a:ext cx="1847248" cy="749873"/>
          </a:xfrm>
          <a:prstGeom prst="rect">
            <a:avLst/>
          </a:prstGeom>
        </p:spPr>
      </p:pic>
      <p:pic>
        <p:nvPicPr>
          <p:cNvPr id="4" name="Picture 3">
            <a:extLst>
              <a:ext uri="{FF2B5EF4-FFF2-40B4-BE49-F238E27FC236}">
                <a16:creationId xmlns:a16="http://schemas.microsoft.com/office/drawing/2014/main" id="{F02DDCC2-3522-F11D-0513-198714A242C4}"/>
              </a:ext>
            </a:extLst>
          </p:cNvPr>
          <p:cNvPicPr>
            <a:picLocks noChangeAspect="1"/>
          </p:cNvPicPr>
          <p:nvPr/>
        </p:nvPicPr>
        <p:blipFill>
          <a:blip r:embed="rId4"/>
          <a:stretch>
            <a:fillRect/>
          </a:stretch>
        </p:blipFill>
        <p:spPr>
          <a:xfrm>
            <a:off x="611123" y="1886067"/>
            <a:ext cx="10555152" cy="4222060"/>
          </a:xfrm>
          <a:prstGeom prst="rect">
            <a:avLst/>
          </a:prstGeom>
        </p:spPr>
      </p:pic>
      <p:sp>
        <p:nvSpPr>
          <p:cNvPr id="3" name="Oval 2">
            <a:extLst>
              <a:ext uri="{FF2B5EF4-FFF2-40B4-BE49-F238E27FC236}">
                <a16:creationId xmlns:a16="http://schemas.microsoft.com/office/drawing/2014/main" id="{12BDEF76-E89C-F3DC-BFF1-96B8150A41A7}"/>
              </a:ext>
            </a:extLst>
          </p:cNvPr>
          <p:cNvSpPr/>
          <p:nvPr/>
        </p:nvSpPr>
        <p:spPr>
          <a:xfrm>
            <a:off x="7278624" y="4091908"/>
            <a:ext cx="4779264" cy="1594104"/>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6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A94A2-1122-0BDF-81F0-8CE1DC59B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BBF4D-898D-4D38-DC78-8AD71696F894}"/>
              </a:ext>
            </a:extLst>
          </p:cNvPr>
          <p:cNvSpPr>
            <a:spLocks noGrp="1"/>
          </p:cNvSpPr>
          <p:nvPr>
            <p:ph type="title"/>
          </p:nvPr>
        </p:nvSpPr>
        <p:spPr>
          <a:xfrm>
            <a:off x="838200" y="142210"/>
            <a:ext cx="10515600" cy="1325563"/>
          </a:xfrm>
        </p:spPr>
        <p:txBody>
          <a:bodyPr>
            <a:normAutofit/>
          </a:bodyPr>
          <a:lstStyle/>
          <a:p>
            <a:r>
              <a:rPr lang="lv-LV" sz="3200" dirty="0"/>
              <a:t>Galvenie faktori, kas nosaka atšķirības būtisko inovatīvo medikamentu izmantojumā</a:t>
            </a:r>
            <a:endParaRPr lang="en-US" sz="3200" dirty="0"/>
          </a:p>
        </p:txBody>
      </p:sp>
      <p:pic>
        <p:nvPicPr>
          <p:cNvPr id="8" name="Picture 7">
            <a:extLst>
              <a:ext uri="{FF2B5EF4-FFF2-40B4-BE49-F238E27FC236}">
                <a16:creationId xmlns:a16="http://schemas.microsoft.com/office/drawing/2014/main" id="{91A2C218-AB2F-3DAA-000B-A5A72575DD06}"/>
              </a:ext>
            </a:extLst>
          </p:cNvPr>
          <p:cNvPicPr>
            <a:picLocks noChangeAspect="1"/>
          </p:cNvPicPr>
          <p:nvPr/>
        </p:nvPicPr>
        <p:blipFill>
          <a:blip r:embed="rId2"/>
          <a:stretch>
            <a:fillRect/>
          </a:stretch>
        </p:blipFill>
        <p:spPr>
          <a:xfrm>
            <a:off x="10344752" y="6108127"/>
            <a:ext cx="1847248" cy="749873"/>
          </a:xfrm>
          <a:prstGeom prst="rect">
            <a:avLst/>
          </a:prstGeom>
        </p:spPr>
      </p:pic>
      <p:pic>
        <p:nvPicPr>
          <p:cNvPr id="4" name="Picture 3">
            <a:extLst>
              <a:ext uri="{FF2B5EF4-FFF2-40B4-BE49-F238E27FC236}">
                <a16:creationId xmlns:a16="http://schemas.microsoft.com/office/drawing/2014/main" id="{47DF4433-8F74-79D3-29F4-230B850767FC}"/>
              </a:ext>
            </a:extLst>
          </p:cNvPr>
          <p:cNvPicPr>
            <a:picLocks noChangeAspect="1"/>
          </p:cNvPicPr>
          <p:nvPr/>
        </p:nvPicPr>
        <p:blipFill>
          <a:blip r:embed="rId3"/>
          <a:stretch>
            <a:fillRect/>
          </a:stretch>
        </p:blipFill>
        <p:spPr>
          <a:xfrm>
            <a:off x="929321" y="2013908"/>
            <a:ext cx="10075338" cy="4094219"/>
          </a:xfrm>
          <a:prstGeom prst="rect">
            <a:avLst/>
          </a:prstGeom>
        </p:spPr>
      </p:pic>
    </p:spTree>
    <p:extLst>
      <p:ext uri="{BB962C8B-B14F-4D97-AF65-F5344CB8AC3E}">
        <p14:creationId xmlns:p14="http://schemas.microsoft.com/office/powerpoint/2010/main" val="107250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C685-94D5-8185-935A-282C2EE65A52}"/>
              </a:ext>
            </a:extLst>
          </p:cNvPr>
          <p:cNvSpPr>
            <a:spLocks noGrp="1"/>
          </p:cNvSpPr>
          <p:nvPr>
            <p:ph type="title"/>
          </p:nvPr>
        </p:nvSpPr>
        <p:spPr>
          <a:xfrm>
            <a:off x="838200" y="365125"/>
            <a:ext cx="10515600" cy="1325563"/>
          </a:xfrm>
        </p:spPr>
        <p:txBody>
          <a:bodyPr anchor="ctr">
            <a:normAutofit/>
          </a:bodyPr>
          <a:lstStyle/>
          <a:p>
            <a:r>
              <a:rPr lang="lv-LV" dirty="0"/>
              <a:t>Eiropas vēža nevienlīdzību reģistrs</a:t>
            </a:r>
            <a:endParaRPr lang="en-US" dirty="0"/>
          </a:p>
        </p:txBody>
      </p:sp>
      <p:sp>
        <p:nvSpPr>
          <p:cNvPr id="3" name="Content Placeholder 2">
            <a:extLst>
              <a:ext uri="{FF2B5EF4-FFF2-40B4-BE49-F238E27FC236}">
                <a16:creationId xmlns:a16="http://schemas.microsoft.com/office/drawing/2014/main" id="{F2A46791-CC6D-77E2-BD07-A86BB801A597}"/>
              </a:ext>
            </a:extLst>
          </p:cNvPr>
          <p:cNvSpPr>
            <a:spLocks noGrp="1"/>
          </p:cNvSpPr>
          <p:nvPr>
            <p:ph sz="half" idx="1"/>
          </p:nvPr>
        </p:nvSpPr>
        <p:spPr>
          <a:xfrm>
            <a:off x="331922" y="1841123"/>
            <a:ext cx="5764078" cy="4838646"/>
          </a:xfrm>
        </p:spPr>
        <p:txBody>
          <a:bodyPr>
            <a:normAutofit/>
          </a:bodyPr>
          <a:lstStyle/>
          <a:p>
            <a:r>
              <a:rPr lang="en-US" dirty="0"/>
              <a:t>Liels </a:t>
            </a:r>
            <a:r>
              <a:rPr lang="en-US" dirty="0" err="1"/>
              <a:t>zaudēto</a:t>
            </a:r>
            <a:r>
              <a:rPr lang="en-US" dirty="0"/>
              <a:t> </a:t>
            </a:r>
            <a:r>
              <a:rPr lang="en-US" dirty="0" err="1"/>
              <a:t>potenciālo</a:t>
            </a:r>
            <a:r>
              <a:rPr lang="en-US" dirty="0"/>
              <a:t> </a:t>
            </a:r>
            <a:r>
              <a:rPr lang="en-US" dirty="0" err="1"/>
              <a:t>dzīves</a:t>
            </a:r>
            <a:r>
              <a:rPr lang="en-US" dirty="0"/>
              <a:t> </a:t>
            </a:r>
            <a:r>
              <a:rPr lang="en-US" dirty="0" err="1"/>
              <a:t>gadu</a:t>
            </a:r>
            <a:r>
              <a:rPr lang="en-US" dirty="0"/>
              <a:t> </a:t>
            </a:r>
            <a:r>
              <a:rPr lang="en-US" dirty="0" err="1"/>
              <a:t>skaits</a:t>
            </a:r>
            <a:r>
              <a:rPr lang="en-US" dirty="0"/>
              <a:t> </a:t>
            </a:r>
            <a:r>
              <a:rPr lang="en-US" dirty="0" err="1"/>
              <a:t>Latvijā</a:t>
            </a:r>
            <a:r>
              <a:rPr lang="en-US" dirty="0"/>
              <a:t> </a:t>
            </a:r>
            <a:r>
              <a:rPr lang="en-US" dirty="0" err="1"/>
              <a:t>salīdzinājumā</a:t>
            </a:r>
            <a:r>
              <a:rPr lang="en-US" dirty="0"/>
              <a:t> </a:t>
            </a:r>
            <a:r>
              <a:rPr lang="en-US" dirty="0" err="1"/>
              <a:t>ar</a:t>
            </a:r>
            <a:r>
              <a:rPr lang="en-US" dirty="0"/>
              <a:t> </a:t>
            </a:r>
            <a:r>
              <a:rPr lang="en-US" dirty="0" err="1"/>
              <a:t>citām</a:t>
            </a:r>
            <a:r>
              <a:rPr lang="en-US" dirty="0"/>
              <a:t> ES </a:t>
            </a:r>
            <a:r>
              <a:rPr lang="en-US" dirty="0" err="1"/>
              <a:t>valstīm</a:t>
            </a:r>
            <a:endParaRPr lang="lv-LV" dirty="0"/>
          </a:p>
          <a:p>
            <a:pPr lvl="1"/>
            <a:r>
              <a:rPr lang="lv-LV" sz="2800" dirty="0">
                <a:solidFill>
                  <a:schemeClr val="accent1"/>
                </a:solidFill>
              </a:rPr>
              <a:t>Latvijā</a:t>
            </a:r>
            <a:r>
              <a:rPr lang="lv-LV" sz="2800" dirty="0"/>
              <a:t> (2021.) -1777 / 100 000 iedz.</a:t>
            </a:r>
          </a:p>
          <a:p>
            <a:pPr lvl="1"/>
            <a:r>
              <a:rPr lang="lv-LV" sz="2800" dirty="0">
                <a:solidFill>
                  <a:schemeClr val="accent1"/>
                </a:solidFill>
              </a:rPr>
              <a:t>ES vidēji </a:t>
            </a:r>
            <a:r>
              <a:rPr lang="lv-LV" sz="2800" dirty="0"/>
              <a:t>– 1355 / 100 000 iedz.</a:t>
            </a:r>
          </a:p>
          <a:p>
            <a:r>
              <a:rPr lang="lv-LV" dirty="0"/>
              <a:t>Rādītājam tendence uzlaboties</a:t>
            </a:r>
          </a:p>
          <a:p>
            <a:r>
              <a:rPr lang="lv-LV" dirty="0"/>
              <a:t>Tempi – lēnāk kā ES kopumā</a:t>
            </a:r>
          </a:p>
          <a:p>
            <a:pPr lvl="1"/>
            <a:r>
              <a:rPr lang="lv-LV" sz="2800" dirty="0">
                <a:solidFill>
                  <a:schemeClr val="accent1"/>
                </a:solidFill>
              </a:rPr>
              <a:t>Latvijā</a:t>
            </a:r>
            <a:r>
              <a:rPr lang="lv-LV" sz="2800" dirty="0"/>
              <a:t> (kopš 2012.) – par 12%</a:t>
            </a:r>
          </a:p>
          <a:p>
            <a:pPr lvl="1"/>
            <a:r>
              <a:rPr lang="lv-LV" sz="2800" dirty="0">
                <a:solidFill>
                  <a:schemeClr val="accent1"/>
                </a:solidFill>
              </a:rPr>
              <a:t>ES vidēji </a:t>
            </a:r>
            <a:r>
              <a:rPr lang="lv-LV" sz="2800" dirty="0"/>
              <a:t>– par 19%</a:t>
            </a:r>
            <a:endParaRPr lang="en-US" sz="2800" dirty="0"/>
          </a:p>
        </p:txBody>
      </p:sp>
      <p:pic>
        <p:nvPicPr>
          <p:cNvPr id="5" name="Picture 4">
            <a:extLst>
              <a:ext uri="{FF2B5EF4-FFF2-40B4-BE49-F238E27FC236}">
                <a16:creationId xmlns:a16="http://schemas.microsoft.com/office/drawing/2014/main" id="{12327F82-3A61-EFC9-601F-A720395AA794}"/>
              </a:ext>
            </a:extLst>
          </p:cNvPr>
          <p:cNvPicPr>
            <a:picLocks noChangeAspect="1"/>
          </p:cNvPicPr>
          <p:nvPr/>
        </p:nvPicPr>
        <p:blipFill>
          <a:blip r:embed="rId3"/>
          <a:stretch>
            <a:fillRect/>
          </a:stretch>
        </p:blipFill>
        <p:spPr>
          <a:xfrm>
            <a:off x="6385570" y="2743201"/>
            <a:ext cx="5402183" cy="2417476"/>
          </a:xfrm>
          <a:prstGeom prst="rect">
            <a:avLst/>
          </a:prstGeom>
          <a:noFill/>
        </p:spPr>
      </p:pic>
      <p:pic>
        <p:nvPicPr>
          <p:cNvPr id="7" name="Picture 6">
            <a:extLst>
              <a:ext uri="{FF2B5EF4-FFF2-40B4-BE49-F238E27FC236}">
                <a16:creationId xmlns:a16="http://schemas.microsoft.com/office/drawing/2014/main" id="{4C4D0C70-FA6D-9371-8F42-85D42EFDFE8F}"/>
              </a:ext>
            </a:extLst>
          </p:cNvPr>
          <p:cNvPicPr>
            <a:picLocks noChangeAspect="1"/>
          </p:cNvPicPr>
          <p:nvPr/>
        </p:nvPicPr>
        <p:blipFill>
          <a:blip r:embed="rId4"/>
          <a:stretch>
            <a:fillRect/>
          </a:stretch>
        </p:blipFill>
        <p:spPr>
          <a:xfrm>
            <a:off x="8803036" y="5921752"/>
            <a:ext cx="3257703" cy="936248"/>
          </a:xfrm>
          <a:prstGeom prst="rect">
            <a:avLst/>
          </a:prstGeom>
        </p:spPr>
      </p:pic>
      <p:sp>
        <p:nvSpPr>
          <p:cNvPr id="8" name="TextBox 7">
            <a:extLst>
              <a:ext uri="{FF2B5EF4-FFF2-40B4-BE49-F238E27FC236}">
                <a16:creationId xmlns:a16="http://schemas.microsoft.com/office/drawing/2014/main" id="{540E83E8-3B77-756E-4011-1B32EA419F8F}"/>
              </a:ext>
            </a:extLst>
          </p:cNvPr>
          <p:cNvSpPr txBox="1"/>
          <p:nvPr/>
        </p:nvSpPr>
        <p:spPr>
          <a:xfrm>
            <a:off x="1534332" y="6354305"/>
            <a:ext cx="28470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472C4"/>
                </a:solidFill>
                <a:effectLst/>
                <a:uLnTx/>
                <a:uFillTx/>
                <a:latin typeface="Calibri" panose="020F0502020204030204"/>
                <a:ea typeface="+mn-ea"/>
                <a:cs typeface="+mn-cs"/>
              </a:rPr>
              <a:t>ec-oecd-2024-1675-lv.pdf</a:t>
            </a:r>
          </a:p>
        </p:txBody>
      </p:sp>
      <p:pic>
        <p:nvPicPr>
          <p:cNvPr id="10" name="Picture 9">
            <a:extLst>
              <a:ext uri="{FF2B5EF4-FFF2-40B4-BE49-F238E27FC236}">
                <a16:creationId xmlns:a16="http://schemas.microsoft.com/office/drawing/2014/main" id="{715D88FC-5F3E-91BB-39B5-96960E37AF72}"/>
              </a:ext>
            </a:extLst>
          </p:cNvPr>
          <p:cNvPicPr>
            <a:picLocks noChangeAspect="1"/>
          </p:cNvPicPr>
          <p:nvPr/>
        </p:nvPicPr>
        <p:blipFill>
          <a:blip r:embed="rId5"/>
          <a:stretch>
            <a:fillRect/>
          </a:stretch>
        </p:blipFill>
        <p:spPr>
          <a:xfrm>
            <a:off x="9882943" y="0"/>
            <a:ext cx="2309057" cy="1467438"/>
          </a:xfrm>
          <a:prstGeom prst="rect">
            <a:avLst/>
          </a:prstGeom>
        </p:spPr>
      </p:pic>
      <p:pic>
        <p:nvPicPr>
          <p:cNvPr id="12" name="Picture 11">
            <a:extLst>
              <a:ext uri="{FF2B5EF4-FFF2-40B4-BE49-F238E27FC236}">
                <a16:creationId xmlns:a16="http://schemas.microsoft.com/office/drawing/2014/main" id="{B69786A5-7973-6294-9F65-08090269F532}"/>
              </a:ext>
            </a:extLst>
          </p:cNvPr>
          <p:cNvPicPr>
            <a:picLocks noChangeAspect="1"/>
          </p:cNvPicPr>
          <p:nvPr/>
        </p:nvPicPr>
        <p:blipFill>
          <a:blip r:embed="rId6"/>
          <a:stretch>
            <a:fillRect/>
          </a:stretch>
        </p:blipFill>
        <p:spPr>
          <a:xfrm>
            <a:off x="10383596" y="1979179"/>
            <a:ext cx="1476482" cy="1083213"/>
          </a:xfrm>
          <a:prstGeom prst="rect">
            <a:avLst/>
          </a:prstGeom>
        </p:spPr>
      </p:pic>
    </p:spTree>
    <p:extLst>
      <p:ext uri="{BB962C8B-B14F-4D97-AF65-F5344CB8AC3E}">
        <p14:creationId xmlns:p14="http://schemas.microsoft.com/office/powerpoint/2010/main" val="118114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8F73E-3EB7-B2EF-09E0-2AAE592C771B}"/>
              </a:ext>
            </a:extLst>
          </p:cNvPr>
          <p:cNvPicPr>
            <a:picLocks noChangeAspect="1"/>
          </p:cNvPicPr>
          <p:nvPr/>
        </p:nvPicPr>
        <p:blipFill>
          <a:blip r:embed="rId2"/>
          <a:stretch>
            <a:fillRect/>
          </a:stretch>
        </p:blipFill>
        <p:spPr>
          <a:xfrm>
            <a:off x="1785754" y="103344"/>
            <a:ext cx="8620491" cy="6651312"/>
          </a:xfrm>
          <a:prstGeom prst="rect">
            <a:avLst/>
          </a:prstGeom>
        </p:spPr>
      </p:pic>
      <p:graphicFrame>
        <p:nvGraphicFramePr>
          <p:cNvPr id="5" name="Table 4">
            <a:extLst>
              <a:ext uri="{FF2B5EF4-FFF2-40B4-BE49-F238E27FC236}">
                <a16:creationId xmlns:a16="http://schemas.microsoft.com/office/drawing/2014/main" id="{D73915D1-894E-1CA1-1B0E-24FEAE5B6935}"/>
              </a:ext>
            </a:extLst>
          </p:cNvPr>
          <p:cNvGraphicFramePr>
            <a:graphicFrameLocks noGrp="1"/>
          </p:cNvGraphicFramePr>
          <p:nvPr>
            <p:extLst>
              <p:ext uri="{D42A27DB-BD31-4B8C-83A1-F6EECF244321}">
                <p14:modId xmlns:p14="http://schemas.microsoft.com/office/powerpoint/2010/main" val="2240541032"/>
              </p:ext>
            </p:extLst>
          </p:nvPr>
        </p:nvGraphicFramePr>
        <p:xfrm>
          <a:off x="3754521" y="17619"/>
          <a:ext cx="8437479" cy="230760"/>
        </p:xfrm>
        <a:graphic>
          <a:graphicData uri="http://schemas.openxmlformats.org/drawingml/2006/table">
            <a:tbl>
              <a:tblPr firstRow="1" bandRow="1">
                <a:tableStyleId>{5C22544A-7EE6-4342-B048-85BDC9FD1C3A}</a:tableStyleId>
              </a:tblPr>
              <a:tblGrid>
                <a:gridCol w="1225959">
                  <a:extLst>
                    <a:ext uri="{9D8B030D-6E8A-4147-A177-3AD203B41FA5}">
                      <a16:colId xmlns:a16="http://schemas.microsoft.com/office/drawing/2014/main" val="340061941"/>
                    </a:ext>
                  </a:extLst>
                </a:gridCol>
                <a:gridCol w="1442304">
                  <a:extLst>
                    <a:ext uri="{9D8B030D-6E8A-4147-A177-3AD203B41FA5}">
                      <a16:colId xmlns:a16="http://schemas.microsoft.com/office/drawing/2014/main" val="3544272672"/>
                    </a:ext>
                  </a:extLst>
                </a:gridCol>
                <a:gridCol w="1442304">
                  <a:extLst>
                    <a:ext uri="{9D8B030D-6E8A-4147-A177-3AD203B41FA5}">
                      <a16:colId xmlns:a16="http://schemas.microsoft.com/office/drawing/2014/main" val="1422899786"/>
                    </a:ext>
                  </a:extLst>
                </a:gridCol>
                <a:gridCol w="1442304">
                  <a:extLst>
                    <a:ext uri="{9D8B030D-6E8A-4147-A177-3AD203B41FA5}">
                      <a16:colId xmlns:a16="http://schemas.microsoft.com/office/drawing/2014/main" val="2915437025"/>
                    </a:ext>
                  </a:extLst>
                </a:gridCol>
                <a:gridCol w="1442304">
                  <a:extLst>
                    <a:ext uri="{9D8B030D-6E8A-4147-A177-3AD203B41FA5}">
                      <a16:colId xmlns:a16="http://schemas.microsoft.com/office/drawing/2014/main" val="2126589231"/>
                    </a:ext>
                  </a:extLst>
                </a:gridCol>
                <a:gridCol w="1442304">
                  <a:extLst>
                    <a:ext uri="{9D8B030D-6E8A-4147-A177-3AD203B41FA5}">
                      <a16:colId xmlns:a16="http://schemas.microsoft.com/office/drawing/2014/main" val="1562146923"/>
                    </a:ext>
                  </a:extLst>
                </a:gridCol>
              </a:tblGrid>
              <a:tr h="230760">
                <a:tc>
                  <a:txBody>
                    <a:bodyPr/>
                    <a:lstStyle/>
                    <a:p>
                      <a:pPr algn="ctr"/>
                      <a:r>
                        <a:rPr lang="lv-LV" sz="900" b="0" dirty="0">
                          <a:solidFill>
                            <a:srgbClr val="004494"/>
                          </a:solidFill>
                        </a:rPr>
                        <a:t>Saprast</a:t>
                      </a:r>
                      <a:endParaRPr lang="en-US" sz="900" b="0" dirty="0">
                        <a:solidFill>
                          <a:srgbClr val="004494"/>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lv-LV" sz="900" b="0" dirty="0">
                          <a:solidFill>
                            <a:srgbClr val="004494"/>
                          </a:solidFill>
                        </a:rPr>
                        <a:t>Profilakse</a:t>
                      </a:r>
                      <a:endParaRPr lang="en-US" sz="900" b="0" dirty="0">
                        <a:solidFill>
                          <a:srgbClr val="004494"/>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lv-LV" sz="900" b="0" dirty="0">
                          <a:solidFill>
                            <a:srgbClr val="004494"/>
                          </a:solidFill>
                        </a:rPr>
                        <a:t>Diagnostika un ārstēšana</a:t>
                      </a:r>
                      <a:endParaRPr lang="en-US" sz="900" b="0" dirty="0">
                        <a:solidFill>
                          <a:srgbClr val="004494"/>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AB"/>
                    </a:solidFill>
                  </a:tcPr>
                </a:tc>
                <a:tc>
                  <a:txBody>
                    <a:bodyPr/>
                    <a:lstStyle/>
                    <a:p>
                      <a:pPr algn="ctr"/>
                      <a:r>
                        <a:rPr lang="lv-LV" sz="900" b="0" dirty="0">
                          <a:solidFill>
                            <a:srgbClr val="004494"/>
                          </a:solidFill>
                        </a:rPr>
                        <a:t>Dzīves kvalitāte</a:t>
                      </a:r>
                      <a:endParaRPr lang="en-US" sz="900" b="0" dirty="0">
                        <a:solidFill>
                          <a:srgbClr val="004494"/>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a:r>
                        <a:rPr lang="lv-LV" sz="900" b="0" dirty="0">
                          <a:solidFill>
                            <a:srgbClr val="004494"/>
                          </a:solidFill>
                        </a:rPr>
                        <a:t>Vienlīdzīga piekļuve</a:t>
                      </a:r>
                      <a:endParaRPr lang="en-US" sz="900" b="0" dirty="0">
                        <a:solidFill>
                          <a:srgbClr val="004494"/>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lv-LV" sz="900" b="0" dirty="0">
                          <a:solidFill>
                            <a:srgbClr val="004494"/>
                          </a:solidFill>
                        </a:rPr>
                        <a:t>Paralēlās aktivitātes</a:t>
                      </a:r>
                      <a:endParaRPr lang="en-US" sz="900" b="0" dirty="0">
                        <a:solidFill>
                          <a:srgbClr val="004494"/>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278671813"/>
                  </a:ext>
                </a:extLst>
              </a:tr>
            </a:tbl>
          </a:graphicData>
        </a:graphic>
      </p:graphicFrame>
      <p:sp>
        <p:nvSpPr>
          <p:cNvPr id="6" name="Rectangle 5">
            <a:extLst>
              <a:ext uri="{FF2B5EF4-FFF2-40B4-BE49-F238E27FC236}">
                <a16:creationId xmlns:a16="http://schemas.microsoft.com/office/drawing/2014/main" id="{10D1D717-8AF9-E6CF-5541-4DD99DEAD50C}"/>
              </a:ext>
            </a:extLst>
          </p:cNvPr>
          <p:cNvSpPr/>
          <p:nvPr/>
        </p:nvSpPr>
        <p:spPr>
          <a:xfrm>
            <a:off x="1571624" y="4680388"/>
            <a:ext cx="8982075" cy="36576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8" name="Rectangle 7">
            <a:extLst>
              <a:ext uri="{FF2B5EF4-FFF2-40B4-BE49-F238E27FC236}">
                <a16:creationId xmlns:a16="http://schemas.microsoft.com/office/drawing/2014/main" id="{9B8B67F1-668B-07FD-35B3-09245EEA5C9D}"/>
              </a:ext>
            </a:extLst>
          </p:cNvPr>
          <p:cNvSpPr/>
          <p:nvPr/>
        </p:nvSpPr>
        <p:spPr>
          <a:xfrm>
            <a:off x="1604962" y="5842438"/>
            <a:ext cx="8982075" cy="48216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Tree>
    <p:extLst>
      <p:ext uri="{BB962C8B-B14F-4D97-AF65-F5344CB8AC3E}">
        <p14:creationId xmlns:p14="http://schemas.microsoft.com/office/powerpoint/2010/main" val="308691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EF2E-64BD-73E3-0A6D-A5E68C74D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A303D-B2C2-0DE5-F447-2722FF268354}"/>
              </a:ext>
            </a:extLst>
          </p:cNvPr>
          <p:cNvSpPr>
            <a:spLocks noGrp="1"/>
          </p:cNvSpPr>
          <p:nvPr>
            <p:ph type="title"/>
          </p:nvPr>
        </p:nvSpPr>
        <p:spPr>
          <a:xfrm>
            <a:off x="838200" y="365125"/>
            <a:ext cx="10515600" cy="1325563"/>
          </a:xfrm>
        </p:spPr>
        <p:txBody>
          <a:bodyPr anchor="ctr">
            <a:normAutofit/>
          </a:bodyPr>
          <a:lstStyle/>
          <a:p>
            <a:r>
              <a:rPr lang="lv-LV" dirty="0"/>
              <a:t>Eiropas vēža nevienlīdzību reģistrs</a:t>
            </a:r>
            <a:endParaRPr lang="en-US" dirty="0"/>
          </a:p>
        </p:txBody>
      </p:sp>
      <p:sp>
        <p:nvSpPr>
          <p:cNvPr id="3" name="Content Placeholder 2">
            <a:extLst>
              <a:ext uri="{FF2B5EF4-FFF2-40B4-BE49-F238E27FC236}">
                <a16:creationId xmlns:a16="http://schemas.microsoft.com/office/drawing/2014/main" id="{3950D8D0-636C-D52A-6DD0-B2791C6E1BA1}"/>
              </a:ext>
            </a:extLst>
          </p:cNvPr>
          <p:cNvSpPr>
            <a:spLocks noGrp="1"/>
          </p:cNvSpPr>
          <p:nvPr>
            <p:ph sz="half" idx="1"/>
          </p:nvPr>
        </p:nvSpPr>
        <p:spPr>
          <a:xfrm>
            <a:off x="331921" y="1841123"/>
            <a:ext cx="9679983" cy="1083213"/>
          </a:xfrm>
        </p:spPr>
        <p:txBody>
          <a:bodyPr>
            <a:normAutofit/>
          </a:bodyPr>
          <a:lstStyle/>
          <a:p>
            <a:r>
              <a:rPr lang="lv-LV" dirty="0"/>
              <a:t>Augsta novēršamā mirstība no vēža</a:t>
            </a:r>
          </a:p>
          <a:p>
            <a:r>
              <a:rPr lang="lv-LV" dirty="0"/>
              <a:t>2011.-2021. gadu periodā situācija labojusies</a:t>
            </a:r>
          </a:p>
        </p:txBody>
      </p:sp>
      <p:pic>
        <p:nvPicPr>
          <p:cNvPr id="7" name="Picture 6">
            <a:extLst>
              <a:ext uri="{FF2B5EF4-FFF2-40B4-BE49-F238E27FC236}">
                <a16:creationId xmlns:a16="http://schemas.microsoft.com/office/drawing/2014/main" id="{3B945B0A-F0CA-DC13-3339-EEEC7BA2EF3B}"/>
              </a:ext>
            </a:extLst>
          </p:cNvPr>
          <p:cNvPicPr>
            <a:picLocks noChangeAspect="1"/>
          </p:cNvPicPr>
          <p:nvPr/>
        </p:nvPicPr>
        <p:blipFill>
          <a:blip r:embed="rId3"/>
          <a:stretch>
            <a:fillRect/>
          </a:stretch>
        </p:blipFill>
        <p:spPr>
          <a:xfrm>
            <a:off x="9442340" y="6105485"/>
            <a:ext cx="2618400" cy="752515"/>
          </a:xfrm>
          <a:prstGeom prst="rect">
            <a:avLst/>
          </a:prstGeom>
        </p:spPr>
      </p:pic>
      <p:sp>
        <p:nvSpPr>
          <p:cNvPr id="8" name="TextBox 7">
            <a:extLst>
              <a:ext uri="{FF2B5EF4-FFF2-40B4-BE49-F238E27FC236}">
                <a16:creationId xmlns:a16="http://schemas.microsoft.com/office/drawing/2014/main" id="{6537B18A-AEB1-B2D3-CF1B-9E195F051B47}"/>
              </a:ext>
            </a:extLst>
          </p:cNvPr>
          <p:cNvSpPr txBox="1"/>
          <p:nvPr/>
        </p:nvSpPr>
        <p:spPr>
          <a:xfrm>
            <a:off x="1534332" y="6354305"/>
            <a:ext cx="28470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472C4"/>
                </a:solidFill>
                <a:effectLst/>
                <a:uLnTx/>
                <a:uFillTx/>
                <a:latin typeface="Calibri" panose="020F0502020204030204"/>
                <a:ea typeface="+mn-ea"/>
                <a:cs typeface="+mn-cs"/>
              </a:rPr>
              <a:t>ec-oecd-2024-1675-lv.pdf</a:t>
            </a:r>
          </a:p>
        </p:txBody>
      </p:sp>
      <p:pic>
        <p:nvPicPr>
          <p:cNvPr id="10" name="Picture 9">
            <a:extLst>
              <a:ext uri="{FF2B5EF4-FFF2-40B4-BE49-F238E27FC236}">
                <a16:creationId xmlns:a16="http://schemas.microsoft.com/office/drawing/2014/main" id="{8E4FCCB4-FF96-CB84-B481-950B0EE63931}"/>
              </a:ext>
            </a:extLst>
          </p:cNvPr>
          <p:cNvPicPr>
            <a:picLocks noChangeAspect="1"/>
          </p:cNvPicPr>
          <p:nvPr/>
        </p:nvPicPr>
        <p:blipFill>
          <a:blip r:embed="rId4"/>
          <a:stretch>
            <a:fillRect/>
          </a:stretch>
        </p:blipFill>
        <p:spPr>
          <a:xfrm>
            <a:off x="9882943" y="0"/>
            <a:ext cx="2309057" cy="1467438"/>
          </a:xfrm>
          <a:prstGeom prst="rect">
            <a:avLst/>
          </a:prstGeom>
        </p:spPr>
      </p:pic>
      <p:pic>
        <p:nvPicPr>
          <p:cNvPr id="12" name="Picture 11">
            <a:extLst>
              <a:ext uri="{FF2B5EF4-FFF2-40B4-BE49-F238E27FC236}">
                <a16:creationId xmlns:a16="http://schemas.microsoft.com/office/drawing/2014/main" id="{D2E07E92-3BA6-C445-DEFB-8B6285CFFC4F}"/>
              </a:ext>
            </a:extLst>
          </p:cNvPr>
          <p:cNvPicPr>
            <a:picLocks noChangeAspect="1"/>
          </p:cNvPicPr>
          <p:nvPr/>
        </p:nvPicPr>
        <p:blipFill>
          <a:blip r:embed="rId5"/>
          <a:stretch>
            <a:fillRect/>
          </a:stretch>
        </p:blipFill>
        <p:spPr>
          <a:xfrm>
            <a:off x="10383596" y="1979179"/>
            <a:ext cx="1476482" cy="1083213"/>
          </a:xfrm>
          <a:prstGeom prst="rect">
            <a:avLst/>
          </a:prstGeom>
        </p:spPr>
      </p:pic>
      <p:pic>
        <p:nvPicPr>
          <p:cNvPr id="6" name="Picture 5">
            <a:extLst>
              <a:ext uri="{FF2B5EF4-FFF2-40B4-BE49-F238E27FC236}">
                <a16:creationId xmlns:a16="http://schemas.microsoft.com/office/drawing/2014/main" id="{1387F16E-9824-1FE8-8943-8FD02D751810}"/>
              </a:ext>
            </a:extLst>
          </p:cNvPr>
          <p:cNvPicPr>
            <a:picLocks noChangeAspect="1"/>
          </p:cNvPicPr>
          <p:nvPr/>
        </p:nvPicPr>
        <p:blipFill>
          <a:blip r:embed="rId6"/>
          <a:stretch>
            <a:fillRect/>
          </a:stretch>
        </p:blipFill>
        <p:spPr>
          <a:xfrm>
            <a:off x="1534332" y="2913138"/>
            <a:ext cx="8472407" cy="3341602"/>
          </a:xfrm>
          <a:prstGeom prst="rect">
            <a:avLst/>
          </a:prstGeom>
        </p:spPr>
      </p:pic>
    </p:spTree>
    <p:extLst>
      <p:ext uri="{BB962C8B-B14F-4D97-AF65-F5344CB8AC3E}">
        <p14:creationId xmlns:p14="http://schemas.microsoft.com/office/powerpoint/2010/main" val="399366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2A0A-FCA3-62D7-7CFA-A4D212BC6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0604D-DA8B-D232-5BA0-D21C9656353C}"/>
              </a:ext>
            </a:extLst>
          </p:cNvPr>
          <p:cNvSpPr>
            <a:spLocks noGrp="1"/>
          </p:cNvSpPr>
          <p:nvPr>
            <p:ph type="title"/>
          </p:nvPr>
        </p:nvSpPr>
        <p:spPr>
          <a:xfrm>
            <a:off x="331921" y="328717"/>
            <a:ext cx="9264840" cy="1325563"/>
          </a:xfrm>
        </p:spPr>
        <p:txBody>
          <a:bodyPr anchor="ctr">
            <a:normAutofit/>
          </a:bodyPr>
          <a:lstStyle/>
          <a:p>
            <a:r>
              <a:rPr lang="lv-LV" dirty="0"/>
              <a:t>Relatīvi zemāks kompensējamo </a:t>
            </a:r>
            <a:r>
              <a:rPr lang="lv-LV" dirty="0" err="1"/>
              <a:t>pretvēža</a:t>
            </a:r>
            <a:r>
              <a:rPr lang="lv-LV" dirty="0"/>
              <a:t> zāļu īpatsvars</a:t>
            </a:r>
            <a:endParaRPr lang="en-US" dirty="0"/>
          </a:p>
        </p:txBody>
      </p:sp>
      <p:pic>
        <p:nvPicPr>
          <p:cNvPr id="7" name="Picture 6">
            <a:extLst>
              <a:ext uri="{FF2B5EF4-FFF2-40B4-BE49-F238E27FC236}">
                <a16:creationId xmlns:a16="http://schemas.microsoft.com/office/drawing/2014/main" id="{CC78CBE1-ECDA-F671-818F-941CB34747CA}"/>
              </a:ext>
            </a:extLst>
          </p:cNvPr>
          <p:cNvPicPr>
            <a:picLocks noChangeAspect="1"/>
          </p:cNvPicPr>
          <p:nvPr/>
        </p:nvPicPr>
        <p:blipFill>
          <a:blip r:embed="rId3"/>
          <a:stretch>
            <a:fillRect/>
          </a:stretch>
        </p:blipFill>
        <p:spPr>
          <a:xfrm>
            <a:off x="9442340" y="6105485"/>
            <a:ext cx="2618400" cy="752515"/>
          </a:xfrm>
          <a:prstGeom prst="rect">
            <a:avLst/>
          </a:prstGeom>
        </p:spPr>
      </p:pic>
      <p:sp>
        <p:nvSpPr>
          <p:cNvPr id="8" name="TextBox 7">
            <a:extLst>
              <a:ext uri="{FF2B5EF4-FFF2-40B4-BE49-F238E27FC236}">
                <a16:creationId xmlns:a16="http://schemas.microsoft.com/office/drawing/2014/main" id="{F392CF7F-6E0B-CE8C-7C53-B82DE29A8DAF}"/>
              </a:ext>
            </a:extLst>
          </p:cNvPr>
          <p:cNvSpPr txBox="1"/>
          <p:nvPr/>
        </p:nvSpPr>
        <p:spPr>
          <a:xfrm>
            <a:off x="1534332" y="6354305"/>
            <a:ext cx="28470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472C4"/>
                </a:solidFill>
                <a:effectLst/>
                <a:uLnTx/>
                <a:uFillTx/>
                <a:latin typeface="Calibri" panose="020F0502020204030204"/>
                <a:ea typeface="+mn-ea"/>
                <a:cs typeface="+mn-cs"/>
              </a:rPr>
              <a:t>ec-oecd-2024-1675-lv.pdf</a:t>
            </a:r>
          </a:p>
        </p:txBody>
      </p:sp>
      <p:pic>
        <p:nvPicPr>
          <p:cNvPr id="10" name="Picture 9">
            <a:extLst>
              <a:ext uri="{FF2B5EF4-FFF2-40B4-BE49-F238E27FC236}">
                <a16:creationId xmlns:a16="http://schemas.microsoft.com/office/drawing/2014/main" id="{974708B7-8F18-05EB-03E8-A6C7D4D18C4E}"/>
              </a:ext>
            </a:extLst>
          </p:cNvPr>
          <p:cNvPicPr>
            <a:picLocks noChangeAspect="1"/>
          </p:cNvPicPr>
          <p:nvPr/>
        </p:nvPicPr>
        <p:blipFill>
          <a:blip r:embed="rId4"/>
          <a:stretch>
            <a:fillRect/>
          </a:stretch>
        </p:blipFill>
        <p:spPr>
          <a:xfrm>
            <a:off x="9882943" y="0"/>
            <a:ext cx="2309057" cy="1467438"/>
          </a:xfrm>
          <a:prstGeom prst="rect">
            <a:avLst/>
          </a:prstGeom>
        </p:spPr>
      </p:pic>
      <p:pic>
        <p:nvPicPr>
          <p:cNvPr id="12" name="Picture 11">
            <a:extLst>
              <a:ext uri="{FF2B5EF4-FFF2-40B4-BE49-F238E27FC236}">
                <a16:creationId xmlns:a16="http://schemas.microsoft.com/office/drawing/2014/main" id="{3611C398-1AA3-4014-3DDC-42B65FBF3D06}"/>
              </a:ext>
            </a:extLst>
          </p:cNvPr>
          <p:cNvPicPr>
            <a:picLocks noChangeAspect="1"/>
          </p:cNvPicPr>
          <p:nvPr/>
        </p:nvPicPr>
        <p:blipFill>
          <a:blip r:embed="rId5"/>
          <a:stretch>
            <a:fillRect/>
          </a:stretch>
        </p:blipFill>
        <p:spPr>
          <a:xfrm>
            <a:off x="10584258" y="1673298"/>
            <a:ext cx="1476482" cy="1083213"/>
          </a:xfrm>
          <a:prstGeom prst="rect">
            <a:avLst/>
          </a:prstGeom>
        </p:spPr>
      </p:pic>
      <p:pic>
        <p:nvPicPr>
          <p:cNvPr id="11" name="Picture 10">
            <a:extLst>
              <a:ext uri="{FF2B5EF4-FFF2-40B4-BE49-F238E27FC236}">
                <a16:creationId xmlns:a16="http://schemas.microsoft.com/office/drawing/2014/main" id="{167E91E8-66AE-953B-F533-027B5B8E1D49}"/>
              </a:ext>
            </a:extLst>
          </p:cNvPr>
          <p:cNvPicPr>
            <a:picLocks noChangeAspect="1"/>
          </p:cNvPicPr>
          <p:nvPr/>
        </p:nvPicPr>
        <p:blipFill>
          <a:blip r:embed="rId6"/>
          <a:stretch>
            <a:fillRect/>
          </a:stretch>
        </p:blipFill>
        <p:spPr>
          <a:xfrm>
            <a:off x="0" y="2840304"/>
            <a:ext cx="12192000" cy="2944198"/>
          </a:xfrm>
          <a:prstGeom prst="rect">
            <a:avLst/>
          </a:prstGeom>
        </p:spPr>
      </p:pic>
    </p:spTree>
    <p:extLst>
      <p:ext uri="{BB962C8B-B14F-4D97-AF65-F5344CB8AC3E}">
        <p14:creationId xmlns:p14="http://schemas.microsoft.com/office/powerpoint/2010/main" val="305703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E3-D470-FA5A-6B06-5A5C72F50660}"/>
              </a:ext>
            </a:extLst>
          </p:cNvPr>
          <p:cNvSpPr>
            <a:spLocks noGrp="1"/>
          </p:cNvSpPr>
          <p:nvPr>
            <p:ph type="title"/>
          </p:nvPr>
        </p:nvSpPr>
        <p:spPr/>
        <p:txBody>
          <a:bodyPr/>
          <a:lstStyle/>
          <a:p>
            <a:r>
              <a:rPr lang="lv-LV" dirty="0"/>
              <a:t>Klīniskie pētījumi Latvijā</a:t>
            </a:r>
            <a:endParaRPr lang="en-US" dirty="0"/>
          </a:p>
        </p:txBody>
      </p:sp>
      <p:graphicFrame>
        <p:nvGraphicFramePr>
          <p:cNvPr id="6" name="Content Placeholder 5">
            <a:extLst>
              <a:ext uri="{FF2B5EF4-FFF2-40B4-BE49-F238E27FC236}">
                <a16:creationId xmlns:a16="http://schemas.microsoft.com/office/drawing/2014/main" id="{9FDAC073-0D7C-F3C1-E0A7-2BB68B9B4963}"/>
              </a:ext>
            </a:extLst>
          </p:cNvPr>
          <p:cNvGraphicFramePr>
            <a:graphicFrameLocks noGrp="1"/>
          </p:cNvGraphicFramePr>
          <p:nvPr>
            <p:ph idx="1"/>
          </p:nvPr>
        </p:nvGraphicFramePr>
        <p:xfrm>
          <a:off x="186690" y="2865755"/>
          <a:ext cx="5996940" cy="3340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a:extLst>
              <a:ext uri="{FF2B5EF4-FFF2-40B4-BE49-F238E27FC236}">
                <a16:creationId xmlns:a16="http://schemas.microsoft.com/office/drawing/2014/main" id="{6012E2F1-6681-8487-8E29-69EB6B41A3E2}"/>
              </a:ext>
            </a:extLst>
          </p:cNvPr>
          <p:cNvGraphicFramePr>
            <a:graphicFrameLocks/>
          </p:cNvGraphicFramePr>
          <p:nvPr/>
        </p:nvGraphicFramePr>
        <p:xfrm>
          <a:off x="6282690" y="2980055"/>
          <a:ext cx="5996940" cy="334073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85F2469-7C4F-1871-7D2A-0B69320D9CF7}"/>
              </a:ext>
            </a:extLst>
          </p:cNvPr>
          <p:cNvSpPr txBox="1"/>
          <p:nvPr/>
        </p:nvSpPr>
        <p:spPr>
          <a:xfrm>
            <a:off x="582930" y="2160270"/>
            <a:ext cx="40796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4000" b="1" i="0" u="none" strike="noStrike" kern="1200" cap="none" spc="0" normalizeH="0" baseline="0" noProof="0" dirty="0">
                <a:ln>
                  <a:noFill/>
                </a:ln>
                <a:solidFill>
                  <a:srgbClr val="BA45AA"/>
                </a:solidFill>
                <a:effectLst/>
                <a:uLnTx/>
                <a:uFillTx/>
                <a:latin typeface="Calibri" panose="020F0502020204030204"/>
                <a:ea typeface="+mn-ea"/>
                <a:cs typeface="+mn-cs"/>
              </a:rPr>
              <a:t>Norisošie pētījumi</a:t>
            </a:r>
            <a:endParaRPr kumimoji="0" lang="en-US" sz="4000" b="1" i="0" u="none" strike="noStrike" kern="1200" cap="none" spc="0" normalizeH="0" baseline="0" noProof="0" dirty="0">
              <a:ln>
                <a:noFill/>
              </a:ln>
              <a:solidFill>
                <a:srgbClr val="BA45AA"/>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4611790-F601-EEB5-5C5E-6F8CFED8CE45}"/>
              </a:ext>
            </a:extLst>
          </p:cNvPr>
          <p:cNvSpPr txBox="1"/>
          <p:nvPr/>
        </p:nvSpPr>
        <p:spPr>
          <a:xfrm>
            <a:off x="5764530" y="2160270"/>
            <a:ext cx="629659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4000" b="1" i="0" u="none" strike="noStrike" kern="1200" cap="none" spc="0" normalizeH="0" baseline="0" noProof="0" dirty="0">
                <a:ln>
                  <a:noFill/>
                </a:ln>
                <a:solidFill>
                  <a:srgbClr val="BA45AA"/>
                </a:solidFill>
                <a:effectLst/>
                <a:uLnTx/>
                <a:uFillTx/>
                <a:latin typeface="Calibri" panose="020F0502020204030204"/>
                <a:ea typeface="+mn-ea"/>
                <a:cs typeface="+mn-cs"/>
              </a:rPr>
              <a:t>No jauna reģistrētie pētījumi</a:t>
            </a:r>
            <a:endParaRPr kumimoji="0" lang="en-US" sz="4000" b="1" i="0" u="none" strike="noStrike" kern="1200" cap="none" spc="0" normalizeH="0" baseline="0" noProof="0" dirty="0">
              <a:ln>
                <a:noFill/>
              </a:ln>
              <a:solidFill>
                <a:srgbClr val="BA45AA"/>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2C60945-3536-6065-07A0-8BF5D20F28A4}"/>
              </a:ext>
            </a:extLst>
          </p:cNvPr>
          <p:cNvSpPr txBox="1"/>
          <p:nvPr/>
        </p:nvSpPr>
        <p:spPr>
          <a:xfrm>
            <a:off x="7018020" y="6320790"/>
            <a:ext cx="3327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0" i="1" u="none" strike="noStrike" kern="1200" cap="none" spc="0" normalizeH="0" baseline="0" noProof="0" dirty="0">
                <a:ln>
                  <a:noFill/>
                </a:ln>
                <a:solidFill>
                  <a:prstClr val="black"/>
                </a:solidFill>
                <a:effectLst/>
                <a:uLnTx/>
                <a:uFillTx/>
                <a:latin typeface="Calibri" panose="020F0502020204030204"/>
                <a:ea typeface="+mn-ea"/>
                <a:cs typeface="+mn-cs"/>
              </a:rPr>
              <a:t>Pateicībā ZVA par datiem</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78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17BC-8CB0-872D-F711-093D01FC35F1}"/>
              </a:ext>
            </a:extLst>
          </p:cNvPr>
          <p:cNvSpPr>
            <a:spLocks noGrp="1"/>
          </p:cNvSpPr>
          <p:nvPr>
            <p:ph type="title"/>
          </p:nvPr>
        </p:nvSpPr>
        <p:spPr/>
        <p:txBody>
          <a:bodyPr/>
          <a:lstStyle/>
          <a:p>
            <a:r>
              <a:rPr lang="lv-LV" dirty="0"/>
              <a:t>Lielo valstu  priekšrocības klīniskajos pētījumos</a:t>
            </a:r>
            <a:endParaRPr lang="en-US" dirty="0"/>
          </a:p>
        </p:txBody>
      </p:sp>
      <p:sp>
        <p:nvSpPr>
          <p:cNvPr id="3" name="Content Placeholder 2">
            <a:extLst>
              <a:ext uri="{FF2B5EF4-FFF2-40B4-BE49-F238E27FC236}">
                <a16:creationId xmlns:a16="http://schemas.microsoft.com/office/drawing/2014/main" id="{A0AA0E87-0856-15E7-4F13-60AF941D4A50}"/>
              </a:ext>
            </a:extLst>
          </p:cNvPr>
          <p:cNvSpPr>
            <a:spLocks noGrp="1"/>
          </p:cNvSpPr>
          <p:nvPr>
            <p:ph idx="1"/>
          </p:nvPr>
        </p:nvSpPr>
        <p:spPr>
          <a:xfrm>
            <a:off x="333757" y="1960562"/>
            <a:ext cx="7647432" cy="4351338"/>
          </a:xfrm>
        </p:spPr>
        <p:txBody>
          <a:bodyPr/>
          <a:lstStyle/>
          <a:p>
            <a:r>
              <a:rPr lang="lv-LV" sz="3200" dirty="0"/>
              <a:t>Lielāks piemērotu pacientu skaits, t.sk. retām slimībām</a:t>
            </a:r>
            <a:endParaRPr lang="en-US" sz="3200" dirty="0"/>
          </a:p>
          <a:p>
            <a:r>
              <a:rPr lang="lv-LV" sz="3200" dirty="0"/>
              <a:t>Infrastruktūra un resursi</a:t>
            </a:r>
          </a:p>
          <a:p>
            <a:r>
              <a:rPr lang="lv-LV" sz="3200" dirty="0"/>
              <a:t>Labi atstrādāts, paredzamāks apstiprināšanas periods</a:t>
            </a:r>
          </a:p>
          <a:p>
            <a:r>
              <a:rPr lang="lv-LV" sz="3200" dirty="0"/>
              <a:t>Parasti labāka iepriekšējo pētījumu pieredze</a:t>
            </a:r>
          </a:p>
          <a:p>
            <a:endParaRPr lang="lv-LV" dirty="0"/>
          </a:p>
        </p:txBody>
      </p:sp>
      <p:sp>
        <p:nvSpPr>
          <p:cNvPr id="4" name="Footer Placeholder 3">
            <a:extLst>
              <a:ext uri="{FF2B5EF4-FFF2-40B4-BE49-F238E27FC236}">
                <a16:creationId xmlns:a16="http://schemas.microsoft.com/office/drawing/2014/main" id="{3137858F-F97E-A468-570E-241710E11DB3}"/>
              </a:ext>
            </a:extLst>
          </p:cNvPr>
          <p:cNvSpPr>
            <a:spLocks noGrp="1"/>
          </p:cNvSpPr>
          <p:nvPr>
            <p:ph type="ftr" sz="quarter" idx="11"/>
          </p:nvPr>
        </p:nvSpPr>
        <p:spPr>
          <a:xfrm>
            <a:off x="7343775" y="6311900"/>
            <a:ext cx="4114800" cy="365125"/>
          </a:xfrm>
        </p:spPr>
        <p:txBody>
          <a:bodyPr/>
          <a:lstStyle/>
          <a:p>
            <a:r>
              <a:rPr lang="lv-LV" sz="1600" i="1" dirty="0" err="1"/>
              <a:t>Marshall</a:t>
            </a:r>
            <a:r>
              <a:rPr lang="lv-LV" sz="1600" i="1" dirty="0"/>
              <a:t> I.J. </a:t>
            </a:r>
            <a:r>
              <a:rPr lang="lv-LV" sz="1600" i="1" dirty="0" err="1"/>
              <a:t>et</a:t>
            </a:r>
            <a:r>
              <a:rPr lang="lv-LV" sz="1600" i="1" dirty="0"/>
              <a:t> </a:t>
            </a:r>
            <a:r>
              <a:rPr lang="lv-LV" sz="1600" i="1" dirty="0" err="1"/>
              <a:t>al</a:t>
            </a:r>
            <a:r>
              <a:rPr lang="lv-LV" sz="1600" i="1" dirty="0"/>
              <a:t>. BMJ </a:t>
            </a:r>
            <a:r>
              <a:rPr lang="lv-LV" sz="1600" i="1" dirty="0" err="1"/>
              <a:t>Global</a:t>
            </a:r>
            <a:r>
              <a:rPr lang="lv-LV" sz="1600" i="1" dirty="0"/>
              <a:t> </a:t>
            </a:r>
            <a:r>
              <a:rPr lang="lv-LV" sz="1600" i="1" dirty="0" err="1"/>
              <a:t>health</a:t>
            </a:r>
            <a:r>
              <a:rPr lang="lv-LV" sz="1600" i="1" dirty="0"/>
              <a:t>. 2021</a:t>
            </a:r>
          </a:p>
          <a:p>
            <a:endParaRPr lang="lv-LV" sz="1600" i="1" dirty="0"/>
          </a:p>
        </p:txBody>
      </p:sp>
      <p:pic>
        <p:nvPicPr>
          <p:cNvPr id="5" name="Picture 4">
            <a:extLst>
              <a:ext uri="{FF2B5EF4-FFF2-40B4-BE49-F238E27FC236}">
                <a16:creationId xmlns:a16="http://schemas.microsoft.com/office/drawing/2014/main" id="{909BD086-6FA0-4AEE-68AA-245C89C80126}"/>
              </a:ext>
            </a:extLst>
          </p:cNvPr>
          <p:cNvPicPr>
            <a:picLocks noChangeAspect="1"/>
          </p:cNvPicPr>
          <p:nvPr/>
        </p:nvPicPr>
        <p:blipFill>
          <a:blip r:embed="rId3"/>
          <a:stretch>
            <a:fillRect/>
          </a:stretch>
        </p:blipFill>
        <p:spPr>
          <a:xfrm>
            <a:off x="8095488" y="2799524"/>
            <a:ext cx="3964731" cy="1917319"/>
          </a:xfrm>
          <a:prstGeom prst="rect">
            <a:avLst/>
          </a:prstGeom>
        </p:spPr>
      </p:pic>
    </p:spTree>
    <p:extLst>
      <p:ext uri="{BB962C8B-B14F-4D97-AF65-F5344CB8AC3E}">
        <p14:creationId xmlns:p14="http://schemas.microsoft.com/office/powerpoint/2010/main" val="298652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4A55-C248-3C07-2EC3-2BFD0FBBF154}"/>
              </a:ext>
            </a:extLst>
          </p:cNvPr>
          <p:cNvSpPr>
            <a:spLocks noGrp="1"/>
          </p:cNvSpPr>
          <p:nvPr>
            <p:ph type="title"/>
          </p:nvPr>
        </p:nvSpPr>
        <p:spPr/>
        <p:txBody>
          <a:bodyPr/>
          <a:lstStyle/>
          <a:p>
            <a:r>
              <a:rPr lang="lv-LV" dirty="0"/>
              <a:t>Ziemeļvalstu-Baltijas Vēža centru tīkls</a:t>
            </a:r>
            <a:endParaRPr lang="en-US" dirty="0"/>
          </a:p>
        </p:txBody>
      </p:sp>
      <p:sp>
        <p:nvSpPr>
          <p:cNvPr id="3" name="Content Placeholder 2">
            <a:extLst>
              <a:ext uri="{FF2B5EF4-FFF2-40B4-BE49-F238E27FC236}">
                <a16:creationId xmlns:a16="http://schemas.microsoft.com/office/drawing/2014/main" id="{39570C6C-761D-2E2E-3539-4A0672804F02}"/>
              </a:ext>
            </a:extLst>
          </p:cNvPr>
          <p:cNvSpPr>
            <a:spLocks noGrp="1"/>
          </p:cNvSpPr>
          <p:nvPr>
            <p:ph idx="1"/>
          </p:nvPr>
        </p:nvSpPr>
        <p:spPr>
          <a:xfrm>
            <a:off x="838200" y="1825625"/>
            <a:ext cx="6318504" cy="4351338"/>
          </a:xfrm>
        </p:spPr>
        <p:txBody>
          <a:bodyPr>
            <a:normAutofit fontScale="92500"/>
          </a:bodyPr>
          <a:lstStyle/>
          <a:p>
            <a:r>
              <a:rPr lang="lv-LV" dirty="0"/>
              <a:t>Misija: attīstīt sadarbību starp esošajiem un topošajiem visaptverošajiem vēža centriem Ziemeļvalstu un Baltijas reģionā</a:t>
            </a:r>
          </a:p>
          <a:p>
            <a:r>
              <a:rPr lang="lv-LV" dirty="0"/>
              <a:t>Uzdevumu skaitā – iekļaušanās arī plašākos Eiropas līmeņa tīklos</a:t>
            </a:r>
          </a:p>
          <a:p>
            <a:r>
              <a:rPr lang="lv-LV" dirty="0"/>
              <a:t>Paraugs </a:t>
            </a:r>
            <a:r>
              <a:rPr lang="lv-LV" dirty="0" err="1"/>
              <a:t>EUNetCCC</a:t>
            </a:r>
            <a:r>
              <a:rPr lang="lv-LV" dirty="0"/>
              <a:t> Vienotās rīcības projektam</a:t>
            </a:r>
          </a:p>
          <a:p>
            <a:r>
              <a:rPr lang="lv-LV" dirty="0"/>
              <a:t>Pacientu iesaiste</a:t>
            </a:r>
          </a:p>
          <a:p>
            <a:r>
              <a:rPr lang="lv-LV" dirty="0"/>
              <a:t>Nākamā tikšanās – Kopenhāgenā, š.g. 28. maijā</a:t>
            </a:r>
            <a:endParaRPr lang="en-US" dirty="0"/>
          </a:p>
        </p:txBody>
      </p:sp>
      <p:pic>
        <p:nvPicPr>
          <p:cNvPr id="4" name="Picture 3">
            <a:extLst>
              <a:ext uri="{FF2B5EF4-FFF2-40B4-BE49-F238E27FC236}">
                <a16:creationId xmlns:a16="http://schemas.microsoft.com/office/drawing/2014/main" id="{2EF54559-291A-CA25-C386-42E2A2ADC9AF}"/>
              </a:ext>
            </a:extLst>
          </p:cNvPr>
          <p:cNvPicPr>
            <a:picLocks noChangeAspect="1"/>
          </p:cNvPicPr>
          <p:nvPr/>
        </p:nvPicPr>
        <p:blipFill>
          <a:blip r:embed="rId2"/>
          <a:stretch>
            <a:fillRect/>
          </a:stretch>
        </p:blipFill>
        <p:spPr>
          <a:xfrm>
            <a:off x="8046430" y="2202561"/>
            <a:ext cx="3779809" cy="1991487"/>
          </a:xfrm>
          <a:prstGeom prst="rect">
            <a:avLst/>
          </a:prstGeom>
        </p:spPr>
      </p:pic>
      <p:sp>
        <p:nvSpPr>
          <p:cNvPr id="5" name="TextBox 4">
            <a:extLst>
              <a:ext uri="{FF2B5EF4-FFF2-40B4-BE49-F238E27FC236}">
                <a16:creationId xmlns:a16="http://schemas.microsoft.com/office/drawing/2014/main" id="{20C69104-B15A-57E2-3397-D64D197F6928}"/>
              </a:ext>
            </a:extLst>
          </p:cNvPr>
          <p:cNvSpPr txBox="1"/>
          <p:nvPr/>
        </p:nvSpPr>
        <p:spPr>
          <a:xfrm>
            <a:off x="8717280" y="4888992"/>
            <a:ext cx="2922018" cy="1431161"/>
          </a:xfrm>
          <a:prstGeom prst="rect">
            <a:avLst/>
          </a:prstGeom>
          <a:noFill/>
        </p:spPr>
        <p:txBody>
          <a:bodyPr wrap="none" rtlCol="0">
            <a:spAutoFit/>
          </a:bodyPr>
          <a:lstStyle/>
          <a:p>
            <a:pPr>
              <a:spcAft>
                <a:spcPts val="600"/>
              </a:spcAft>
            </a:pPr>
            <a:r>
              <a:rPr lang="lv-LV" dirty="0"/>
              <a:t>Rīga, 2024. gada 2.decembris</a:t>
            </a:r>
          </a:p>
          <a:p>
            <a:pPr>
              <a:spcAft>
                <a:spcPts val="600"/>
              </a:spcAft>
            </a:pPr>
            <a:r>
              <a:rPr lang="lv-LV" dirty="0"/>
              <a:t>Iniciators:</a:t>
            </a:r>
          </a:p>
          <a:p>
            <a:pPr>
              <a:spcAft>
                <a:spcPts val="600"/>
              </a:spcAft>
            </a:pPr>
            <a:r>
              <a:rPr lang="lv-LV" dirty="0"/>
              <a:t>Per Magnus Mæhle</a:t>
            </a:r>
            <a:endParaRPr lang="en-US" dirty="0"/>
          </a:p>
          <a:p>
            <a:endParaRPr lang="en-US" dirty="0"/>
          </a:p>
        </p:txBody>
      </p:sp>
    </p:spTree>
    <p:extLst>
      <p:ext uri="{BB962C8B-B14F-4D97-AF65-F5344CB8AC3E}">
        <p14:creationId xmlns:p14="http://schemas.microsoft.com/office/powerpoint/2010/main" val="263264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8E40-455A-226C-148E-694C524C19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13D6E5-90F9-E6DA-B691-958253B3282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6260D75-8777-9378-AA6D-F3CE318E3A10}"/>
              </a:ext>
            </a:extLst>
          </p:cNvPr>
          <p:cNvPicPr>
            <a:picLocks noChangeAspect="1"/>
          </p:cNvPicPr>
          <p:nvPr/>
        </p:nvPicPr>
        <p:blipFill>
          <a:blip r:embed="rId2"/>
          <a:stretch>
            <a:fillRect/>
          </a:stretch>
        </p:blipFill>
        <p:spPr>
          <a:xfrm>
            <a:off x="129847" y="0"/>
            <a:ext cx="11932305" cy="6858000"/>
          </a:xfrm>
          <a:prstGeom prst="rect">
            <a:avLst/>
          </a:prstGeom>
        </p:spPr>
      </p:pic>
    </p:spTree>
    <p:extLst>
      <p:ext uri="{BB962C8B-B14F-4D97-AF65-F5344CB8AC3E}">
        <p14:creationId xmlns:p14="http://schemas.microsoft.com/office/powerpoint/2010/main" val="3806015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9DAC-B99E-0A9F-F56B-01277AE9C092}"/>
              </a:ext>
            </a:extLst>
          </p:cNvPr>
          <p:cNvSpPr>
            <a:spLocks noGrp="1"/>
          </p:cNvSpPr>
          <p:nvPr>
            <p:ph type="title"/>
          </p:nvPr>
        </p:nvSpPr>
        <p:spPr/>
        <p:txBody>
          <a:bodyPr/>
          <a:lstStyle/>
          <a:p>
            <a:r>
              <a:rPr lang="lv-LV" dirty="0"/>
              <a:t>Šķēršļi klīnisko pētījumu realizēšanai</a:t>
            </a:r>
            <a:endParaRPr lang="en-US" dirty="0"/>
          </a:p>
        </p:txBody>
      </p:sp>
      <p:sp>
        <p:nvSpPr>
          <p:cNvPr id="3" name="Content Placeholder 2">
            <a:extLst>
              <a:ext uri="{FF2B5EF4-FFF2-40B4-BE49-F238E27FC236}">
                <a16:creationId xmlns:a16="http://schemas.microsoft.com/office/drawing/2014/main" id="{41EAEB2D-1A7A-8A90-854B-0D09DDADEA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7D15728-632F-E31A-14F1-3B56759231E4}"/>
              </a:ext>
            </a:extLst>
          </p:cNvPr>
          <p:cNvPicPr>
            <a:picLocks noChangeAspect="1"/>
          </p:cNvPicPr>
          <p:nvPr/>
        </p:nvPicPr>
        <p:blipFill>
          <a:blip r:embed="rId2"/>
          <a:stretch>
            <a:fillRect/>
          </a:stretch>
        </p:blipFill>
        <p:spPr>
          <a:xfrm>
            <a:off x="1150805" y="1690688"/>
            <a:ext cx="8877940" cy="5140411"/>
          </a:xfrm>
          <a:prstGeom prst="rect">
            <a:avLst/>
          </a:prstGeom>
        </p:spPr>
      </p:pic>
      <p:sp>
        <p:nvSpPr>
          <p:cNvPr id="6" name="TextBox 5">
            <a:extLst>
              <a:ext uri="{FF2B5EF4-FFF2-40B4-BE49-F238E27FC236}">
                <a16:creationId xmlns:a16="http://schemas.microsoft.com/office/drawing/2014/main" id="{79D00BFF-BBF2-3ACA-7008-2D04883A8ED2}"/>
              </a:ext>
            </a:extLst>
          </p:cNvPr>
          <p:cNvSpPr txBox="1"/>
          <p:nvPr/>
        </p:nvSpPr>
        <p:spPr>
          <a:xfrm>
            <a:off x="10594848" y="6319365"/>
            <a:ext cx="1154868" cy="369332"/>
          </a:xfrm>
          <a:prstGeom prst="rect">
            <a:avLst/>
          </a:prstGeom>
          <a:noFill/>
        </p:spPr>
        <p:txBody>
          <a:bodyPr wrap="none" rtlCol="0">
            <a:spAutoFit/>
          </a:bodyPr>
          <a:lstStyle/>
          <a:p>
            <a:r>
              <a:rPr lang="lv-LV" i="1" dirty="0" err="1"/>
              <a:t>EUNetCCC</a:t>
            </a:r>
            <a:endParaRPr lang="en-US" i="1" dirty="0"/>
          </a:p>
        </p:txBody>
      </p:sp>
    </p:spTree>
    <p:extLst>
      <p:ext uri="{BB962C8B-B14F-4D97-AF65-F5344CB8AC3E}">
        <p14:creationId xmlns:p14="http://schemas.microsoft.com/office/powerpoint/2010/main" val="11079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0DDA-1D06-8E9D-68D0-0D7F3ADE29F0}"/>
              </a:ext>
            </a:extLst>
          </p:cNvPr>
          <p:cNvSpPr>
            <a:spLocks noGrp="1"/>
          </p:cNvSpPr>
          <p:nvPr>
            <p:ph type="title"/>
          </p:nvPr>
        </p:nvSpPr>
        <p:spPr/>
        <p:txBody>
          <a:bodyPr/>
          <a:lstStyle/>
          <a:p>
            <a:r>
              <a:rPr lang="lv-LV" dirty="0"/>
              <a:t>Personalizēti pētījumi jaunu indikāciju identificēšanai</a:t>
            </a:r>
            <a:endParaRPr lang="en-US" dirty="0"/>
          </a:p>
        </p:txBody>
      </p:sp>
      <p:sp>
        <p:nvSpPr>
          <p:cNvPr id="3" name="Content Placeholder 2">
            <a:extLst>
              <a:ext uri="{FF2B5EF4-FFF2-40B4-BE49-F238E27FC236}">
                <a16:creationId xmlns:a16="http://schemas.microsoft.com/office/drawing/2014/main" id="{9C890EC4-814A-9C1D-99A0-A10CF6CDBB9D}"/>
              </a:ext>
            </a:extLst>
          </p:cNvPr>
          <p:cNvSpPr>
            <a:spLocks noGrp="1"/>
          </p:cNvSpPr>
          <p:nvPr>
            <p:ph idx="1"/>
          </p:nvPr>
        </p:nvSpPr>
        <p:spPr/>
        <p:txBody>
          <a:bodyPr/>
          <a:lstStyle/>
          <a:p>
            <a:r>
              <a:rPr lang="lv-LV" dirty="0"/>
              <a:t>DRUP pētījumam līdzīgi klīniskie pētījumi (DLCT; DRUP – </a:t>
            </a:r>
            <a:r>
              <a:rPr lang="lv-LV" i="1" dirty="0" err="1"/>
              <a:t>Drug</a:t>
            </a:r>
            <a:r>
              <a:rPr lang="lv-LV" i="1" dirty="0"/>
              <a:t> </a:t>
            </a:r>
            <a:r>
              <a:rPr lang="lv-LV" i="1" dirty="0" err="1"/>
              <a:t>Rediscovery</a:t>
            </a:r>
            <a:r>
              <a:rPr lang="lv-LV" i="1" dirty="0"/>
              <a:t> </a:t>
            </a:r>
            <a:r>
              <a:rPr lang="lv-LV" i="1" dirty="0" err="1"/>
              <a:t>Protocol</a:t>
            </a:r>
            <a:r>
              <a:rPr lang="lv-LV" dirty="0"/>
              <a:t>)</a:t>
            </a:r>
          </a:p>
          <a:p>
            <a:r>
              <a:rPr lang="lv-LV" dirty="0"/>
              <a:t>Tiek paplašinātas </a:t>
            </a:r>
            <a:r>
              <a:rPr lang="lv-LV" dirty="0" err="1"/>
              <a:t>mērķterapijas</a:t>
            </a:r>
            <a:r>
              <a:rPr lang="lv-LV" dirty="0"/>
              <a:t> ārpus apstiprinātajām klīniskajām indikācijām</a:t>
            </a:r>
          </a:p>
          <a:p>
            <a:r>
              <a:rPr lang="lv-LV" dirty="0"/>
              <a:t>2024. sākumā notiekoši vismaz 7 ES valstīs (plānoti – daudzās citās)</a:t>
            </a:r>
          </a:p>
          <a:p>
            <a:pPr lvl="1"/>
            <a:r>
              <a:rPr lang="lv-LV" dirty="0"/>
              <a:t>CONNECT (Norvēģija, Zviedrija)</a:t>
            </a:r>
          </a:p>
          <a:p>
            <a:pPr lvl="1"/>
            <a:r>
              <a:rPr lang="lv-LV" dirty="0"/>
              <a:t>PCM4EU</a:t>
            </a:r>
          </a:p>
          <a:p>
            <a:pPr lvl="1"/>
            <a:r>
              <a:rPr lang="lv-LV" dirty="0"/>
              <a:t>PRIM-ROSE</a:t>
            </a:r>
          </a:p>
          <a:p>
            <a:r>
              <a:rPr lang="lv-LV" dirty="0"/>
              <a:t>Fokuss arī </a:t>
            </a:r>
            <a:r>
              <a:rPr lang="lv-LV" dirty="0" err="1"/>
              <a:t>EUNEtCCC</a:t>
            </a:r>
            <a:r>
              <a:rPr lang="lv-LV" dirty="0"/>
              <a:t> projekta pētniecības aktivitātēm</a:t>
            </a:r>
            <a:endParaRPr lang="en-US" dirty="0"/>
          </a:p>
        </p:txBody>
      </p:sp>
      <p:sp>
        <p:nvSpPr>
          <p:cNvPr id="4" name="Footer Placeholder 3">
            <a:extLst>
              <a:ext uri="{FF2B5EF4-FFF2-40B4-BE49-F238E27FC236}">
                <a16:creationId xmlns:a16="http://schemas.microsoft.com/office/drawing/2014/main" id="{A94039F6-51F9-47B8-331C-1ED4B32C6D63}"/>
              </a:ext>
            </a:extLst>
          </p:cNvPr>
          <p:cNvSpPr>
            <a:spLocks noGrp="1"/>
          </p:cNvSpPr>
          <p:nvPr>
            <p:ph type="ftr" sz="quarter" idx="11"/>
          </p:nvPr>
        </p:nvSpPr>
        <p:spPr>
          <a:xfrm>
            <a:off x="7343775" y="6311900"/>
            <a:ext cx="4114800" cy="365125"/>
          </a:xfrm>
        </p:spPr>
        <p:txBody>
          <a:bodyPr/>
          <a:lstStyle/>
          <a:p>
            <a:r>
              <a:rPr lang="lv-LV" sz="1600" i="1" dirty="0"/>
              <a:t>Van der </a:t>
            </a:r>
            <a:r>
              <a:rPr lang="lv-LV" sz="1600" i="1" dirty="0" err="1"/>
              <a:t>Velden</a:t>
            </a:r>
            <a:r>
              <a:rPr lang="lv-LV" sz="1600" i="1" dirty="0"/>
              <a:t> D.L. </a:t>
            </a:r>
            <a:r>
              <a:rPr lang="lv-LV" sz="1600" i="1" dirty="0" err="1"/>
              <a:t>et</a:t>
            </a:r>
            <a:r>
              <a:rPr lang="lv-LV" sz="1600" i="1" dirty="0"/>
              <a:t> </a:t>
            </a:r>
            <a:r>
              <a:rPr lang="lv-LV" sz="1600" i="1" dirty="0" err="1"/>
              <a:t>al</a:t>
            </a:r>
            <a:r>
              <a:rPr lang="lv-LV" sz="1600" i="1" dirty="0"/>
              <a:t>. NATURE. 2019</a:t>
            </a:r>
          </a:p>
          <a:p>
            <a:endParaRPr lang="lv-LV" sz="1600" i="1" dirty="0"/>
          </a:p>
        </p:txBody>
      </p:sp>
    </p:spTree>
    <p:extLst>
      <p:ext uri="{BB962C8B-B14F-4D97-AF65-F5344CB8AC3E}">
        <p14:creationId xmlns:p14="http://schemas.microsoft.com/office/powerpoint/2010/main" val="3343263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20BC-CAE0-8BFB-F26E-BC591A3F1574}"/>
              </a:ext>
            </a:extLst>
          </p:cNvPr>
          <p:cNvSpPr>
            <a:spLocks noGrp="1"/>
          </p:cNvSpPr>
          <p:nvPr>
            <p:ph type="title"/>
          </p:nvPr>
        </p:nvSpPr>
        <p:spPr/>
        <p:txBody>
          <a:bodyPr/>
          <a:lstStyle/>
          <a:p>
            <a:r>
              <a:rPr lang="lv-LV" dirty="0"/>
              <a:t>Mazo ES dalībvalstu vēžu centru iniciatīva</a:t>
            </a:r>
            <a:endParaRPr lang="en-US" dirty="0"/>
          </a:p>
        </p:txBody>
      </p:sp>
      <p:sp>
        <p:nvSpPr>
          <p:cNvPr id="3" name="Content Placeholder 2">
            <a:extLst>
              <a:ext uri="{FF2B5EF4-FFF2-40B4-BE49-F238E27FC236}">
                <a16:creationId xmlns:a16="http://schemas.microsoft.com/office/drawing/2014/main" id="{D5FDE398-BCC9-F3A7-1269-12DAEC55F8D1}"/>
              </a:ext>
            </a:extLst>
          </p:cNvPr>
          <p:cNvSpPr>
            <a:spLocks noGrp="1"/>
          </p:cNvSpPr>
          <p:nvPr>
            <p:ph idx="1"/>
          </p:nvPr>
        </p:nvSpPr>
        <p:spPr/>
        <p:txBody>
          <a:bodyPr>
            <a:normAutofit lnSpcReduction="10000"/>
          </a:bodyPr>
          <a:lstStyle/>
          <a:p>
            <a:r>
              <a:rPr lang="lv-LV" sz="3200" dirty="0"/>
              <a:t>Definīcija</a:t>
            </a:r>
          </a:p>
          <a:p>
            <a:pPr lvl="1"/>
            <a:r>
              <a:rPr lang="lv-LV" sz="2800" dirty="0"/>
              <a:t>Sākotnēji - &lt;2 milj. iedzīvotāju</a:t>
            </a:r>
          </a:p>
          <a:p>
            <a:pPr lvl="1"/>
            <a:r>
              <a:rPr lang="lv-LV" sz="2800" dirty="0"/>
              <a:t>Šobrīd &lt; 3 milj. iedzīvotāju (iekļauj arī Slovēniju un Lietuvu)</a:t>
            </a:r>
          </a:p>
          <a:p>
            <a:r>
              <a:rPr lang="lv-LV" sz="3200" dirty="0"/>
              <a:t>Ierobežoti resursi, kas rada problēmas augstas kvalitātes vēža aprūpei un Visaptverošu vēža centru izveidei</a:t>
            </a:r>
          </a:p>
          <a:p>
            <a:r>
              <a:rPr lang="lv-LV" sz="3200" dirty="0"/>
              <a:t>Savstarpēja viedokļu saskaņošana</a:t>
            </a:r>
          </a:p>
          <a:p>
            <a:r>
              <a:rPr lang="lv-LV" sz="3200" dirty="0"/>
              <a:t>ES tīklos nepietiekami ņemtas vērā mazo dalībvalstu problēmas</a:t>
            </a:r>
          </a:p>
          <a:p>
            <a:r>
              <a:rPr lang="lv-LV" sz="3200" dirty="0"/>
              <a:t>ES pacientu organizāciju iesaiste</a:t>
            </a:r>
            <a:endParaRPr lang="en-US" sz="3200" dirty="0"/>
          </a:p>
        </p:txBody>
      </p:sp>
    </p:spTree>
    <p:extLst>
      <p:ext uri="{BB962C8B-B14F-4D97-AF65-F5344CB8AC3E}">
        <p14:creationId xmlns:p14="http://schemas.microsoft.com/office/powerpoint/2010/main" val="4192304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C6888C-EBC2-99C7-CA09-653DDED76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019FC-69DE-F177-B2B2-3FAC66161D2F}"/>
              </a:ext>
            </a:extLst>
          </p:cNvPr>
          <p:cNvSpPr>
            <a:spLocks noGrp="1"/>
          </p:cNvSpPr>
          <p:nvPr>
            <p:ph type="title"/>
          </p:nvPr>
        </p:nvSpPr>
        <p:spPr/>
        <p:txBody>
          <a:bodyPr/>
          <a:lstStyle/>
          <a:p>
            <a:r>
              <a:rPr lang="lv-LV" dirty="0"/>
              <a:t>Plānotās mērķtiecīgās aktivitātes mazajās dalībvalstīs</a:t>
            </a:r>
            <a:endParaRPr lang="en-US" dirty="0"/>
          </a:p>
        </p:txBody>
      </p:sp>
      <p:sp>
        <p:nvSpPr>
          <p:cNvPr id="3" name="Content Placeholder 2">
            <a:extLst>
              <a:ext uri="{FF2B5EF4-FFF2-40B4-BE49-F238E27FC236}">
                <a16:creationId xmlns:a16="http://schemas.microsoft.com/office/drawing/2014/main" id="{7888BA98-986A-60DD-0509-447B2E7FFC74}"/>
              </a:ext>
            </a:extLst>
          </p:cNvPr>
          <p:cNvSpPr>
            <a:spLocks noGrp="1"/>
          </p:cNvSpPr>
          <p:nvPr>
            <p:ph idx="1"/>
          </p:nvPr>
        </p:nvSpPr>
        <p:spPr/>
        <p:txBody>
          <a:bodyPr>
            <a:normAutofit fontScale="92500" lnSpcReduction="20000"/>
          </a:bodyPr>
          <a:lstStyle/>
          <a:p>
            <a:r>
              <a:rPr lang="lv-LV" sz="3200" dirty="0"/>
              <a:t>Reģionāli tīkli</a:t>
            </a:r>
          </a:p>
          <a:p>
            <a:r>
              <a:rPr lang="lv-LV" sz="3200" dirty="0"/>
              <a:t>Pārrobežu ārstēšanas programmu formalizēšana</a:t>
            </a:r>
          </a:p>
          <a:p>
            <a:r>
              <a:rPr lang="lv-LV" sz="3200" dirty="0"/>
              <a:t>Sadarbība zinātnē</a:t>
            </a:r>
          </a:p>
          <a:p>
            <a:r>
              <a:rPr lang="lv-LV" sz="3200" dirty="0" err="1"/>
              <a:t>Telemedicīnas</a:t>
            </a:r>
            <a:r>
              <a:rPr lang="lv-LV" sz="3200" dirty="0"/>
              <a:t> programmas</a:t>
            </a:r>
          </a:p>
          <a:p>
            <a:r>
              <a:rPr lang="lv-LV" sz="3200" dirty="0"/>
              <a:t>Apmācības programmas</a:t>
            </a:r>
          </a:p>
          <a:p>
            <a:r>
              <a:rPr lang="lv-LV" sz="3200" dirty="0"/>
              <a:t>Finanšu avotu apvienošana, racionāla izmantošana</a:t>
            </a:r>
          </a:p>
          <a:p>
            <a:r>
              <a:rPr lang="lv-LV" sz="3200" dirty="0"/>
              <a:t>Sabiedrības veselības aktivitātes</a:t>
            </a:r>
          </a:p>
          <a:p>
            <a:r>
              <a:rPr lang="lv-LV" sz="3200" dirty="0"/>
              <a:t>Politisko jautājumu saskaņošana</a:t>
            </a:r>
          </a:p>
          <a:p>
            <a:r>
              <a:rPr lang="lv-LV" sz="3200" dirty="0"/>
              <a:t>Pacientu atbalsta tīkli</a:t>
            </a:r>
          </a:p>
        </p:txBody>
      </p:sp>
    </p:spTree>
    <p:extLst>
      <p:ext uri="{BB962C8B-B14F-4D97-AF65-F5344CB8AC3E}">
        <p14:creationId xmlns:p14="http://schemas.microsoft.com/office/powerpoint/2010/main" val="355708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4755-633C-2F71-822D-203C6D0BAF6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A91B0DE-1B89-2CFC-319C-BF81087E0E0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4CA740E-3E20-7CC6-25F1-44E168E12A4C}"/>
              </a:ext>
            </a:extLst>
          </p:cNvPr>
          <p:cNvPicPr>
            <a:picLocks noChangeAspect="1"/>
          </p:cNvPicPr>
          <p:nvPr/>
        </p:nvPicPr>
        <p:blipFill>
          <a:blip r:embed="rId3"/>
          <a:stretch>
            <a:fillRect/>
          </a:stretch>
        </p:blipFill>
        <p:spPr>
          <a:xfrm>
            <a:off x="3149818" y="149224"/>
            <a:ext cx="6504239" cy="6583888"/>
          </a:xfrm>
          <a:prstGeom prst="rect">
            <a:avLst/>
          </a:prstGeom>
        </p:spPr>
      </p:pic>
      <p:sp>
        <p:nvSpPr>
          <p:cNvPr id="5" name="TextBox 4">
            <a:extLst>
              <a:ext uri="{FF2B5EF4-FFF2-40B4-BE49-F238E27FC236}">
                <a16:creationId xmlns:a16="http://schemas.microsoft.com/office/drawing/2014/main" id="{C364085C-36AE-A3B2-967A-FD3CD1DD9086}"/>
              </a:ext>
            </a:extLst>
          </p:cNvPr>
          <p:cNvSpPr txBox="1"/>
          <p:nvPr/>
        </p:nvSpPr>
        <p:spPr>
          <a:xfrm>
            <a:off x="7155787" y="2060028"/>
            <a:ext cx="1295163" cy="584775"/>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Atklāšana un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attīstīšana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E37426-B261-F398-2270-EC6D755F8963}"/>
              </a:ext>
            </a:extLst>
          </p:cNvPr>
          <p:cNvSpPr txBox="1"/>
          <p:nvPr/>
        </p:nvSpPr>
        <p:spPr>
          <a:xfrm>
            <a:off x="8290523" y="4713889"/>
            <a:ext cx="1306447" cy="584775"/>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err="1">
                <a:ln>
                  <a:noFill/>
                </a:ln>
                <a:solidFill>
                  <a:prstClr val="black"/>
                </a:solidFill>
                <a:effectLst/>
                <a:uLnTx/>
                <a:uFillTx/>
                <a:latin typeface="Calibri" panose="020F0502020204030204"/>
                <a:ea typeface="+mn-ea"/>
                <a:cs typeface="+mn-cs"/>
              </a:rPr>
              <a:t>Pirmsklīniskā</a:t>
            </a: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pētniecība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F9CDA13-2B7B-BE9C-CB03-1C95B92EBB7D}"/>
              </a:ext>
            </a:extLst>
          </p:cNvPr>
          <p:cNvSpPr txBox="1"/>
          <p:nvPr/>
        </p:nvSpPr>
        <p:spPr>
          <a:xfrm>
            <a:off x="5726145" y="6394558"/>
            <a:ext cx="1726563" cy="33855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Klīniskā pētniecība</a:t>
            </a:r>
          </a:p>
        </p:txBody>
      </p:sp>
      <p:sp>
        <p:nvSpPr>
          <p:cNvPr id="8" name="TextBox 7">
            <a:extLst>
              <a:ext uri="{FF2B5EF4-FFF2-40B4-BE49-F238E27FC236}">
                <a16:creationId xmlns:a16="http://schemas.microsoft.com/office/drawing/2014/main" id="{D47B376F-EBD5-4E96-A832-FC7BD86F4207}"/>
              </a:ext>
            </a:extLst>
          </p:cNvPr>
          <p:cNvSpPr txBox="1"/>
          <p:nvPr/>
        </p:nvSpPr>
        <p:spPr>
          <a:xfrm>
            <a:off x="3258770" y="4713889"/>
            <a:ext cx="1459116" cy="107721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err="1">
                <a:ln>
                  <a:noFill/>
                </a:ln>
                <a:solidFill>
                  <a:prstClr val="black"/>
                </a:solidFill>
                <a:effectLst/>
                <a:uLnTx/>
                <a:uFillTx/>
                <a:latin typeface="Calibri" panose="020F0502020204030204"/>
                <a:ea typeface="+mn-ea"/>
                <a:cs typeface="+mn-cs"/>
              </a:rPr>
              <a:t>Regulatorās</a:t>
            </a: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institūcijas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apstiprinājums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09AA816-D0C5-97A3-88A0-88B0184A2305}"/>
              </a:ext>
            </a:extLst>
          </p:cNvPr>
          <p:cNvSpPr txBox="1"/>
          <p:nvPr/>
        </p:nvSpPr>
        <p:spPr>
          <a:xfrm>
            <a:off x="4338825" y="2043220"/>
            <a:ext cx="2034981" cy="584775"/>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Uzraudzība pēc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Calibri" panose="020F0502020204030204"/>
                <a:ea typeface="+mn-ea"/>
                <a:cs typeface="+mn-cs"/>
              </a:rPr>
              <a:t>mārketinga izsākšanas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2FB6503-BB4A-EDCF-3D86-41F8D68B74A5}"/>
              </a:ext>
            </a:extLst>
          </p:cNvPr>
          <p:cNvSpPr txBox="1"/>
          <p:nvPr/>
        </p:nvSpPr>
        <p:spPr>
          <a:xfrm>
            <a:off x="5106329" y="2845590"/>
            <a:ext cx="2795751" cy="193899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Calibri" panose="020F0502020204030204"/>
                <a:ea typeface="+mn-ea"/>
                <a:cs typeface="+mn-cs"/>
              </a:rPr>
              <a:t>PĒTNIECĪBA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Calibri" panose="020F0502020204030204"/>
                <a:ea typeface="+mn-ea"/>
                <a:cs typeface="+mn-cs"/>
              </a:rPr>
              <a:t>MEDIKAMENTA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Calibri" panose="020F0502020204030204"/>
                <a:ea typeface="+mn-ea"/>
                <a:cs typeface="+mn-cs"/>
              </a:rPr>
              <a:t>ATTĪSTĪŠANAS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Calibri" panose="020F0502020204030204"/>
                <a:ea typeface="+mn-ea"/>
                <a:cs typeface="+mn-cs"/>
              </a:rPr>
              <a:t>PROCESĀ</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24760E7-C8D5-5CD2-2ABC-D26A517D1E6D}"/>
              </a:ext>
            </a:extLst>
          </p:cNvPr>
          <p:cNvSpPr txBox="1"/>
          <p:nvPr/>
        </p:nvSpPr>
        <p:spPr>
          <a:xfrm>
            <a:off x="7525663" y="6308335"/>
            <a:ext cx="20954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75757A"/>
                </a:solidFill>
                <a:effectLst/>
                <a:uLnTx/>
                <a:uFillTx/>
                <a:latin typeface="Arial" panose="020B0604020202020204" pitchFamily="34" charset="0"/>
                <a:ea typeface="+mn-ea"/>
                <a:cs typeface="+mn-cs"/>
              </a:rPr>
              <a:t>Pateicīb</a:t>
            </a:r>
            <a:r>
              <a:rPr kumimoji="0" lang="lv-LV" sz="1400" b="0" i="1" u="none" strike="noStrike" kern="1200" cap="none" spc="0" normalizeH="0" baseline="0" noProof="0" dirty="0">
                <a:ln>
                  <a:noFill/>
                </a:ln>
                <a:solidFill>
                  <a:srgbClr val="75757A"/>
                </a:solidFill>
                <a:effectLst/>
                <a:uLnTx/>
                <a:uFillTx/>
                <a:latin typeface="Arial" panose="020B0604020202020204" pitchFamily="34" charset="0"/>
                <a:ea typeface="+mn-ea"/>
                <a:cs typeface="+mn-cs"/>
              </a:rPr>
              <a:t>ā</a:t>
            </a:r>
            <a:r>
              <a:rPr kumimoji="0" lang="en-US" sz="1400" b="0" i="1" u="none" strike="noStrike" kern="1200" cap="none" spc="0" normalizeH="0" baseline="0" noProof="0" dirty="0">
                <a:ln>
                  <a:noFill/>
                </a:ln>
                <a:solidFill>
                  <a:srgbClr val="75757A"/>
                </a:solidFill>
                <a:effectLst/>
                <a:uLnTx/>
                <a:uFillTx/>
                <a:latin typeface="Arial" panose="020B0604020202020204" pitchFamily="34" charset="0"/>
                <a:ea typeface="+mn-ea"/>
                <a:cs typeface="+mn-cs"/>
              </a:rPr>
              <a:t>: Getty Images</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76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304920" y="141480"/>
            <a:ext cx="8287200" cy="656280"/>
          </a:xfrm>
          <a:prstGeom prst="rect">
            <a:avLst/>
          </a:prstGeom>
          <a:noFill/>
          <a:ln w="0">
            <a:noFill/>
          </a:ln>
        </p:spPr>
        <p:txBody>
          <a:bodyPr lIns="91440" tIns="45720" rIns="91440" bIns="45720" anchor="ctr">
            <a:normAutofit fontScale="90000"/>
          </a:bodyPr>
          <a:lstStyle/>
          <a:p>
            <a:pPr indent="0">
              <a:lnSpc>
                <a:spcPct val="100000"/>
              </a:lnSpc>
              <a:buNone/>
              <a:tabLst>
                <a:tab pos="0" algn="l"/>
              </a:tabLst>
            </a:pPr>
            <a:r>
              <a:rPr lang="lv-LV" sz="4400" b="1" strike="noStrike" spc="-1" dirty="0">
                <a:solidFill>
                  <a:schemeClr val="dk1"/>
                </a:solidFill>
                <a:latin typeface="Montserrat ExtraBold"/>
                <a:ea typeface="Montserrat ExtraBold"/>
              </a:rPr>
              <a:t>Inovācijas vēža skrīningā</a:t>
            </a:r>
            <a:r>
              <a:rPr lang="en-GR" sz="4400" b="1" strike="noStrike" spc="-1" dirty="0">
                <a:solidFill>
                  <a:schemeClr val="dk1"/>
                </a:solidFill>
                <a:latin typeface="Montserrat ExtraBold"/>
                <a:ea typeface="Montserrat ExtraBold"/>
              </a:rPr>
              <a:t> </a:t>
            </a:r>
            <a:endParaRPr lang="lv-LV" sz="4400" b="0" strike="noStrike" spc="-1" dirty="0">
              <a:solidFill>
                <a:srgbClr val="000000"/>
              </a:solidFill>
              <a:latin typeface="Arial"/>
            </a:endParaRPr>
          </a:p>
        </p:txBody>
      </p:sp>
      <p:sp>
        <p:nvSpPr>
          <p:cNvPr id="48" name="PlaceHolder 2"/>
          <p:cNvSpPr>
            <a:spLocks noGrp="1"/>
          </p:cNvSpPr>
          <p:nvPr>
            <p:ph/>
          </p:nvPr>
        </p:nvSpPr>
        <p:spPr>
          <a:xfrm>
            <a:off x="304920" y="1413000"/>
            <a:ext cx="7462225" cy="5087160"/>
          </a:xfrm>
          <a:prstGeom prst="rect">
            <a:avLst/>
          </a:prstGeom>
          <a:noFill/>
          <a:ln w="0">
            <a:noFill/>
          </a:ln>
        </p:spPr>
        <p:txBody>
          <a:bodyPr lIns="91440" tIns="45720" rIns="91440" bIns="45720" anchor="t">
            <a:normAutofit/>
          </a:bodyPr>
          <a:lstStyle/>
          <a:p>
            <a:pPr marL="228600" indent="-291465">
              <a:lnSpc>
                <a:spcPct val="90000"/>
              </a:lnSpc>
              <a:spcAft>
                <a:spcPts val="1200"/>
              </a:spcAft>
              <a:buClr>
                <a:srgbClr val="000000"/>
              </a:buClr>
              <a:buFont typeface="Arial"/>
              <a:buChar char="•"/>
            </a:pPr>
            <a:r>
              <a:rPr lang="lv-LV" sz="3600" b="0" strike="noStrike" spc="-1" dirty="0">
                <a:solidFill>
                  <a:schemeClr val="dk1"/>
                </a:solidFill>
                <a:latin typeface="Calibri"/>
                <a:ea typeface="Calibri"/>
              </a:rPr>
              <a:t>Būtiska komponente – nevienlīdzības mazināšana ES</a:t>
            </a:r>
            <a:endParaRPr lang="lv-LV" sz="3600" b="0" strike="noStrike" spc="-1" dirty="0">
              <a:solidFill>
                <a:schemeClr val="dk1"/>
              </a:solidFill>
              <a:latin typeface="Arial"/>
              <a:cs typeface="Arial"/>
            </a:endParaRPr>
          </a:p>
          <a:p>
            <a:pPr marL="228600" indent="-291465">
              <a:lnSpc>
                <a:spcPct val="90000"/>
              </a:lnSpc>
              <a:spcAft>
                <a:spcPts val="1200"/>
              </a:spcAft>
              <a:buClr>
                <a:srgbClr val="000000"/>
              </a:buClr>
              <a:buFont typeface="Arial"/>
              <a:buChar char="•"/>
            </a:pPr>
            <a:r>
              <a:rPr lang="lv-LV" sz="3600" b="0" strike="noStrike" spc="-1" dirty="0">
                <a:solidFill>
                  <a:schemeClr val="dk1"/>
                </a:solidFill>
                <a:latin typeface="Calibri"/>
                <a:ea typeface="Calibri"/>
              </a:rPr>
              <a:t>Jaunu inovatīvu pieeju izstrāde skrīninga optimizēšanai</a:t>
            </a:r>
          </a:p>
          <a:p>
            <a:pPr marL="228600" indent="-291465">
              <a:lnSpc>
                <a:spcPct val="90000"/>
              </a:lnSpc>
              <a:spcAft>
                <a:spcPts val="1200"/>
              </a:spcAft>
              <a:buClr>
                <a:srgbClr val="000000"/>
              </a:buClr>
              <a:buFont typeface="Arial"/>
              <a:buChar char="•"/>
            </a:pPr>
            <a:r>
              <a:rPr lang="lv-LV" sz="3600" spc="-1" dirty="0">
                <a:solidFill>
                  <a:schemeClr val="dk1"/>
                </a:solidFill>
                <a:latin typeface="Calibri"/>
                <a:ea typeface="Calibri"/>
              </a:rPr>
              <a:t>Personalizēts skrīnings un lielie dati</a:t>
            </a:r>
            <a:endParaRPr lang="lv-LV" sz="3600" b="0" strike="noStrike" spc="-1" dirty="0">
              <a:solidFill>
                <a:schemeClr val="dk1"/>
              </a:solidFill>
              <a:latin typeface="Calibri"/>
              <a:ea typeface="Calibri"/>
            </a:endParaRPr>
          </a:p>
          <a:p>
            <a:pPr marL="228600" indent="-291465">
              <a:lnSpc>
                <a:spcPct val="90000"/>
              </a:lnSpc>
              <a:spcAft>
                <a:spcPts val="1200"/>
              </a:spcAft>
              <a:buClr>
                <a:srgbClr val="000000"/>
              </a:buClr>
              <a:buFont typeface="Arial"/>
              <a:buChar char="•"/>
            </a:pPr>
            <a:r>
              <a:rPr lang="lv-LV" sz="3600" spc="-1" dirty="0">
                <a:solidFill>
                  <a:schemeClr val="dk1"/>
                </a:solidFill>
                <a:latin typeface="Calibri"/>
                <a:ea typeface="Calibri"/>
              </a:rPr>
              <a:t>Rīki inovāciju ieviešanas stimulēšanai</a:t>
            </a:r>
          </a:p>
          <a:p>
            <a:pPr marL="228600" indent="-291465">
              <a:lnSpc>
                <a:spcPct val="90000"/>
              </a:lnSpc>
              <a:spcAft>
                <a:spcPts val="1200"/>
              </a:spcAft>
              <a:buClr>
                <a:srgbClr val="000000"/>
              </a:buClr>
              <a:buFont typeface="Arial"/>
              <a:buChar char="•"/>
            </a:pPr>
            <a:r>
              <a:rPr lang="lv-LV" sz="3600" b="0" strike="noStrike" spc="-1" dirty="0">
                <a:solidFill>
                  <a:schemeClr val="dk1"/>
                </a:solidFill>
                <a:latin typeface="Calibri"/>
                <a:ea typeface="Calibri"/>
              </a:rPr>
              <a:t>Rīki barjeru pārvarēšanai</a:t>
            </a:r>
          </a:p>
          <a:p>
            <a:pPr marL="228600" indent="-291465">
              <a:lnSpc>
                <a:spcPct val="90000"/>
              </a:lnSpc>
              <a:spcAft>
                <a:spcPts val="1200"/>
              </a:spcAft>
              <a:buClr>
                <a:srgbClr val="000000"/>
              </a:buClr>
              <a:buFont typeface="Arial"/>
              <a:buChar char="•"/>
            </a:pPr>
            <a:r>
              <a:rPr lang="lv-LV" sz="3600" spc="-1" dirty="0">
                <a:solidFill>
                  <a:schemeClr val="dk1"/>
                </a:solidFill>
                <a:latin typeface="Calibri"/>
                <a:ea typeface="Calibri"/>
              </a:rPr>
              <a:t>Pārrobežu pieredzes </a:t>
            </a:r>
            <a:r>
              <a:rPr lang="lv-LV" sz="3600" spc="-1" dirty="0" err="1">
                <a:solidFill>
                  <a:schemeClr val="dk1"/>
                </a:solidFill>
                <a:latin typeface="Calibri"/>
                <a:ea typeface="Calibri"/>
              </a:rPr>
              <a:t>pārnese</a:t>
            </a:r>
            <a:endParaRPr lang="lv-LV" sz="3600" b="0" strike="noStrike" spc="-1" dirty="0">
              <a:solidFill>
                <a:schemeClr val="dk1"/>
              </a:solidFill>
              <a:latin typeface="Calibri"/>
              <a:ea typeface="Calibri"/>
            </a:endParaRPr>
          </a:p>
          <a:p>
            <a:pPr marL="228600" indent="-291465">
              <a:lnSpc>
                <a:spcPct val="90000"/>
              </a:lnSpc>
              <a:buClr>
                <a:srgbClr val="000000"/>
              </a:buClr>
              <a:buFont typeface="Arial"/>
              <a:buChar char="•"/>
            </a:pPr>
            <a:endParaRPr lang="lv-LV" sz="3200" b="0" strike="noStrike" spc="-1" dirty="0">
              <a:solidFill>
                <a:srgbClr val="000000"/>
              </a:solidFill>
              <a:latin typeface="Arial"/>
              <a:cs typeface="Arial"/>
            </a:endParaRPr>
          </a:p>
        </p:txBody>
      </p:sp>
      <p:pic>
        <p:nvPicPr>
          <p:cNvPr id="2" name="Picture 1">
            <a:extLst>
              <a:ext uri="{FF2B5EF4-FFF2-40B4-BE49-F238E27FC236}">
                <a16:creationId xmlns:a16="http://schemas.microsoft.com/office/drawing/2014/main" id="{FBAC839F-8127-E71A-14A0-53C93F641E9F}"/>
              </a:ext>
            </a:extLst>
          </p:cNvPr>
          <p:cNvPicPr>
            <a:picLocks noChangeAspect="1"/>
          </p:cNvPicPr>
          <p:nvPr/>
        </p:nvPicPr>
        <p:blipFill>
          <a:blip r:embed="rId2"/>
          <a:stretch>
            <a:fillRect/>
          </a:stretch>
        </p:blipFill>
        <p:spPr>
          <a:xfrm>
            <a:off x="8054028" y="1741677"/>
            <a:ext cx="3931144" cy="4049523"/>
          </a:xfrm>
          <a:prstGeom prst="rect">
            <a:avLst/>
          </a:prstGeom>
        </p:spPr>
      </p:pic>
      <p:pic>
        <p:nvPicPr>
          <p:cNvPr id="1026" name="Picture 2" descr="European Union Funded Projects">
            <a:extLst>
              <a:ext uri="{FF2B5EF4-FFF2-40B4-BE49-F238E27FC236}">
                <a16:creationId xmlns:a16="http://schemas.microsoft.com/office/drawing/2014/main" id="{D572C78F-6C3F-8F05-460B-1D57A582B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313" y="5029200"/>
            <a:ext cx="2533650"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1E31-0828-49F1-9B08-95A8CF7305F5}"/>
              </a:ext>
            </a:extLst>
          </p:cNvPr>
          <p:cNvSpPr>
            <a:spLocks noGrp="1"/>
          </p:cNvSpPr>
          <p:nvPr>
            <p:ph type="ctrTitle"/>
          </p:nvPr>
        </p:nvSpPr>
        <p:spPr>
          <a:xfrm>
            <a:off x="3048000" y="3877755"/>
            <a:ext cx="9144000" cy="2387600"/>
          </a:xfrm>
        </p:spPr>
        <p:txBody>
          <a:bodyPr>
            <a:normAutofit/>
          </a:bodyPr>
          <a:lstStyle/>
          <a:p>
            <a:r>
              <a:rPr lang="lv-LV" sz="5400" dirty="0"/>
              <a:t>Paldies!</a:t>
            </a:r>
          </a:p>
        </p:txBody>
      </p:sp>
      <p:sp>
        <p:nvSpPr>
          <p:cNvPr id="3" name="Subtitle 2">
            <a:extLst>
              <a:ext uri="{FF2B5EF4-FFF2-40B4-BE49-F238E27FC236}">
                <a16:creationId xmlns:a16="http://schemas.microsoft.com/office/drawing/2014/main" id="{B4A0B9A7-DDFB-412B-9426-AAFB7716C26C}"/>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173090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BCD1-306C-331D-1255-1AE1D1172BA3}"/>
              </a:ext>
            </a:extLst>
          </p:cNvPr>
          <p:cNvSpPr>
            <a:spLocks noGrp="1"/>
          </p:cNvSpPr>
          <p:nvPr>
            <p:ph type="title"/>
          </p:nvPr>
        </p:nvSpPr>
        <p:spPr/>
        <p:txBody>
          <a:bodyPr/>
          <a:lstStyle/>
          <a:p>
            <a:r>
              <a:rPr lang="lv-LV" dirty="0"/>
              <a:t>Daži fakti par inovatīvu medikamentu attīstīšanu</a:t>
            </a:r>
            <a:endParaRPr lang="en-US" dirty="0"/>
          </a:p>
        </p:txBody>
      </p:sp>
      <p:sp>
        <p:nvSpPr>
          <p:cNvPr id="3" name="Content Placeholder 2">
            <a:extLst>
              <a:ext uri="{FF2B5EF4-FFF2-40B4-BE49-F238E27FC236}">
                <a16:creationId xmlns:a16="http://schemas.microsoft.com/office/drawing/2014/main" id="{C3FD80E8-A408-AF82-DCB6-1F32DFF6CBF7}"/>
              </a:ext>
            </a:extLst>
          </p:cNvPr>
          <p:cNvSpPr>
            <a:spLocks noGrp="1"/>
          </p:cNvSpPr>
          <p:nvPr>
            <p:ph idx="1"/>
          </p:nvPr>
        </p:nvSpPr>
        <p:spPr/>
        <p:txBody>
          <a:bodyPr>
            <a:normAutofit fontScale="92500" lnSpcReduction="10000"/>
          </a:bodyPr>
          <a:lstStyle/>
          <a:p>
            <a:r>
              <a:rPr lang="lv-LV" dirty="0"/>
              <a:t>Varbūtība I fāzes pētījumos uzsākušam medikamentam saņemt mārketinga apstiprinājumu – </a:t>
            </a:r>
            <a:r>
              <a:rPr lang="lv-LV" b="1" dirty="0">
                <a:solidFill>
                  <a:schemeClr val="accent1"/>
                </a:solidFill>
              </a:rPr>
              <a:t>12%</a:t>
            </a:r>
          </a:p>
          <a:p>
            <a:r>
              <a:rPr lang="lv-LV" dirty="0"/>
              <a:t>Vidējās izmaksas inovatīva medikamenta attīstīšanai – ap </a:t>
            </a:r>
            <a:r>
              <a:rPr lang="lv-LV" b="1" dirty="0">
                <a:solidFill>
                  <a:schemeClr val="accent1"/>
                </a:solidFill>
              </a:rPr>
              <a:t>2.6 miljardiem </a:t>
            </a:r>
            <a:r>
              <a:rPr lang="lv-LV" dirty="0"/>
              <a:t>ASV dolāru</a:t>
            </a:r>
          </a:p>
          <a:p>
            <a:r>
              <a:rPr lang="lv-LV" dirty="0"/>
              <a:t>Kopējais inovatīva medikamenta attīstīšanas laika posms var pārsniegt </a:t>
            </a:r>
            <a:r>
              <a:rPr lang="lv-LV" b="1" dirty="0">
                <a:solidFill>
                  <a:schemeClr val="accent1"/>
                </a:solidFill>
              </a:rPr>
              <a:t>10 gadus</a:t>
            </a:r>
          </a:p>
          <a:p>
            <a:r>
              <a:rPr lang="lv-LV" dirty="0"/>
              <a:t>Jaunākās </a:t>
            </a:r>
            <a:r>
              <a:rPr lang="lv-LV" b="1" dirty="0">
                <a:solidFill>
                  <a:schemeClr val="accent1"/>
                </a:solidFill>
              </a:rPr>
              <a:t>inovācijas</a:t>
            </a:r>
            <a:r>
              <a:rPr lang="lv-LV" dirty="0"/>
              <a:t> </a:t>
            </a:r>
            <a:r>
              <a:rPr lang="lv-LV" dirty="0" err="1"/>
              <a:t>biomedicīnas</a:t>
            </a:r>
            <a:r>
              <a:rPr lang="lv-LV" dirty="0"/>
              <a:t> jomā un tehnoloģiju attīstība var samazināt izmaksas par 25% un procesa ilgumu – par 500 dienām</a:t>
            </a:r>
          </a:p>
          <a:p>
            <a:r>
              <a:rPr lang="lv-LV" dirty="0"/>
              <a:t>Vadošās 20 farmaceitiskās kompānijas kopā ik gadu medikamentu attīstīšanai </a:t>
            </a:r>
            <a:r>
              <a:rPr lang="lv-LV" dirty="0" err="1"/>
              <a:t>atvēl</a:t>
            </a:r>
            <a:r>
              <a:rPr lang="lv-LV" dirty="0"/>
              <a:t> ap 60 miljardu ASV dolāru</a:t>
            </a:r>
          </a:p>
          <a:p>
            <a:r>
              <a:rPr lang="lv-LV" dirty="0"/>
              <a:t>Patentu aizsardzība – parasti ilgst </a:t>
            </a:r>
            <a:r>
              <a:rPr lang="lv-LV" b="1" dirty="0">
                <a:solidFill>
                  <a:schemeClr val="accent1"/>
                </a:solidFill>
              </a:rPr>
              <a:t>20 gadus</a:t>
            </a:r>
            <a:endParaRPr lang="en-US" b="1" dirty="0">
              <a:solidFill>
                <a:schemeClr val="accent1"/>
              </a:solidFill>
            </a:endParaRPr>
          </a:p>
        </p:txBody>
      </p:sp>
      <p:sp>
        <p:nvSpPr>
          <p:cNvPr id="4" name="Footer Placeholder 3">
            <a:extLst>
              <a:ext uri="{FF2B5EF4-FFF2-40B4-BE49-F238E27FC236}">
                <a16:creationId xmlns:a16="http://schemas.microsoft.com/office/drawing/2014/main" id="{A7950937-35E8-61EF-6A16-7F14DA5814EE}"/>
              </a:ext>
            </a:extLst>
          </p:cNvPr>
          <p:cNvSpPr>
            <a:spLocks noGrp="1"/>
          </p:cNvSpPr>
          <p:nvPr>
            <p:ph type="ftr" sz="quarter" idx="11"/>
          </p:nvPr>
        </p:nvSpPr>
        <p:spPr>
          <a:xfrm>
            <a:off x="7343775" y="6311900"/>
            <a:ext cx="4114800" cy="365125"/>
          </a:xfrm>
        </p:spPr>
        <p:txBody>
          <a:bodyPr/>
          <a:lstStyle/>
          <a:p>
            <a:r>
              <a:rPr lang="lv-LV" sz="1600" i="1" dirty="0" err="1"/>
              <a:t>Sertkaya</a:t>
            </a:r>
            <a:r>
              <a:rPr lang="lv-LV" sz="1600" i="1" dirty="0"/>
              <a:t> A. </a:t>
            </a:r>
            <a:r>
              <a:rPr lang="lv-LV" sz="1600" i="1" dirty="0" err="1"/>
              <a:t>et</a:t>
            </a:r>
            <a:r>
              <a:rPr lang="lv-LV" sz="1600" i="1" dirty="0"/>
              <a:t> </a:t>
            </a:r>
            <a:r>
              <a:rPr lang="lv-LV" sz="1600" i="1" dirty="0" err="1"/>
              <a:t>al</a:t>
            </a:r>
            <a:r>
              <a:rPr lang="lv-LV" sz="1600" i="1" dirty="0"/>
              <a:t>. JAMA </a:t>
            </a:r>
            <a:r>
              <a:rPr lang="lv-LV" sz="1600" i="1" dirty="0" err="1"/>
              <a:t>Netw</a:t>
            </a:r>
            <a:r>
              <a:rPr lang="lv-LV" sz="1600" i="1" dirty="0"/>
              <a:t> </a:t>
            </a:r>
            <a:r>
              <a:rPr lang="lv-LV" sz="1600" i="1" dirty="0" err="1"/>
              <a:t>Open</a:t>
            </a:r>
            <a:r>
              <a:rPr lang="lv-LV" sz="1600" i="1" dirty="0"/>
              <a:t>. 2024</a:t>
            </a:r>
          </a:p>
          <a:p>
            <a:r>
              <a:rPr lang="lv-LV" sz="1600" i="1" dirty="0">
                <a:hlinkClick r:id="rId2"/>
              </a:rPr>
              <a:t>www.reddie.co.uk</a:t>
            </a:r>
            <a:r>
              <a:rPr lang="lv-LV" sz="1600" i="1" dirty="0"/>
              <a:t>. 2021</a:t>
            </a:r>
          </a:p>
          <a:p>
            <a:r>
              <a:rPr lang="lv-LV" sz="1600" i="1" dirty="0"/>
              <a:t>greenfieldchemical.com</a:t>
            </a:r>
          </a:p>
          <a:p>
            <a:endParaRPr lang="lv-LV" sz="1600" i="1" dirty="0"/>
          </a:p>
        </p:txBody>
      </p:sp>
    </p:spTree>
    <p:extLst>
      <p:ext uri="{BB962C8B-B14F-4D97-AF65-F5344CB8AC3E}">
        <p14:creationId xmlns:p14="http://schemas.microsoft.com/office/powerpoint/2010/main" val="38073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C4EB-8BEB-B911-8BBF-84AD2FF40CD7}"/>
              </a:ext>
            </a:extLst>
          </p:cNvPr>
          <p:cNvSpPr>
            <a:spLocks noGrp="1"/>
          </p:cNvSpPr>
          <p:nvPr>
            <p:ph type="title"/>
          </p:nvPr>
        </p:nvSpPr>
        <p:spPr/>
        <p:txBody>
          <a:bodyPr/>
          <a:lstStyle/>
          <a:p>
            <a:r>
              <a:rPr lang="lv-LV" dirty="0"/>
              <a:t>Fundamentālie aspekti pacienta veselības ietekmes sasniegšanai ar inovācijām</a:t>
            </a:r>
            <a:endParaRPr lang="en-US" dirty="0"/>
          </a:p>
        </p:txBody>
      </p:sp>
      <p:sp>
        <p:nvSpPr>
          <p:cNvPr id="3" name="Content Placeholder 2">
            <a:extLst>
              <a:ext uri="{FF2B5EF4-FFF2-40B4-BE49-F238E27FC236}">
                <a16:creationId xmlns:a16="http://schemas.microsoft.com/office/drawing/2014/main" id="{C5C1AA47-725A-DDD8-B551-87A1760CFC36}"/>
              </a:ext>
            </a:extLst>
          </p:cNvPr>
          <p:cNvSpPr>
            <a:spLocks noGrp="1"/>
          </p:cNvSpPr>
          <p:nvPr>
            <p:ph idx="1"/>
          </p:nvPr>
        </p:nvSpPr>
        <p:spPr>
          <a:xfrm>
            <a:off x="838200" y="2449512"/>
            <a:ext cx="10515600" cy="4043363"/>
          </a:xfrm>
        </p:spPr>
        <p:txBody>
          <a:bodyPr>
            <a:normAutofit/>
          </a:bodyPr>
          <a:lstStyle/>
          <a:p>
            <a:pPr>
              <a:spcAft>
                <a:spcPts val="1800"/>
              </a:spcAft>
            </a:pPr>
            <a:r>
              <a:rPr lang="lv-LV" sz="3600" b="1" dirty="0"/>
              <a:t>INOVĀCIJAS</a:t>
            </a:r>
            <a:r>
              <a:rPr lang="lv-LV" sz="3600" dirty="0"/>
              <a:t> - spēja attīstīt jaunus produktus, kas ir efektīvāki par iepriekš pieejamajām terapijas iespējām</a:t>
            </a:r>
          </a:p>
          <a:p>
            <a:pPr>
              <a:spcAft>
                <a:spcPts val="1800"/>
              </a:spcAft>
            </a:pPr>
            <a:r>
              <a:rPr lang="lv-LV" sz="3600" b="1" dirty="0"/>
              <a:t>PIEEJAMĪBA</a:t>
            </a:r>
            <a:r>
              <a:rPr lang="lv-LV" sz="3600" dirty="0"/>
              <a:t> – iespēja pacientiem izmantot šos produktus</a:t>
            </a:r>
            <a:endParaRPr lang="en-US" sz="3600" dirty="0"/>
          </a:p>
        </p:txBody>
      </p:sp>
    </p:spTree>
    <p:extLst>
      <p:ext uri="{BB962C8B-B14F-4D97-AF65-F5344CB8AC3E}">
        <p14:creationId xmlns:p14="http://schemas.microsoft.com/office/powerpoint/2010/main" val="276859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E012-74F3-CF34-A878-0EFD2F1C7876}"/>
              </a:ext>
            </a:extLst>
          </p:cNvPr>
          <p:cNvSpPr>
            <a:spLocks noGrp="1"/>
          </p:cNvSpPr>
          <p:nvPr>
            <p:ph type="title"/>
          </p:nvPr>
        </p:nvSpPr>
        <p:spPr/>
        <p:txBody>
          <a:bodyPr/>
          <a:lstStyle/>
          <a:p>
            <a:r>
              <a:rPr lang="lv-LV" dirty="0"/>
              <a:t>Eiropas Parlamenta uzdevumā veikts pētījums</a:t>
            </a:r>
            <a:endParaRPr lang="en-US" dirty="0"/>
          </a:p>
        </p:txBody>
      </p:sp>
      <p:sp>
        <p:nvSpPr>
          <p:cNvPr id="3" name="Content Placeholder 2">
            <a:extLst>
              <a:ext uri="{FF2B5EF4-FFF2-40B4-BE49-F238E27FC236}">
                <a16:creationId xmlns:a16="http://schemas.microsoft.com/office/drawing/2014/main" id="{6DD7C694-0047-8E6D-0697-B31F4F0379DD}"/>
              </a:ext>
            </a:extLst>
          </p:cNvPr>
          <p:cNvSpPr>
            <a:spLocks noGrp="1"/>
          </p:cNvSpPr>
          <p:nvPr>
            <p:ph idx="1"/>
          </p:nvPr>
        </p:nvSpPr>
        <p:spPr>
          <a:xfrm>
            <a:off x="5753100" y="1960562"/>
            <a:ext cx="6027420" cy="4351338"/>
          </a:xfrm>
        </p:spPr>
        <p:txBody>
          <a:bodyPr>
            <a:normAutofit fontScale="92500" lnSpcReduction="20000"/>
          </a:bodyPr>
          <a:lstStyle/>
          <a:p>
            <a:r>
              <a:rPr lang="lv-LV" sz="3200" dirty="0"/>
              <a:t>Inovācijas farmācijas nozarē būtiski atkarīgas no </a:t>
            </a:r>
            <a:r>
              <a:rPr lang="lv-LV" sz="3200" b="1" dirty="0"/>
              <a:t>privātā sektora</a:t>
            </a:r>
          </a:p>
          <a:p>
            <a:r>
              <a:rPr lang="lv-LV" sz="3200" b="1" dirty="0"/>
              <a:t>Prioritāšu noteikšanā </a:t>
            </a:r>
            <a:r>
              <a:rPr lang="lv-LV" sz="3200" dirty="0"/>
              <a:t>galvenais faktors būs potenciālā tirgus lielums nevis sabiedrības veselības vajadzības  </a:t>
            </a:r>
          </a:p>
          <a:p>
            <a:r>
              <a:rPr lang="lv-LV" sz="3200" dirty="0"/>
              <a:t>Būtisks ir balanss starp </a:t>
            </a:r>
            <a:r>
              <a:rPr lang="lv-LV" sz="3200" b="1" dirty="0"/>
              <a:t>inovācijām un pieejamību</a:t>
            </a:r>
          </a:p>
          <a:p>
            <a:r>
              <a:rPr lang="lv-LV" sz="3200" dirty="0"/>
              <a:t>Dažādās ES valstīs ir būtiskas </a:t>
            </a:r>
            <a:r>
              <a:rPr lang="lv-LV" sz="3200" b="1" dirty="0"/>
              <a:t>atšķirības</a:t>
            </a:r>
            <a:r>
              <a:rPr lang="lv-LV" sz="3200" dirty="0"/>
              <a:t> inovatīvo medikamentu cenās un laika posmā līdz to pieejamības nodrošināšanai</a:t>
            </a:r>
          </a:p>
          <a:p>
            <a:endParaRPr lang="en-US" dirty="0"/>
          </a:p>
        </p:txBody>
      </p:sp>
      <p:pic>
        <p:nvPicPr>
          <p:cNvPr id="5" name="Picture 4">
            <a:extLst>
              <a:ext uri="{FF2B5EF4-FFF2-40B4-BE49-F238E27FC236}">
                <a16:creationId xmlns:a16="http://schemas.microsoft.com/office/drawing/2014/main" id="{70BA46C5-4ED8-72DA-99D4-36604573570E}"/>
              </a:ext>
            </a:extLst>
          </p:cNvPr>
          <p:cNvPicPr>
            <a:picLocks noChangeAspect="1"/>
          </p:cNvPicPr>
          <p:nvPr/>
        </p:nvPicPr>
        <p:blipFill>
          <a:blip r:embed="rId2"/>
          <a:stretch>
            <a:fillRect/>
          </a:stretch>
        </p:blipFill>
        <p:spPr>
          <a:xfrm>
            <a:off x="0" y="2164002"/>
            <a:ext cx="4883401" cy="3010055"/>
          </a:xfrm>
          <a:prstGeom prst="rect">
            <a:avLst/>
          </a:prstGeom>
        </p:spPr>
      </p:pic>
      <p:pic>
        <p:nvPicPr>
          <p:cNvPr id="7" name="Picture 6">
            <a:extLst>
              <a:ext uri="{FF2B5EF4-FFF2-40B4-BE49-F238E27FC236}">
                <a16:creationId xmlns:a16="http://schemas.microsoft.com/office/drawing/2014/main" id="{AEF8BAEB-A734-B10D-909E-CBF72975BCB9}"/>
              </a:ext>
            </a:extLst>
          </p:cNvPr>
          <p:cNvPicPr>
            <a:picLocks noChangeAspect="1"/>
          </p:cNvPicPr>
          <p:nvPr/>
        </p:nvPicPr>
        <p:blipFill>
          <a:blip r:embed="rId3"/>
          <a:stretch>
            <a:fillRect/>
          </a:stretch>
        </p:blipFill>
        <p:spPr>
          <a:xfrm>
            <a:off x="0" y="5839450"/>
            <a:ext cx="5560076" cy="944900"/>
          </a:xfrm>
          <a:prstGeom prst="rect">
            <a:avLst/>
          </a:prstGeom>
        </p:spPr>
      </p:pic>
    </p:spTree>
    <p:extLst>
      <p:ext uri="{BB962C8B-B14F-4D97-AF65-F5344CB8AC3E}">
        <p14:creationId xmlns:p14="http://schemas.microsoft.com/office/powerpoint/2010/main" val="260141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4EAA-6F24-9568-19A5-1F72A00DDD37}"/>
              </a:ext>
            </a:extLst>
          </p:cNvPr>
          <p:cNvSpPr>
            <a:spLocks noGrp="1"/>
          </p:cNvSpPr>
          <p:nvPr>
            <p:ph type="title"/>
          </p:nvPr>
        </p:nvSpPr>
        <p:spPr/>
        <p:txBody>
          <a:bodyPr/>
          <a:lstStyle/>
          <a:p>
            <a:r>
              <a:rPr lang="lv-LV" dirty="0"/>
              <a:t>Vai ir labums no patentēšanas sistēmas?</a:t>
            </a:r>
            <a:endParaRPr lang="en-US" dirty="0"/>
          </a:p>
        </p:txBody>
      </p:sp>
      <p:sp>
        <p:nvSpPr>
          <p:cNvPr id="3" name="Content Placeholder 2">
            <a:extLst>
              <a:ext uri="{FF2B5EF4-FFF2-40B4-BE49-F238E27FC236}">
                <a16:creationId xmlns:a16="http://schemas.microsoft.com/office/drawing/2014/main" id="{8EB04405-7541-C05D-2F56-6F38327C3278}"/>
              </a:ext>
            </a:extLst>
          </p:cNvPr>
          <p:cNvSpPr>
            <a:spLocks noGrp="1"/>
          </p:cNvSpPr>
          <p:nvPr>
            <p:ph idx="1"/>
          </p:nvPr>
        </p:nvSpPr>
        <p:spPr/>
        <p:txBody>
          <a:bodyPr/>
          <a:lstStyle/>
          <a:p>
            <a:r>
              <a:rPr lang="lv-LV" sz="3600" b="1" dirty="0"/>
              <a:t>Eiropas farmācijas industrijā ar patentu aizsargāti ir:</a:t>
            </a:r>
          </a:p>
          <a:p>
            <a:pPr lvl="1"/>
            <a:r>
              <a:rPr lang="lv-LV" sz="3200" dirty="0"/>
              <a:t>79.2% produktu inovācijas un</a:t>
            </a:r>
          </a:p>
          <a:p>
            <a:pPr lvl="1"/>
            <a:r>
              <a:rPr lang="lv-LV" sz="3200" dirty="0"/>
              <a:t>45.6% procesu inovācijas</a:t>
            </a:r>
          </a:p>
          <a:p>
            <a:r>
              <a:rPr lang="lv-LV" sz="3600" b="1" dirty="0"/>
              <a:t>Situācijā, ja nebūtu patentu aizsardzības mehānisma:</a:t>
            </a:r>
          </a:p>
          <a:p>
            <a:pPr lvl="1"/>
            <a:r>
              <a:rPr lang="lv-LV" sz="3200" dirty="0"/>
              <a:t>60% no inovācijām farmācijas sektorā nebūtu ieviestas</a:t>
            </a:r>
          </a:p>
          <a:p>
            <a:pPr lvl="1"/>
            <a:r>
              <a:rPr lang="lv-LV" sz="3200" dirty="0"/>
              <a:t>65% nebūtu vispār attīstītas</a:t>
            </a:r>
          </a:p>
          <a:p>
            <a:endParaRPr lang="en-US" dirty="0"/>
          </a:p>
        </p:txBody>
      </p:sp>
      <p:pic>
        <p:nvPicPr>
          <p:cNvPr id="4" name="Picture 3">
            <a:extLst>
              <a:ext uri="{FF2B5EF4-FFF2-40B4-BE49-F238E27FC236}">
                <a16:creationId xmlns:a16="http://schemas.microsoft.com/office/drawing/2014/main" id="{5D2C68F5-8B4A-E85E-7586-7ADBADA086DD}"/>
              </a:ext>
            </a:extLst>
          </p:cNvPr>
          <p:cNvPicPr>
            <a:picLocks noChangeAspect="1"/>
          </p:cNvPicPr>
          <p:nvPr/>
        </p:nvPicPr>
        <p:blipFill>
          <a:blip r:embed="rId3"/>
          <a:stretch>
            <a:fillRect/>
          </a:stretch>
        </p:blipFill>
        <p:spPr>
          <a:xfrm>
            <a:off x="0" y="5839450"/>
            <a:ext cx="5560076" cy="944900"/>
          </a:xfrm>
          <a:prstGeom prst="rect">
            <a:avLst/>
          </a:prstGeom>
        </p:spPr>
      </p:pic>
    </p:spTree>
    <p:extLst>
      <p:ext uri="{BB962C8B-B14F-4D97-AF65-F5344CB8AC3E}">
        <p14:creationId xmlns:p14="http://schemas.microsoft.com/office/powerpoint/2010/main" val="275229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144506-FBC0-D253-B378-4CCA7B4BC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5C136-3F3F-4261-3073-3A26C56294B7}"/>
              </a:ext>
            </a:extLst>
          </p:cNvPr>
          <p:cNvSpPr>
            <a:spLocks noGrp="1"/>
          </p:cNvSpPr>
          <p:nvPr>
            <p:ph type="title"/>
          </p:nvPr>
        </p:nvSpPr>
        <p:spPr/>
        <p:txBody>
          <a:bodyPr/>
          <a:lstStyle/>
          <a:p>
            <a:r>
              <a:rPr lang="lv-LV" dirty="0"/>
              <a:t>Iespējamie risinājumi ES līmenī </a:t>
            </a:r>
            <a:endParaRPr lang="en-US" dirty="0"/>
          </a:p>
        </p:txBody>
      </p:sp>
      <p:sp>
        <p:nvSpPr>
          <p:cNvPr id="3" name="Content Placeholder 2">
            <a:extLst>
              <a:ext uri="{FF2B5EF4-FFF2-40B4-BE49-F238E27FC236}">
                <a16:creationId xmlns:a16="http://schemas.microsoft.com/office/drawing/2014/main" id="{26546DFB-5898-1053-4177-348B5E933CAF}"/>
              </a:ext>
            </a:extLst>
          </p:cNvPr>
          <p:cNvSpPr>
            <a:spLocks noGrp="1"/>
          </p:cNvSpPr>
          <p:nvPr>
            <p:ph idx="1"/>
          </p:nvPr>
        </p:nvSpPr>
        <p:spPr>
          <a:xfrm>
            <a:off x="838200" y="1825625"/>
            <a:ext cx="10515600" cy="3898900"/>
          </a:xfrm>
        </p:spPr>
        <p:txBody>
          <a:bodyPr>
            <a:normAutofit fontScale="92500" lnSpcReduction="20000"/>
          </a:bodyPr>
          <a:lstStyle/>
          <a:p>
            <a:r>
              <a:rPr lang="lv-LV" sz="3600" dirty="0"/>
              <a:t>Eiropas līmeņa koordinācija intelektuālā īpašuma aizsardzībai un iepirkumiem</a:t>
            </a:r>
          </a:p>
          <a:p>
            <a:r>
              <a:rPr lang="lv-LV" sz="3600" dirty="0"/>
              <a:t>Virspeļņas ierobežošana (īpaši, ja piesaistīts publiskais finansējums)</a:t>
            </a:r>
          </a:p>
          <a:p>
            <a:r>
              <a:rPr lang="lv-LV" sz="3600" dirty="0"/>
              <a:t>Eiropas infrastruktūras radīšana farmaceitisko produktu pētniecībai</a:t>
            </a:r>
          </a:p>
          <a:p>
            <a:r>
              <a:rPr lang="lv-LV" sz="3600" dirty="0"/>
              <a:t>Brīvpieejas pētniecības stimulēšana </a:t>
            </a:r>
          </a:p>
          <a:p>
            <a:r>
              <a:rPr lang="lv-LV" sz="3600" dirty="0"/>
              <a:t>Publiskās-privātās partnerības stimulēšana</a:t>
            </a:r>
          </a:p>
          <a:p>
            <a:r>
              <a:rPr lang="lv-LV" sz="3600" dirty="0"/>
              <a:t>Iepriekšējie iepirkumi</a:t>
            </a:r>
          </a:p>
          <a:p>
            <a:endParaRPr lang="lv-LV" sz="3600" dirty="0"/>
          </a:p>
          <a:p>
            <a:endParaRPr lang="lv-LV" sz="3600" dirty="0"/>
          </a:p>
          <a:p>
            <a:endParaRPr lang="en-US" dirty="0"/>
          </a:p>
        </p:txBody>
      </p:sp>
      <p:pic>
        <p:nvPicPr>
          <p:cNvPr id="4" name="Picture 3">
            <a:extLst>
              <a:ext uri="{FF2B5EF4-FFF2-40B4-BE49-F238E27FC236}">
                <a16:creationId xmlns:a16="http://schemas.microsoft.com/office/drawing/2014/main" id="{4A64C9B4-E2D6-63E9-FF44-C964842986F1}"/>
              </a:ext>
            </a:extLst>
          </p:cNvPr>
          <p:cNvPicPr>
            <a:picLocks noChangeAspect="1"/>
          </p:cNvPicPr>
          <p:nvPr/>
        </p:nvPicPr>
        <p:blipFill>
          <a:blip r:embed="rId3"/>
          <a:stretch>
            <a:fillRect/>
          </a:stretch>
        </p:blipFill>
        <p:spPr>
          <a:xfrm>
            <a:off x="0" y="5839450"/>
            <a:ext cx="5560076" cy="944900"/>
          </a:xfrm>
          <a:prstGeom prst="rect">
            <a:avLst/>
          </a:prstGeom>
        </p:spPr>
      </p:pic>
    </p:spTree>
    <p:extLst>
      <p:ext uri="{BB962C8B-B14F-4D97-AF65-F5344CB8AC3E}">
        <p14:creationId xmlns:p14="http://schemas.microsoft.com/office/powerpoint/2010/main" val="170139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C702-B56F-C700-56F5-21FBBAB6A50B}"/>
              </a:ext>
            </a:extLst>
          </p:cNvPr>
          <p:cNvSpPr>
            <a:spLocks noGrp="1"/>
          </p:cNvSpPr>
          <p:nvPr>
            <p:ph type="title"/>
          </p:nvPr>
        </p:nvSpPr>
        <p:spPr/>
        <p:txBody>
          <a:bodyPr/>
          <a:lstStyle/>
          <a:p>
            <a:r>
              <a:rPr lang="lv-LV" dirty="0"/>
              <a:t>Ieguvumi pacientiem no klīniskajiem pētījumiem</a:t>
            </a:r>
            <a:endParaRPr lang="en-US" dirty="0"/>
          </a:p>
        </p:txBody>
      </p:sp>
      <p:sp>
        <p:nvSpPr>
          <p:cNvPr id="3" name="Content Placeholder 2">
            <a:extLst>
              <a:ext uri="{FF2B5EF4-FFF2-40B4-BE49-F238E27FC236}">
                <a16:creationId xmlns:a16="http://schemas.microsoft.com/office/drawing/2014/main" id="{3D98371A-7CBD-577A-64DE-CC88CB13BFCA}"/>
              </a:ext>
            </a:extLst>
          </p:cNvPr>
          <p:cNvSpPr>
            <a:spLocks noGrp="1"/>
          </p:cNvSpPr>
          <p:nvPr>
            <p:ph idx="1"/>
          </p:nvPr>
        </p:nvSpPr>
        <p:spPr>
          <a:xfrm>
            <a:off x="838200" y="2141537"/>
            <a:ext cx="10515600" cy="4351338"/>
          </a:xfrm>
        </p:spPr>
        <p:txBody>
          <a:bodyPr/>
          <a:lstStyle/>
          <a:p>
            <a:pPr>
              <a:spcAft>
                <a:spcPts val="1200"/>
              </a:spcAft>
            </a:pPr>
            <a:r>
              <a:rPr lang="lv-LV" sz="3600" dirty="0"/>
              <a:t>Pieejamība jaunākajām ārstēšanas metodēm</a:t>
            </a:r>
          </a:p>
          <a:p>
            <a:pPr>
              <a:spcAft>
                <a:spcPts val="1200"/>
              </a:spcAft>
            </a:pPr>
            <a:r>
              <a:rPr lang="lv-LV" sz="3600" dirty="0"/>
              <a:t>Augstu standartu medicīniskā aprūpe</a:t>
            </a:r>
          </a:p>
          <a:p>
            <a:pPr>
              <a:spcAft>
                <a:spcPts val="1200"/>
              </a:spcAft>
            </a:pPr>
            <a:r>
              <a:rPr lang="lv-LV" sz="3600" dirty="0"/>
              <a:t>Agrīna potenciālo veselības notikumu identificēšana</a:t>
            </a:r>
          </a:p>
          <a:p>
            <a:pPr>
              <a:spcAft>
                <a:spcPts val="1200"/>
              </a:spcAft>
            </a:pPr>
            <a:r>
              <a:rPr lang="lv-LV" sz="3600" dirty="0"/>
              <a:t>Ieguldījums pētniecībā un ārstēšanas metožu izstrādē, kas uzlabo ārstēšanas rezultātus</a:t>
            </a:r>
          </a:p>
          <a:p>
            <a:endParaRPr lang="en-US" dirty="0"/>
          </a:p>
        </p:txBody>
      </p:sp>
    </p:spTree>
    <p:extLst>
      <p:ext uri="{BB962C8B-B14F-4D97-AF65-F5344CB8AC3E}">
        <p14:creationId xmlns:p14="http://schemas.microsoft.com/office/powerpoint/2010/main" val="14867602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DA7E2C354CC4244AAD24D04F38BE295A" ma:contentTypeVersion="15" ma:contentTypeDescription="Izveidot jaunu dokumentu." ma:contentTypeScope="" ma:versionID="46c28586145d8c3c97f552d9ca7ca76f">
  <xsd:schema xmlns:xsd="http://www.w3.org/2001/XMLSchema" xmlns:xs="http://www.w3.org/2001/XMLSchema" xmlns:p="http://schemas.microsoft.com/office/2006/metadata/properties" xmlns:ns2="cd6839ec-e35e-416e-b7ca-5a06424a76a3" xmlns:ns3="0a23c783-c178-4630-93cd-14c3abffabec" targetNamespace="http://schemas.microsoft.com/office/2006/metadata/properties" ma:root="true" ma:fieldsID="eb59c5bcdc2ebd5f0b6e1c9302eeba9f" ns2:_="" ns3:_="">
    <xsd:import namespace="cd6839ec-e35e-416e-b7ca-5a06424a76a3"/>
    <xsd:import namespace="0a23c783-c178-4630-93cd-14c3abffab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839ec-e35e-416e-b7ca-5a06424a76a3"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20" nillable="true" ma:displayName="Taxonomy Catch All Column" ma:hidden="true" ma:list="{d2867c64-78ff-4529-8e67-a144ecaf71a6}" ma:internalName="TaxCatchAll" ma:showField="CatchAllData" ma:web="cd6839ec-e35e-416e-b7ca-5a06424a76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3c783-c178-4630-93cd-14c3abffab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ttēlu atzīmes" ma:readOnly="false" ma:fieldId="{5cf76f15-5ced-4ddc-b409-7134ff3c332f}" ma:taxonomyMulti="true" ma:sspId="a15f1a54-530c-4f39-8241-c5660d3b4e9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6839ec-e35e-416e-b7ca-5a06424a76a3" xsi:nil="true"/>
    <lcf76f155ced4ddcb4097134ff3c332f xmlns="0a23c783-c178-4630-93cd-14c3abffab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79E38B-7FD7-44FC-82B1-16559139C302}"/>
</file>

<file path=customXml/itemProps2.xml><?xml version="1.0" encoding="utf-8"?>
<ds:datastoreItem xmlns:ds="http://schemas.openxmlformats.org/officeDocument/2006/customXml" ds:itemID="{4337544F-9D95-4B81-A581-1518DA08BB82}"/>
</file>

<file path=customXml/itemProps3.xml><?xml version="1.0" encoding="utf-8"?>
<ds:datastoreItem xmlns:ds="http://schemas.openxmlformats.org/officeDocument/2006/customXml" ds:itemID="{C1CFF195-6348-4B6E-B2B5-F6A3A6ABF03B}"/>
</file>

<file path=docProps/app.xml><?xml version="1.0" encoding="utf-8"?>
<Properties xmlns="http://schemas.openxmlformats.org/officeDocument/2006/extended-properties" xmlns:vt="http://schemas.openxmlformats.org/officeDocument/2006/docPropsVTypes">
  <TotalTime>555</TotalTime>
  <Words>2309</Words>
  <Application>Microsoft Office PowerPoint</Application>
  <PresentationFormat>Widescreen</PresentationFormat>
  <Paragraphs>295</Paragraphs>
  <Slides>31</Slides>
  <Notes>15</Notes>
  <HiddenSlides>2</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Aptos</vt:lpstr>
      <vt:lpstr>Arial</vt:lpstr>
      <vt:lpstr>Calibri</vt:lpstr>
      <vt:lpstr>Calibri bold</vt:lpstr>
      <vt:lpstr>Courier New</vt:lpstr>
      <vt:lpstr>InterFace</vt:lpstr>
      <vt:lpstr>Montserrat ExtraBold</vt:lpstr>
      <vt:lpstr>Playfair Display</vt:lpstr>
      <vt:lpstr>Roboto Light</vt:lpstr>
      <vt:lpstr>Segoe Sans</vt:lpstr>
      <vt:lpstr>Symbol</vt:lpstr>
      <vt:lpstr>Times New Roman</vt:lpstr>
      <vt:lpstr>Wingdings</vt:lpstr>
      <vt:lpstr>1_Office Theme</vt:lpstr>
      <vt:lpstr>2_Office Theme</vt:lpstr>
      <vt:lpstr>  Jaunākie  biotehnoloģiskie atklājumi un to loma personalizētajā ārstēšanā</vt:lpstr>
      <vt:lpstr>PowerPoint Presentation</vt:lpstr>
      <vt:lpstr>PowerPoint Presentation</vt:lpstr>
      <vt:lpstr>Daži fakti par inovatīvu medikamentu attīstīšanu</vt:lpstr>
      <vt:lpstr>Fundamentālie aspekti pacienta veselības ietekmes sasniegšanai ar inovācijām</vt:lpstr>
      <vt:lpstr>Eiropas Parlamenta uzdevumā veikts pētījums</vt:lpstr>
      <vt:lpstr>Vai ir labums no patentēšanas sistēmas?</vt:lpstr>
      <vt:lpstr>Iespējamie risinājumi ES līmenī </vt:lpstr>
      <vt:lpstr>Ieguvumi pacientiem no klīniskajiem pētījumiem</vt:lpstr>
      <vt:lpstr>Vienlīdzība un taisnīgums</vt:lpstr>
      <vt:lpstr>Realitāte mēdz būt atšķirīga ….</vt:lpstr>
      <vt:lpstr>PowerPoint Presentation</vt:lpstr>
      <vt:lpstr>Metodika </vt:lpstr>
      <vt:lpstr>Galvenās inovatīvo medikamentu grupas </vt:lpstr>
      <vt:lpstr>Izdevumu proporcija starp būtisko inovatīvo medikamentu grupām 2021. gadā</vt:lpstr>
      <vt:lpstr>Valsts kompensācija būtisko 20 inovatīvo grupu medikamentiem </vt:lpstr>
      <vt:lpstr>Salīdzinošs būtisko inovatīvo medikamentu izlietojums dažādās valstīs</vt:lpstr>
      <vt:lpstr>Galvenie faktori, kas nosaka atšķirības būtisko inovatīvo medikamentu izmantojumā</vt:lpstr>
      <vt:lpstr>Eiropas vēža nevienlīdzību reģistrs</vt:lpstr>
      <vt:lpstr>Eiropas vēža nevienlīdzību reģistrs</vt:lpstr>
      <vt:lpstr>Relatīvi zemāks kompensējamo pretvēža zāļu īpatsvars</vt:lpstr>
      <vt:lpstr>Klīniskie pētījumi Latvijā</vt:lpstr>
      <vt:lpstr>Lielo valstu  priekšrocības klīniskajos pētījumos</vt:lpstr>
      <vt:lpstr>Ziemeļvalstu-Baltijas Vēža centru tīkls</vt:lpstr>
      <vt:lpstr>PowerPoint Presentation</vt:lpstr>
      <vt:lpstr>Šķēršļi klīnisko pētījumu realizēšanai</vt:lpstr>
      <vt:lpstr>Personalizēti pētījumi jaunu indikāciju identificēšanai</vt:lpstr>
      <vt:lpstr>Mazo ES dalībvalstu vēžu centru iniciatīva</vt:lpstr>
      <vt:lpstr>Plānotās mērķtiecīgās aktivitātes mazajās dalībvalstīs</vt:lpstr>
      <vt:lpstr>Inovācijas vēža skrīningā </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Mārcis Leja</dc:creator>
  <cp:lastModifiedBy>Madara Antone</cp:lastModifiedBy>
  <cp:revision>5</cp:revision>
  <dcterms:created xsi:type="dcterms:W3CDTF">2025-05-17T16:28:05Z</dcterms:created>
  <dcterms:modified xsi:type="dcterms:W3CDTF">2025-05-18T12:09:29Z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0x010100DA7E2C354CC4244AAD24D04F38BE295A</vt:lpwstr>
  </property>
  <property fmtid="{D5CDD505-2E9C-101B-9397-08002B2CF9AE}" pid="3" name="MediaServiceImageTags">
    <vt:lpwstr/>
  </property>
</Properties>
</file>