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147475880" r:id="rId6"/>
    <p:sldId id="2147475901" r:id="rId7"/>
    <p:sldId id="2147475905" r:id="rId8"/>
    <p:sldId id="2147475900" r:id="rId9"/>
    <p:sldId id="2145706336" r:id="rId10"/>
    <p:sldId id="257" r:id="rId11"/>
    <p:sldId id="2147475906" r:id="rId12"/>
    <p:sldId id="2147475860" r:id="rId13"/>
    <p:sldId id="2147475910" r:id="rId14"/>
    <p:sldId id="2147475874" r:id="rId15"/>
    <p:sldId id="2147475897" r:id="rId16"/>
    <p:sldId id="2147475878" r:id="rId17"/>
    <p:sldId id="2147475899" r:id="rId18"/>
    <p:sldId id="2147475911" r:id="rId19"/>
    <p:sldId id="2147475907" r:id="rId20"/>
    <p:sldId id="2517" r:id="rId21"/>
    <p:sldId id="2147475909" r:id="rId22"/>
    <p:sldId id="259" r:id="rId23"/>
    <p:sldId id="2147475908" r:id="rId24"/>
    <p:sldId id="2145706534" r:id="rId25"/>
    <p:sldId id="258" r:id="rId26"/>
    <p:sldId id="260" r:id="rId27"/>
    <p:sldId id="2147475903" r:id="rId28"/>
    <p:sldId id="2147475913" r:id="rId29"/>
    <p:sldId id="2147475902" r:id="rId30"/>
    <p:sldId id="2147475912" r:id="rId31"/>
    <p:sldId id="1558" r:id="rId3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63"/>
    <a:srgbClr val="CC3A45"/>
    <a:srgbClr val="EAF2FA"/>
    <a:srgbClr val="D1C9BC"/>
    <a:srgbClr val="BA4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ara Antone" userId="bf8a791c-cfb7-4d59-81c2-5bc0b378ddad" providerId="ADAL" clId="{CB6D86C5-6717-499A-ADC5-FEFAFFC65098}"/>
    <pc:docChg chg="modSld">
      <pc:chgData name="Madara Antone" userId="bf8a791c-cfb7-4d59-81c2-5bc0b378ddad" providerId="ADAL" clId="{CB6D86C5-6717-499A-ADC5-FEFAFFC65098}" dt="2025-05-20T04:08:47.238" v="5" actId="1076"/>
      <pc:docMkLst>
        <pc:docMk/>
      </pc:docMkLst>
      <pc:sldChg chg="modSp mod">
        <pc:chgData name="Madara Antone" userId="bf8a791c-cfb7-4d59-81c2-5bc0b378ddad" providerId="ADAL" clId="{CB6D86C5-6717-499A-ADC5-FEFAFFC65098}" dt="2025-05-20T04:08:47.238" v="5" actId="1076"/>
        <pc:sldMkLst>
          <pc:docMk/>
          <pc:sldMk cId="1660473011" sldId="256"/>
        </pc:sldMkLst>
        <pc:spChg chg="mod">
          <ac:chgData name="Madara Antone" userId="bf8a791c-cfb7-4d59-81c2-5bc0b378ddad" providerId="ADAL" clId="{CB6D86C5-6717-499A-ADC5-FEFAFFC65098}" dt="2025-05-20T04:08:47.238" v="5" actId="1076"/>
          <ac:spMkLst>
            <pc:docMk/>
            <pc:sldMk cId="1660473011" sldId="256"/>
            <ac:spMk id="2" creationId="{95DD3601-304F-4F67-A0B2-615386DD1A8E}"/>
          </ac:spMkLst>
        </pc:spChg>
        <pc:spChg chg="mod">
          <ac:chgData name="Madara Antone" userId="bf8a791c-cfb7-4d59-81c2-5bc0b378ddad" providerId="ADAL" clId="{CB6D86C5-6717-499A-ADC5-FEFAFFC65098}" dt="2025-05-20T04:08:43.894" v="4" actId="1076"/>
          <ac:spMkLst>
            <pc:docMk/>
            <pc:sldMk cId="1660473011" sldId="256"/>
            <ac:spMk id="3" creationId="{6BE23F5D-1A3C-43E4-8BA7-DBF2F9F7AEC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bg2">
                <a:lumMod val="25000"/>
                <a:lumOff val="75000"/>
              </a:schemeClr>
            </a:solidFill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16-4E89-BFD1-216A1925875C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16-4E89-BFD1-216A1925875C}"/>
              </c:ext>
            </c:extLst>
          </c:dPt>
          <c:dPt>
            <c:idx val="2"/>
            <c:bubble3D val="0"/>
            <c:spPr>
              <a:solidFill>
                <a:schemeClr val="bg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16-4E89-BFD1-216A1925875C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16-4E89-BFD1-216A1925875C}"/>
              </c:ext>
            </c:extLst>
          </c:dPt>
          <c:cat>
            <c:strRef>
              <c:f>Tabelle1!$A$2:$A$5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16-4E89-BFD1-216A19258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5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4AC7-2FF4-453A-9C7C-3E091E42CAEF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4B24D-F7AF-494B-880E-2851CA76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North:                      Norway, Sweden, Finland, Denmark, England/Wales</a:t>
            </a:r>
          </a:p>
          <a:p>
            <a:r>
              <a:rPr lang="en-US"/>
              <a:t>West/South:             Belgium, France, Switzerland, Austria, Italy (Torino department), Spain</a:t>
            </a:r>
          </a:p>
          <a:p>
            <a:r>
              <a:rPr lang="en-US"/>
              <a:t>Baltic/Central/East:  Estonia, Lithuania, Poland, Czech Republic, Hungary, and Slovenia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B24D-F7AF-494B-880E-2851CA761A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92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B24D-F7AF-494B-880E-2851CA761A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9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36A61-3E1F-4642-935B-56CB824CA78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75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B24D-F7AF-494B-880E-2851CA761A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34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B24D-F7AF-494B-880E-2851CA761A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47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B24D-F7AF-494B-880E-2851CA761A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2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Resources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come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health</a:t>
            </a:r>
            <a:r>
              <a:rPr lang="de-DE"/>
              <a:t> care </a:t>
            </a:r>
            <a:r>
              <a:rPr lang="de-DE" err="1"/>
              <a:t>sactor</a:t>
            </a:r>
            <a:r>
              <a:rPr lang="de-DE"/>
              <a:t>, </a:t>
            </a:r>
            <a:r>
              <a:rPr lang="de-DE" err="1"/>
              <a:t>other</a:t>
            </a:r>
            <a:r>
              <a:rPr lang="de-DE"/>
              <a:t> </a:t>
            </a:r>
            <a:r>
              <a:rPr lang="de-DE" err="1"/>
              <a:t>sectors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external </a:t>
            </a:r>
            <a:r>
              <a:rPr lang="de-DE" err="1"/>
              <a:t>sources</a:t>
            </a:r>
            <a:r>
              <a:rPr lang="de-DE"/>
              <a:t> outside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country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consider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reallocation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resources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invested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HE. Will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considered</a:t>
            </a:r>
            <a:r>
              <a:rPr lang="de-DE"/>
              <a:t> in final </a:t>
            </a:r>
            <a:r>
              <a:rPr lang="de-DE" err="1"/>
              <a:t>model</a:t>
            </a:r>
            <a:r>
              <a:rPr lang="de-DE"/>
              <a:t> </a:t>
            </a:r>
            <a:r>
              <a:rPr lang="de-DE" err="1"/>
              <a:t>when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implement</a:t>
            </a:r>
            <a:r>
              <a:rPr lang="de-DE"/>
              <a:t> </a:t>
            </a:r>
            <a:r>
              <a:rPr lang="de-DE" err="1"/>
              <a:t>labor</a:t>
            </a:r>
            <a:r>
              <a:rPr lang="de-DE"/>
              <a:t> </a:t>
            </a:r>
            <a:r>
              <a:rPr lang="de-DE" err="1"/>
              <a:t>market</a:t>
            </a:r>
            <a:r>
              <a:rPr lang="de-DE"/>
              <a:t> </a:t>
            </a:r>
            <a:r>
              <a:rPr lang="de-DE" err="1"/>
              <a:t>analysis</a:t>
            </a:r>
            <a:r>
              <a:rPr lang="de-DE"/>
              <a:t>. </a:t>
            </a:r>
            <a:r>
              <a:rPr lang="de-DE" err="1"/>
              <a:t>Comparison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investment</a:t>
            </a:r>
            <a:r>
              <a:rPr lang="de-DE"/>
              <a:t> in </a:t>
            </a:r>
            <a:r>
              <a:rPr lang="de-DE" err="1"/>
              <a:t>other</a:t>
            </a:r>
            <a:r>
              <a:rPr lang="de-DE"/>
              <a:t> </a:t>
            </a:r>
            <a:r>
              <a:rPr lang="de-DE" err="1"/>
              <a:t>sectors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implemented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 in final </a:t>
            </a:r>
            <a:r>
              <a:rPr lang="de-DE" err="1"/>
              <a:t>model</a:t>
            </a:r>
            <a:r>
              <a:rPr lang="de-DE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36A61-3E1F-4642-935B-56CB824CA78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114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B24D-F7AF-494B-880E-2851CA761A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71C93-C925-9302-B122-8422D1C8A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B61E6F-DFBF-5CBF-A4BE-3E5B8B9A3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A3877C-7CE1-BDF8-384D-D5C8E7B66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Country abbreviations: AT- Austria, BE- Belgium, BG- Bulgaria, CY- Cyprus, CZ-Czechia, DK-Denmark, EE- Estonia, ES- Spain, FI- Finland, FR- France, DE- Germany, HR- Croatia, IE- Ireland, IT-Italy, LT- Lithuania, LV- Latvia, MT- Malta, NL- Netherlands, PL- Poland, PT- Portugal, RO- Romania, SE-Sweden, SK- Slovakia.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9669B-65C6-A041-D8B8-905475A98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B24D-F7AF-494B-880E-2851CA761A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7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Country abbreviations: AT- Austria, BE- Belgium, BG- Bulgaria, CY- Cyprus, CZ-Czechia, DK-Denmark, EE- Estonia, ES- Spain, FI- Finland, FR- France, DE- Germany, HR- Croatia, IE- Ireland, IT-Italy, LT- Lithuania, LV- Latvia, MT- Malta, NL- Netherlands, PL- Poland, PT- Portugal, RO- Romania, SE-Sweden, SK- Slovakia.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B24D-F7AF-494B-880E-2851CA761A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54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B24D-F7AF-494B-880E-2851CA761A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1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B24D-F7AF-494B-880E-2851CA761A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9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B24D-F7AF-494B-880E-2851CA761A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80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4582A-6EB1-167D-717D-C0561FCC0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5EAD4C-EDED-BF2B-298C-2E0CEE77A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5682BC-C09F-88AE-BD5F-60B3DAA92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1FE16-43B8-E0B3-5A54-29472994F4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B24D-F7AF-494B-880E-2851CA761A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6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B24D-F7AF-494B-880E-2851CA761A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9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49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36A61-3E1F-4642-935B-56CB824CA78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49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51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D0266C-BD93-4483-BCFA-CF98C558AB1C}"/>
              </a:ext>
            </a:extLst>
          </p:cNvPr>
          <p:cNvSpPr/>
          <p:nvPr userDrawn="1"/>
        </p:nvSpPr>
        <p:spPr>
          <a:xfrm>
            <a:off x="0" y="0"/>
            <a:ext cx="12192000" cy="6964822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B26BB-204B-4199-90FE-07456B151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372D2-FC3E-4961-A9D2-334905FFF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5A189-9C06-40A9-9163-57C4E2D3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40E01-C5AB-4125-8768-86CC6444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923E0-E25C-4075-AC6C-D49173D0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7ED3D65-9837-FC50-DB44-1E852FBB74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6222" y="275550"/>
            <a:ext cx="2601660" cy="6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2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658E-B68B-4153-95C5-60790F63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F2A2A-7A4A-4C47-A2D1-C56071022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D2C89-0084-4C69-9C07-59DA48D5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1BF9B-16DD-4B32-B0CF-DDC375A0A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77BEF-F984-44FB-B75C-E7F9578F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52144-A591-48DC-A44B-D7214B56F0A6}"/>
              </a:ext>
            </a:extLst>
          </p:cNvPr>
          <p:cNvSpPr/>
          <p:nvPr userDrawn="1"/>
        </p:nvSpPr>
        <p:spPr>
          <a:xfrm>
            <a:off x="838199" y="1648303"/>
            <a:ext cx="10515599" cy="45719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54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8F0964-4CF7-48A0-86A7-D81221505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E6557-9DD8-481C-BEF7-963515E5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3C57E-ED97-4703-839C-7595BE81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72470-1195-44D3-B218-2C1D1188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88427-32E3-415A-A25A-9801136E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435FC-A115-4EE1-B056-7AB3C3CCBE39}"/>
              </a:ext>
            </a:extLst>
          </p:cNvPr>
          <p:cNvSpPr/>
          <p:nvPr userDrawn="1"/>
        </p:nvSpPr>
        <p:spPr>
          <a:xfrm rot="5400000">
            <a:off x="5857080" y="3232944"/>
            <a:ext cx="5811837" cy="76200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1474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fOR_Inhalte_Layout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23">
            <a:extLst>
              <a:ext uri="{FF2B5EF4-FFF2-40B4-BE49-F238E27FC236}">
                <a16:creationId xmlns:a16="http://schemas.microsoft.com/office/drawing/2014/main" id="{D637777A-D30E-B341-BE98-AD8023DBFE35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1191054"/>
            <a:ext cx="1936327" cy="0"/>
          </a:xfrm>
          <a:prstGeom prst="line">
            <a:avLst/>
          </a:prstGeom>
          <a:ln w="6350">
            <a:solidFill>
              <a:srgbClr val="003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88FD5CD5-3603-3349-B198-146CE982886D}"/>
              </a:ext>
            </a:extLst>
          </p:cNvPr>
          <p:cNvSpPr txBox="1"/>
          <p:nvPr userDrawn="1"/>
        </p:nvSpPr>
        <p:spPr>
          <a:xfrm>
            <a:off x="10137048" y="6461056"/>
            <a:ext cx="1337840" cy="301468"/>
          </a:xfrm>
          <a:prstGeom prst="rect">
            <a:avLst/>
          </a:prstGeom>
          <a:noFill/>
        </p:spPr>
        <p:txBody>
          <a:bodyPr wrap="square" lIns="114451" tIns="57225" rIns="114451" bIns="57225" rtlCol="0">
            <a:spAutoFit/>
          </a:bodyPr>
          <a:lstStyle/>
          <a:p>
            <a:pPr algn="r"/>
            <a:fld id="{A47A63D5-FDEA-4694-9129-C3AF2918CC37}" type="slidenum">
              <a:rPr lang="de-DE" sz="1195" noProof="0" smtClean="0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de-DE" sz="1195" noProof="0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FC6F8BB0-0D75-4A86-8A89-70A72CA00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876" y="182787"/>
            <a:ext cx="10760421" cy="951194"/>
          </a:xfrm>
          <a:prstGeom prst="rect">
            <a:avLst/>
          </a:prstGeom>
        </p:spPr>
        <p:txBody>
          <a:bodyPr lIns="114913" tIns="57456" rIns="114913" bIns="57456" anchor="t"/>
          <a:lstStyle>
            <a:lvl1pPr algn="l">
              <a:defRPr sz="2390" b="1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err="1"/>
              <a:t>Titel</a:t>
            </a:r>
            <a:br>
              <a:rPr lang="en-US" noProof="0"/>
            </a:br>
            <a:endParaRPr lang="en-US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5AD6C99-65B5-4A1C-A1AB-A75246D5F71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5875" y="6461056"/>
            <a:ext cx="10760419" cy="201006"/>
          </a:xfrm>
          <a:prstGeom prst="rect">
            <a:avLst/>
          </a:prstGeom>
        </p:spPr>
        <p:txBody>
          <a:bodyPr lIns="114913" tIns="57456" rIns="114913" bIns="57456" anchor="b"/>
          <a:lstStyle>
            <a:lvl1pPr algn="l">
              <a:defRPr sz="792">
                <a:solidFill>
                  <a:srgbClr val="003663"/>
                </a:solidFill>
              </a:defRPr>
            </a:lvl1pPr>
          </a:lstStyle>
          <a:p>
            <a:pPr lvl="0"/>
            <a:r>
              <a:rPr lang="en-US" noProof="0"/>
              <a:t>Quelle: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E121D0CC-E3FB-4EEB-B275-AD2B10DC55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873" y="1263246"/>
            <a:ext cx="10760421" cy="5102325"/>
          </a:xfrm>
          <a:prstGeom prst="rect">
            <a:avLst/>
          </a:prstGeom>
        </p:spPr>
        <p:txBody>
          <a:bodyPr lIns="114913" tIns="57456" rIns="114913" bIns="57456" anchor="t"/>
          <a:lstStyle>
            <a:lvl1pPr algn="l">
              <a:defRPr sz="1793" b="0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Text</a:t>
            </a:r>
            <a:br>
              <a:rPr lang="en-US" noProof="0"/>
            </a:b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17635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ifOR_Inhalte_Layout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23">
            <a:extLst>
              <a:ext uri="{FF2B5EF4-FFF2-40B4-BE49-F238E27FC236}">
                <a16:creationId xmlns:a16="http://schemas.microsoft.com/office/drawing/2014/main" id="{D637777A-D30E-B341-BE98-AD8023DBFE35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1191054"/>
            <a:ext cx="1936327" cy="0"/>
          </a:xfrm>
          <a:prstGeom prst="line">
            <a:avLst/>
          </a:prstGeom>
          <a:ln w="6350">
            <a:solidFill>
              <a:srgbClr val="003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88FD5CD5-3603-3349-B198-146CE982886D}"/>
              </a:ext>
            </a:extLst>
          </p:cNvPr>
          <p:cNvSpPr txBox="1"/>
          <p:nvPr userDrawn="1"/>
        </p:nvSpPr>
        <p:spPr>
          <a:xfrm>
            <a:off x="10137048" y="6461056"/>
            <a:ext cx="1337840" cy="301468"/>
          </a:xfrm>
          <a:prstGeom prst="rect">
            <a:avLst/>
          </a:prstGeom>
          <a:noFill/>
        </p:spPr>
        <p:txBody>
          <a:bodyPr wrap="square" lIns="114451" tIns="57225" rIns="114451" bIns="57225" rtlCol="0">
            <a:spAutoFit/>
          </a:bodyPr>
          <a:lstStyle/>
          <a:p>
            <a:pPr algn="r"/>
            <a:fld id="{A47A63D5-FDEA-4694-9129-C3AF2918CC37}" type="slidenum">
              <a:rPr lang="de-DE" sz="1195" noProof="0" smtClean="0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de-DE" sz="1195" noProof="0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FC6F8BB0-0D75-4A86-8A89-70A72CA00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876" y="182787"/>
            <a:ext cx="10760421" cy="951194"/>
          </a:xfrm>
          <a:prstGeom prst="rect">
            <a:avLst/>
          </a:prstGeom>
        </p:spPr>
        <p:txBody>
          <a:bodyPr lIns="114913" tIns="57456" rIns="114913" bIns="57456" anchor="t"/>
          <a:lstStyle>
            <a:lvl1pPr algn="l">
              <a:defRPr sz="2390" b="1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err="1"/>
              <a:t>Titel</a:t>
            </a:r>
            <a:br>
              <a:rPr lang="en-US" noProof="0"/>
            </a:br>
            <a:endParaRPr lang="en-US" noProof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B4D8DE2-266B-4D69-A471-9CA277AAC08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5874" y="6675214"/>
            <a:ext cx="10546182" cy="182787"/>
          </a:xfrm>
          <a:prstGeom prst="rect">
            <a:avLst/>
          </a:prstGeom>
        </p:spPr>
        <p:txBody>
          <a:bodyPr lIns="114913" tIns="57456" rIns="114913" bIns="57456" anchor="b"/>
          <a:lstStyle>
            <a:lvl1pPr algn="ctr">
              <a:defRPr sz="792" b="1">
                <a:solidFill>
                  <a:srgbClr val="003663"/>
                </a:solidFill>
              </a:defRPr>
            </a:lvl1pPr>
          </a:lstStyle>
          <a:p>
            <a:pPr lvl="0"/>
            <a:r>
              <a:rPr lang="en-US" noProof="0" err="1"/>
              <a:t>Titel</a:t>
            </a:r>
            <a:endParaRPr lang="en-US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5AD6C99-65B5-4A1C-A1AB-A75246D5F71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5875" y="6461056"/>
            <a:ext cx="10546182" cy="201006"/>
          </a:xfrm>
          <a:prstGeom prst="rect">
            <a:avLst/>
          </a:prstGeom>
        </p:spPr>
        <p:txBody>
          <a:bodyPr lIns="114913" tIns="57456" rIns="114913" bIns="57456" anchor="b"/>
          <a:lstStyle>
            <a:lvl1pPr algn="l">
              <a:defRPr sz="792">
                <a:solidFill>
                  <a:srgbClr val="003663"/>
                </a:solidFill>
              </a:defRPr>
            </a:lvl1pPr>
          </a:lstStyle>
          <a:p>
            <a:pPr lvl="0"/>
            <a:r>
              <a:rPr lang="en-US" noProof="0"/>
              <a:t>Quelle: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E121D0CC-E3FB-4EEB-B275-AD2B10DC55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873" y="1263246"/>
            <a:ext cx="10760421" cy="5102325"/>
          </a:xfrm>
          <a:prstGeom prst="rect">
            <a:avLst/>
          </a:prstGeom>
        </p:spPr>
        <p:txBody>
          <a:bodyPr lIns="114913" tIns="57456" rIns="114913" bIns="57456" anchor="t"/>
          <a:lstStyle>
            <a:lvl1pPr algn="l">
              <a:defRPr sz="1793" b="0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Text</a:t>
            </a:r>
            <a:br>
              <a:rPr lang="en-US" noProof="0"/>
            </a:b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4501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ifOR_Inhalte_Layout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23">
            <a:extLst>
              <a:ext uri="{FF2B5EF4-FFF2-40B4-BE49-F238E27FC236}">
                <a16:creationId xmlns:a16="http://schemas.microsoft.com/office/drawing/2014/main" id="{D637777A-D30E-B341-BE98-AD8023DBFE35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1191054"/>
            <a:ext cx="1936327" cy="0"/>
          </a:xfrm>
          <a:prstGeom prst="line">
            <a:avLst/>
          </a:prstGeom>
          <a:ln w="6350">
            <a:solidFill>
              <a:srgbClr val="1A34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88FD5CD5-3603-3349-B198-146CE982886D}"/>
              </a:ext>
            </a:extLst>
          </p:cNvPr>
          <p:cNvSpPr txBox="1"/>
          <p:nvPr userDrawn="1"/>
        </p:nvSpPr>
        <p:spPr>
          <a:xfrm>
            <a:off x="10137048" y="6461056"/>
            <a:ext cx="1337840" cy="301468"/>
          </a:xfrm>
          <a:prstGeom prst="rect">
            <a:avLst/>
          </a:prstGeom>
          <a:noFill/>
        </p:spPr>
        <p:txBody>
          <a:bodyPr wrap="square" lIns="113701" tIns="56850" rIns="113701" bIns="56850" rtlCol="0">
            <a:spAutoFit/>
          </a:bodyPr>
          <a:lstStyle/>
          <a:p>
            <a:pPr algn="r"/>
            <a:fld id="{A47A63D5-FDEA-4694-9129-C3AF2918CC37}" type="slidenum">
              <a:rPr lang="de-DE" sz="1187" noProof="0" smtClean="0">
                <a:solidFill>
                  <a:srgbClr val="1A3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de-DE" sz="1187" noProof="0">
                <a:solidFill>
                  <a:srgbClr val="1A3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EA48AEB7-013B-4A74-A735-71B96BA9B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876" y="182787"/>
            <a:ext cx="10760421" cy="951194"/>
          </a:xfrm>
          <a:prstGeom prst="rect">
            <a:avLst/>
          </a:prstGeom>
        </p:spPr>
        <p:txBody>
          <a:bodyPr lIns="114913" tIns="57456" rIns="114913" bIns="57456" anchor="t"/>
          <a:lstStyle>
            <a:lvl1pPr algn="l">
              <a:defRPr sz="2374" b="1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err="1"/>
              <a:t>Titel</a:t>
            </a:r>
            <a:br>
              <a:rPr lang="en-US" noProof="0"/>
            </a:br>
            <a:endParaRPr lang="en-US" noProof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176541C-D413-4CF3-B8FC-485316D603E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5874" y="6675214"/>
            <a:ext cx="10545266" cy="182787"/>
          </a:xfrm>
          <a:prstGeom prst="rect">
            <a:avLst/>
          </a:prstGeom>
        </p:spPr>
        <p:txBody>
          <a:bodyPr lIns="114913" tIns="57456" rIns="114913" bIns="57456" anchor="b"/>
          <a:lstStyle>
            <a:lvl1pPr algn="ctr">
              <a:defRPr sz="792" b="1">
                <a:solidFill>
                  <a:srgbClr val="003663"/>
                </a:solidFill>
              </a:defRPr>
            </a:lvl1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38DC735-0DC3-4BEC-B775-C6596109E57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5875" y="6461056"/>
            <a:ext cx="10545265" cy="201006"/>
          </a:xfrm>
          <a:prstGeom prst="rect">
            <a:avLst/>
          </a:prstGeom>
        </p:spPr>
        <p:txBody>
          <a:bodyPr lIns="114913" tIns="57456" rIns="114913" bIns="57456" anchor="b"/>
          <a:lstStyle>
            <a:lvl1pPr algn="l">
              <a:defRPr sz="792">
                <a:solidFill>
                  <a:srgbClr val="003663"/>
                </a:solidFill>
              </a:defRPr>
            </a:lvl1pPr>
          </a:lstStyle>
          <a:p>
            <a:pPr lvl="0"/>
            <a:r>
              <a:rPr lang="en-US" noProof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449196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ifOR_Inhalte_Layout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23">
            <a:extLst>
              <a:ext uri="{FF2B5EF4-FFF2-40B4-BE49-F238E27FC236}">
                <a16:creationId xmlns:a16="http://schemas.microsoft.com/office/drawing/2014/main" id="{D637777A-D30E-B341-BE98-AD8023DBFE35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1191054"/>
            <a:ext cx="1936327" cy="0"/>
          </a:xfrm>
          <a:prstGeom prst="line">
            <a:avLst/>
          </a:prstGeom>
          <a:ln w="6350">
            <a:solidFill>
              <a:srgbClr val="003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88FD5CD5-3603-3349-B198-146CE982886D}"/>
              </a:ext>
            </a:extLst>
          </p:cNvPr>
          <p:cNvSpPr txBox="1"/>
          <p:nvPr userDrawn="1"/>
        </p:nvSpPr>
        <p:spPr>
          <a:xfrm>
            <a:off x="10137048" y="6461056"/>
            <a:ext cx="1337840" cy="301468"/>
          </a:xfrm>
          <a:prstGeom prst="rect">
            <a:avLst/>
          </a:prstGeom>
          <a:noFill/>
        </p:spPr>
        <p:txBody>
          <a:bodyPr wrap="square" lIns="114451" tIns="57225" rIns="114451" bIns="57225" rtlCol="0">
            <a:spAutoFit/>
          </a:bodyPr>
          <a:lstStyle/>
          <a:p>
            <a:pPr algn="r"/>
            <a:fld id="{A47A63D5-FDEA-4694-9129-C3AF2918CC37}" type="slidenum">
              <a:rPr lang="de-DE" sz="1195" noProof="0" smtClean="0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de-DE" sz="1195" noProof="0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FC6F8BB0-0D75-4A86-8A89-70A72CA00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876" y="182787"/>
            <a:ext cx="10760421" cy="951194"/>
          </a:xfrm>
          <a:prstGeom prst="rect">
            <a:avLst/>
          </a:prstGeom>
        </p:spPr>
        <p:txBody>
          <a:bodyPr lIns="114913" tIns="57456" rIns="114913" bIns="57456" anchor="t"/>
          <a:lstStyle>
            <a:lvl1pPr algn="l">
              <a:defRPr sz="2390" b="1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err="1"/>
              <a:t>Titel</a:t>
            </a:r>
            <a:br>
              <a:rPr lang="en-US" noProof="0"/>
            </a:br>
            <a:endParaRPr lang="en-US" noProof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B4D8DE2-266B-4D69-A471-9CA277AAC08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5873" y="6675214"/>
            <a:ext cx="10760420" cy="182787"/>
          </a:xfrm>
          <a:prstGeom prst="rect">
            <a:avLst/>
          </a:prstGeom>
        </p:spPr>
        <p:txBody>
          <a:bodyPr lIns="114913" tIns="57456" rIns="114913" bIns="57456" anchor="b"/>
          <a:lstStyle>
            <a:lvl1pPr algn="ctr">
              <a:defRPr sz="792" b="1">
                <a:solidFill>
                  <a:srgbClr val="003663"/>
                </a:solidFill>
              </a:defRPr>
            </a:lvl1pPr>
          </a:lstStyle>
          <a:p>
            <a:pPr lvl="0"/>
            <a:r>
              <a:rPr lang="en-US" noProof="0" err="1"/>
              <a:t>Titel</a:t>
            </a:r>
            <a:endParaRPr lang="en-US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5AD6C99-65B5-4A1C-A1AB-A75246D5F71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5875" y="6461056"/>
            <a:ext cx="10760419" cy="201006"/>
          </a:xfrm>
          <a:prstGeom prst="rect">
            <a:avLst/>
          </a:prstGeom>
        </p:spPr>
        <p:txBody>
          <a:bodyPr lIns="114913" tIns="57456" rIns="114913" bIns="57456" anchor="b"/>
          <a:lstStyle>
            <a:lvl1pPr algn="l">
              <a:defRPr sz="792">
                <a:solidFill>
                  <a:srgbClr val="003663"/>
                </a:solidFill>
              </a:defRPr>
            </a:lvl1pPr>
          </a:lstStyle>
          <a:p>
            <a:pPr lvl="0"/>
            <a:r>
              <a:rPr lang="en-US" noProof="0"/>
              <a:t>Quelle: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E121D0CC-E3FB-4EEB-B275-AD2B10DC55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873" y="1263246"/>
            <a:ext cx="10760421" cy="5102325"/>
          </a:xfrm>
          <a:prstGeom prst="rect">
            <a:avLst/>
          </a:prstGeom>
        </p:spPr>
        <p:txBody>
          <a:bodyPr lIns="114913" tIns="57456" rIns="114913" bIns="57456" anchor="t"/>
          <a:lstStyle>
            <a:lvl1pPr algn="l">
              <a:defRPr sz="1793" b="0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Text</a:t>
            </a:r>
            <a:br>
              <a:rPr lang="en-US" noProof="0"/>
            </a:b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5588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fOR_Design_B_blanc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10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0971-F07B-48BE-AD07-092F58ED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24C4D-6848-4099-96C1-8C41CD67F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52FB4-BE09-4535-B0AE-7DE187B3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82F0-ABAB-4F10-B896-8AAD6AC8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EA0B2-BA63-44E0-9791-4BD9671F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F31944-9E95-4409-A886-1024F939B879}"/>
              </a:ext>
            </a:extLst>
          </p:cNvPr>
          <p:cNvSpPr/>
          <p:nvPr userDrawn="1"/>
        </p:nvSpPr>
        <p:spPr>
          <a:xfrm>
            <a:off x="838200" y="1648303"/>
            <a:ext cx="10515600" cy="45719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515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C5EC-528A-4189-8396-B6A82406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AF718-9716-4FE3-A006-1B5C4CEC9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FF07E-091F-4BC9-B41A-9F72D4C0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4EFE8-D1D9-4AFE-8EDB-CC33083F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6C5AB-12A6-4D45-A9AD-D0698095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9D4163-7716-421D-8DD8-E865C3A6290B}"/>
              </a:ext>
            </a:extLst>
          </p:cNvPr>
          <p:cNvSpPr/>
          <p:nvPr userDrawn="1"/>
        </p:nvSpPr>
        <p:spPr>
          <a:xfrm>
            <a:off x="831850" y="4530250"/>
            <a:ext cx="10521950" cy="45719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929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B9F5-8025-473D-87D4-6AEA94D5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263C4-4465-4E4C-8E36-CDD7169AA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2F0BB-D64A-4636-BFC1-A66CD323E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6DCFA-47FE-4A4D-B0DD-9D2EDAEC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12F88-8597-4F79-A179-E4DD6608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222D7-B860-4134-9B27-97017D17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4348C-142F-46C8-B7B6-4248F0A84DA9}"/>
              </a:ext>
            </a:extLst>
          </p:cNvPr>
          <p:cNvSpPr/>
          <p:nvPr userDrawn="1"/>
        </p:nvSpPr>
        <p:spPr>
          <a:xfrm>
            <a:off x="838199" y="1648303"/>
            <a:ext cx="10515599" cy="45719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949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655F-E197-40E3-854A-5E643BE0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11E80-7B81-4D8D-9387-571734725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3AFF0-C7DF-4565-992E-C37F06174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1877B-85DA-4D1A-A4DC-98CE16DA0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255841-58C8-4610-9BE0-831BF832ED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6C428-151E-4133-B115-35BA342F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744774-4AC6-45DE-85F8-1705F1CC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D1E9BA-7CEF-4B59-9208-644F4E79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2E9D0-199B-4EDB-B45C-48A416F2C60B}"/>
              </a:ext>
            </a:extLst>
          </p:cNvPr>
          <p:cNvSpPr/>
          <p:nvPr userDrawn="1"/>
        </p:nvSpPr>
        <p:spPr>
          <a:xfrm>
            <a:off x="838200" y="1648303"/>
            <a:ext cx="10514012" cy="45719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726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B506-2DB2-441C-8C25-7FB0FAC5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F3F9A-8EF6-4830-BD0A-70A694B5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A0377-788A-4CF2-BE8A-5E9BA55C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C91A5-AAC5-437B-82AA-E8823593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0C4375-1FB9-49FA-A02A-6157A7553D1A}"/>
              </a:ext>
            </a:extLst>
          </p:cNvPr>
          <p:cNvSpPr/>
          <p:nvPr userDrawn="1"/>
        </p:nvSpPr>
        <p:spPr>
          <a:xfrm>
            <a:off x="838199" y="1648303"/>
            <a:ext cx="10515599" cy="45719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83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D344E4-FD1F-4F5E-93F6-57143258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77852E-5ACA-49DE-A4B3-BEB53C21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A0640-F1BB-4C43-8DFA-A1B11643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718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9B14-A0B9-4FF3-92FB-2593EDD2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80944-2F49-4E0F-BE2F-1B9D3A1BD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6E9CB-DE8C-4B5E-A7E2-47F4176C2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9CF77-CFD3-40F3-8724-F8B4CC67B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80B8C-B244-4561-8E0B-AA4D4558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594EA-4CC2-4551-9FCD-19634C2A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A99F6-7DB2-4512-9DD2-9088A64093F8}"/>
              </a:ext>
            </a:extLst>
          </p:cNvPr>
          <p:cNvSpPr/>
          <p:nvPr userDrawn="1"/>
        </p:nvSpPr>
        <p:spPr>
          <a:xfrm>
            <a:off x="836612" y="2011681"/>
            <a:ext cx="3932237" cy="45719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942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477E-597B-4EEC-94EB-208190A7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7FC2C-41AF-474A-9A80-43F2112B3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4C5F0-1E2C-410E-AB72-AAEF2B279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6D3FC-050B-48FA-AB40-4F6522975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65406-A4F4-44B0-A02D-433B7D3F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42257-C2BD-468C-99E8-069D3FDA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87FDD-68FB-405A-A1B1-04A71916320D}"/>
              </a:ext>
            </a:extLst>
          </p:cNvPr>
          <p:cNvSpPr/>
          <p:nvPr userDrawn="1"/>
        </p:nvSpPr>
        <p:spPr>
          <a:xfrm>
            <a:off x="836612" y="2011681"/>
            <a:ext cx="3932237" cy="45719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969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61461-7872-4217-890E-8CD47C09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07B38-3710-4744-A387-999BC8104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7BAA0-EF00-46A2-93DB-7DF163C7F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38792-D837-47EE-BE3E-9D8E963E1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6562E-CD14-4B9A-9CAE-720B0FE55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057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A45AA"/>
          </a:solidFill>
          <a:latin typeface="Calibri bold" panose="020F0702030404030204" pitchFamily="34" charset="0"/>
          <a:ea typeface="+mj-ea"/>
          <a:cs typeface="Calibri bold" panose="020F07020304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26" Type="http://schemas.openxmlformats.org/officeDocument/2006/relationships/image" Target="../media/image47.png"/><Relationship Id="rId3" Type="http://schemas.openxmlformats.org/officeDocument/2006/relationships/image" Target="../media/image25.png"/><Relationship Id="rId21" Type="http://schemas.openxmlformats.org/officeDocument/2006/relationships/chart" Target="../charts/chart1.xml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5" Type="http://schemas.openxmlformats.org/officeDocument/2006/relationships/image" Target="../media/image46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24" Type="http://schemas.openxmlformats.org/officeDocument/2006/relationships/image" Target="../media/image45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4.svg"/><Relationship Id="rId28" Type="http://schemas.openxmlformats.org/officeDocument/2006/relationships/image" Target="../media/image3.pn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43.png"/><Relationship Id="rId27" Type="http://schemas.openxmlformats.org/officeDocument/2006/relationships/image" Target="../media/image4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3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haweb.org/advocacy/regulation-on-health-technology-assessmen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3601-304F-4F67-A0B2-615386DD1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6723"/>
            <a:ext cx="9144000" cy="2387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4000" dirty="0"/>
              <a:t>Beyond Cost-Effectiveness: </a:t>
            </a:r>
            <a:br>
              <a:rPr lang="lv-LV" sz="4000" dirty="0"/>
            </a:br>
            <a:br>
              <a:rPr lang="lv-LV" sz="4000" dirty="0"/>
            </a:br>
            <a:r>
              <a:rPr lang="en-US" sz="4000" b="1" dirty="0"/>
              <a:t>Assessing the Social Impact of Health Technologies to Reduce Cancer Care Inequalities in the EU</a:t>
            </a:r>
            <a:endParaRPr lang="lv-LV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23F5D-1A3C-43E4-8BA7-DBF2F9F7A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0688"/>
            <a:ext cx="9144000" cy="1655762"/>
          </a:xfrm>
        </p:spPr>
        <p:txBody>
          <a:bodyPr>
            <a:normAutofit lnSpcReduction="10000"/>
          </a:bodyPr>
          <a:lstStyle/>
          <a:p>
            <a:endParaRPr lang="de-DE" dirty="0"/>
          </a:p>
          <a:p>
            <a:r>
              <a:rPr lang="de-DE" dirty="0"/>
              <a:t>Dr. Karla Hernandez-Villafuerte</a:t>
            </a:r>
          </a:p>
          <a:p>
            <a:r>
              <a:rPr lang="en-US" dirty="0"/>
              <a:t>WifOR Institute, Germany</a:t>
            </a:r>
            <a:endParaRPr lang="de-DE" dirty="0"/>
          </a:p>
          <a:p>
            <a:r>
              <a:rPr lang="de-DE" dirty="0"/>
              <a:t>May 2025</a:t>
            </a: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80F0B-20BB-33C2-8476-7E80F51C6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89" y="6356978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7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9BCEF-6D41-7CDA-4B4B-FB935EFDF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B38790-B9EC-50CB-541B-439A65421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Why Reducing the SoC Burden of Cancer is Key for EU Countries? (1)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2FC1A5-04A9-F8BD-C876-92F32174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86" y="1825625"/>
            <a:ext cx="9133114" cy="435133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Cancer affects a </a:t>
            </a:r>
            <a:r>
              <a:rPr lang="en-US" b="1">
                <a:solidFill>
                  <a:srgbClr val="CC3A45"/>
                </a:solidFill>
              </a:rPr>
              <a:t>large proportion of Europeans</a:t>
            </a:r>
            <a:r>
              <a:rPr lang="en-US"/>
              <a:t>, with lasting consequences for both current and future generations.</a:t>
            </a:r>
          </a:p>
          <a:p>
            <a:pPr lvl="1"/>
            <a:r>
              <a:rPr lang="en-US"/>
              <a:t>Cancer patients play a crucial role in the economy, contributing to its overall productivity.</a:t>
            </a:r>
          </a:p>
          <a:p>
            <a:r>
              <a:rPr lang="en-US"/>
              <a:t>Productivity losses slow down economic growth, even to stagnation.</a:t>
            </a:r>
          </a:p>
          <a:p>
            <a:pPr lvl="1"/>
            <a:r>
              <a:rPr lang="en-US" b="1">
                <a:solidFill>
                  <a:srgbClr val="CC3A45"/>
                </a:solidFill>
              </a:rPr>
              <a:t>Skills shortages </a:t>
            </a:r>
            <a:r>
              <a:rPr lang="en-US"/>
              <a:t>hinder production and innovation.</a:t>
            </a:r>
          </a:p>
          <a:p>
            <a:pPr lvl="2"/>
            <a:r>
              <a:rPr lang="en-US"/>
              <a:t>63% of EU SMEs struggle to find needed talent </a:t>
            </a:r>
            <a:r>
              <a:rPr lang="en-US" sz="1900"/>
              <a:t>(European Commission, 2024)</a:t>
            </a:r>
            <a:r>
              <a:rPr lang="en-US"/>
              <a:t>.</a:t>
            </a:r>
          </a:p>
          <a:p>
            <a:pPr lvl="1"/>
            <a:r>
              <a:rPr lang="en-US"/>
              <a:t>Labor supply decrease reduces economic output.</a:t>
            </a:r>
          </a:p>
          <a:p>
            <a:pPr lvl="2"/>
            <a:r>
              <a:rPr lang="en-US"/>
              <a:t>Especially as cancer increasingly affects the </a:t>
            </a:r>
            <a:r>
              <a:rPr lang="en-US" b="1">
                <a:solidFill>
                  <a:srgbClr val="CC3A45"/>
                </a:solidFill>
              </a:rPr>
              <a:t>working-age population </a:t>
            </a:r>
            <a:r>
              <a:rPr lang="en-US" sz="1900"/>
              <a:t>(Jakubowska, 2023)</a:t>
            </a:r>
          </a:p>
          <a:p>
            <a:pPr lvl="1"/>
            <a:r>
              <a:rPr lang="en-US" b="1">
                <a:solidFill>
                  <a:srgbClr val="CC3A45"/>
                </a:solidFill>
              </a:rPr>
              <a:t>Population aging </a:t>
            </a:r>
            <a:r>
              <a:rPr lang="en-US"/>
              <a:t>worsens the ratio of working-age to retired individuals </a:t>
            </a:r>
            <a:r>
              <a:rPr lang="en-US" sz="1900"/>
              <a:t>(Maestas et al. 2023, WHO 2023)</a:t>
            </a:r>
            <a:endParaRPr lang="en-US" sz="2100"/>
          </a:p>
          <a:p>
            <a:pPr lvl="2"/>
            <a:r>
              <a:rPr lang="en-US"/>
              <a:t>Affects </a:t>
            </a:r>
            <a:r>
              <a:rPr lang="en-US" b="1">
                <a:solidFill>
                  <a:srgbClr val="CC3A45"/>
                </a:solidFill>
              </a:rPr>
              <a:t>fiscal sustainability </a:t>
            </a:r>
            <a:r>
              <a:rPr lang="en-US"/>
              <a:t>by putting pressure on public pension and health care systems.</a:t>
            </a:r>
          </a:p>
          <a:p>
            <a:pPr lvl="2"/>
            <a:r>
              <a:rPr lang="en-US"/>
              <a:t>Raising pension ages alone isn’t enough; older workers must </a:t>
            </a:r>
            <a:r>
              <a:rPr lang="en-US" b="1">
                <a:solidFill>
                  <a:srgbClr val="CC3A45"/>
                </a:solidFill>
              </a:rPr>
              <a:t>effectively replace</a:t>
            </a:r>
            <a:r>
              <a:rPr lang="en-US"/>
              <a:t> younger ones to meet workforce needs </a:t>
            </a:r>
            <a:r>
              <a:rPr lang="en-US" sz="1900"/>
              <a:t>(Nagarajan et al., 2016).</a:t>
            </a:r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F642868-B3C0-29F6-26DE-B16BE5A6B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87" y="1885273"/>
            <a:ext cx="1543728" cy="1543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3D8BF5-1AF0-F423-CE96-8079AD10E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15" y="4001294"/>
            <a:ext cx="1551600" cy="15177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51E012-5E05-A242-C02E-C59984C9E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3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013A8F-C6D9-14EB-D26B-6B4DE930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Why Reducing the SoC Burden of Cancer is Key for EU Countries? (2)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491C4F-6F88-21B4-DF3C-F79119D3C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47397"/>
            <a:ext cx="8675914" cy="4351338"/>
          </a:xfrm>
        </p:spPr>
        <p:txBody>
          <a:bodyPr>
            <a:normAutofit/>
          </a:bodyPr>
          <a:lstStyle/>
          <a:p>
            <a:r>
              <a:rPr lang="en-US"/>
              <a:t>Exacerbation of inequalities in the economy</a:t>
            </a:r>
          </a:p>
          <a:p>
            <a:pPr lvl="1"/>
            <a:r>
              <a:rPr lang="en-US"/>
              <a:t>Cancer types with higher mortality and morbidity (e.g., lung cancer, colorectal and pancreatic) affects particularly poorest income groups </a:t>
            </a:r>
            <a:r>
              <a:rPr lang="en-US" sz="1600"/>
              <a:t>(</a:t>
            </a:r>
            <a:r>
              <a:rPr lang="en-US" sz="1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Mihor et al. 2020)</a:t>
            </a:r>
            <a:endParaRPr lang="en-US" sz="1600"/>
          </a:p>
          <a:p>
            <a:pPr marL="2057400" lvl="2"/>
            <a:r>
              <a:rPr lang="en-US"/>
              <a:t>Presenteeism and absenteeism further reduce productivity and income levels, increasing workers’ vulnerability</a:t>
            </a:r>
          </a:p>
          <a:p>
            <a:pPr marL="2057400" lvl="2"/>
            <a:r>
              <a:rPr lang="en-US"/>
              <a:t>Spillover effects in future generation </a:t>
            </a:r>
          </a:p>
          <a:p>
            <a:pPr marL="2057400" lvl="2"/>
            <a:r>
              <a:rPr lang="en-US"/>
              <a:t>Income level affects access to healthcare services</a:t>
            </a:r>
          </a:p>
          <a:p>
            <a:pPr marL="2057400" lvl="2"/>
            <a:r>
              <a:rPr lang="en-US"/>
              <a:t>More susceptible to health crisis such as the COVID pandemic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6"/>
            <a:endParaRPr lang="en-US"/>
          </a:p>
          <a:p>
            <a:pPr lvl="2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B47F56-85A7-E31E-492A-856272607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371" y="2047846"/>
            <a:ext cx="1578429" cy="1578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57924A-71DC-8C9D-FD19-656294861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05836"/>
            <a:ext cx="1485976" cy="143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F0BF9C-B27C-B194-EE5D-AFEB8B6A8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0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ssdiagramm: Anzeige 5">
            <a:extLst>
              <a:ext uri="{FF2B5EF4-FFF2-40B4-BE49-F238E27FC236}">
                <a16:creationId xmlns:a16="http://schemas.microsoft.com/office/drawing/2014/main" id="{B39FE317-8BBD-A116-F39E-6842994A1CF0}"/>
              </a:ext>
            </a:extLst>
          </p:cNvPr>
          <p:cNvSpPr/>
          <p:nvPr/>
        </p:nvSpPr>
        <p:spPr>
          <a:xfrm>
            <a:off x="6939854" y="2060531"/>
            <a:ext cx="4465992" cy="1324838"/>
          </a:xfrm>
          <a:prstGeom prst="flowChartDisplay">
            <a:avLst/>
          </a:prstGeom>
          <a:solidFill>
            <a:srgbClr val="00206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22453">
              <a:defRPr/>
            </a:pPr>
            <a:endParaRPr lang="en-US" sz="2246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ussdiagramm: Anzeige 5">
            <a:extLst>
              <a:ext uri="{FF2B5EF4-FFF2-40B4-BE49-F238E27FC236}">
                <a16:creationId xmlns:a16="http://schemas.microsoft.com/office/drawing/2014/main" id="{93B0AE49-09F1-46AA-BB40-0DEF7E994AFF}"/>
              </a:ext>
            </a:extLst>
          </p:cNvPr>
          <p:cNvSpPr/>
          <p:nvPr/>
        </p:nvSpPr>
        <p:spPr>
          <a:xfrm rot="10800000">
            <a:off x="481419" y="2906291"/>
            <a:ext cx="6772291" cy="2921935"/>
          </a:xfrm>
          <a:prstGeom prst="flowChartDisplay">
            <a:avLst/>
          </a:prstGeom>
          <a:solidFill>
            <a:schemeClr val="accent1"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29721">
              <a:defRPr/>
            </a:pPr>
            <a:endParaRPr lang="en-US" sz="226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9FBABA0-A7FA-60D2-21C4-35112EEF2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/>
              <a:t>Cancer also Creates a SoC Burden by Preventing Patients from Performing Unpaid Work</a:t>
            </a:r>
            <a:endParaRPr lang="en-US" sz="280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22524FB-11BA-5000-DDD2-F5181DE7E04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46732" y="3672305"/>
            <a:ext cx="3736531" cy="2075724"/>
          </a:xfrm>
        </p:spPr>
        <p:txBody>
          <a:bodyPr>
            <a:noAutofit/>
          </a:bodyPr>
          <a:lstStyle/>
          <a:p>
            <a:pPr marL="284607" indent="-284607"/>
            <a:r>
              <a:rPr lang="en-US" sz="1600" b="1">
                <a:solidFill>
                  <a:srgbClr val="CC3A45"/>
                </a:solidFill>
              </a:rPr>
              <a:t>Unpaid work</a:t>
            </a:r>
            <a:r>
              <a:rPr lang="en-US" sz="1600">
                <a:solidFill>
                  <a:srgbClr val="CC3A45"/>
                </a:solidFill>
              </a:rPr>
              <a:t>, </a:t>
            </a:r>
            <a:r>
              <a:rPr lang="en-US" sz="1600"/>
              <a:t>when given a monetary valued, is estimated to exceed 40% of the GDP in some countries (ILOSTAT, 2025</a:t>
            </a:r>
            <a:r>
              <a:rPr lang="en-US" sz="1600">
                <a:ea typeface="Calibri" panose="020F0502020204030204" pitchFamily="34" charset="0"/>
              </a:rPr>
              <a:t>)</a:t>
            </a:r>
          </a:p>
          <a:p>
            <a:pPr marL="284607" indent="-284607"/>
            <a:r>
              <a:rPr lang="en-US" sz="1600" b="1">
                <a:solidFill>
                  <a:srgbClr val="CC3A45"/>
                </a:solidFill>
              </a:rPr>
              <a:t>Gender Equality: </a:t>
            </a:r>
            <a:r>
              <a:rPr lang="en-US" sz="1600"/>
              <a:t>Women's disproportionate share of unpaid work activities limited their ability to participate in the paid economy. </a:t>
            </a:r>
          </a:p>
          <a:p>
            <a:pPr marL="284607" indent="-284607"/>
            <a:r>
              <a:rPr lang="en-US" sz="1600" b="1">
                <a:solidFill>
                  <a:srgbClr val="CC3A45"/>
                </a:solidFill>
              </a:rPr>
              <a:t>Older adults' contributions </a:t>
            </a:r>
            <a:r>
              <a:rPr lang="en-US" sz="1600"/>
              <a:t>to the country's economic growth have a significant component in unpaid work. </a:t>
            </a:r>
          </a:p>
        </p:txBody>
      </p:sp>
      <p:pic>
        <p:nvPicPr>
          <p:cNvPr id="30" name="Grafik 29" descr="Topfblume">
            <a:extLst>
              <a:ext uri="{FF2B5EF4-FFF2-40B4-BE49-F238E27FC236}">
                <a16:creationId xmlns:a16="http://schemas.microsoft.com/office/drawing/2014/main" id="{0A11BC4C-13DE-4FAA-B276-FAFF092BB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4780" y="3421303"/>
            <a:ext cx="460027" cy="460027"/>
          </a:xfrm>
          <a:prstGeom prst="rect">
            <a:avLst/>
          </a:prstGeom>
        </p:spPr>
      </p:pic>
      <p:pic>
        <p:nvPicPr>
          <p:cNvPr id="31" name="Grafik 30" descr="Prüfliste">
            <a:extLst>
              <a:ext uri="{FF2B5EF4-FFF2-40B4-BE49-F238E27FC236}">
                <a16:creationId xmlns:a16="http://schemas.microsoft.com/office/drawing/2014/main" id="{D6D664D8-3866-4863-8CE8-108B6B2A83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758" y="4115526"/>
            <a:ext cx="636960" cy="636960"/>
          </a:xfrm>
          <a:prstGeom prst="rect">
            <a:avLst/>
          </a:prstGeom>
        </p:spPr>
      </p:pic>
      <p:pic>
        <p:nvPicPr>
          <p:cNvPr id="32" name="Grafik 31" descr="Gießkanne">
            <a:extLst>
              <a:ext uri="{FF2B5EF4-FFF2-40B4-BE49-F238E27FC236}">
                <a16:creationId xmlns:a16="http://schemas.microsoft.com/office/drawing/2014/main" id="{3F0F71D6-5B59-445A-BEEE-6CFE95E847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913211">
            <a:off x="1037291" y="3047756"/>
            <a:ext cx="530800" cy="530800"/>
          </a:xfrm>
          <a:prstGeom prst="rect">
            <a:avLst/>
          </a:prstGeom>
        </p:spPr>
      </p:pic>
      <p:pic>
        <p:nvPicPr>
          <p:cNvPr id="33" name="Grafik 32" descr="Hemd">
            <a:extLst>
              <a:ext uri="{FF2B5EF4-FFF2-40B4-BE49-F238E27FC236}">
                <a16:creationId xmlns:a16="http://schemas.microsoft.com/office/drawing/2014/main" id="{E1EA73A0-4E65-455B-BECD-23ECB245F8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8602" y="5103403"/>
            <a:ext cx="530800" cy="530800"/>
          </a:xfrm>
          <a:prstGeom prst="rect">
            <a:avLst/>
          </a:prstGeom>
        </p:spPr>
      </p:pic>
      <p:pic>
        <p:nvPicPr>
          <p:cNvPr id="39" name="Grafik 38" descr="Nudeln">
            <a:extLst>
              <a:ext uri="{FF2B5EF4-FFF2-40B4-BE49-F238E27FC236}">
                <a16:creationId xmlns:a16="http://schemas.microsoft.com/office/drawing/2014/main" id="{A85013FF-8A33-451B-B05D-D38E9B6E4B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10771" y="3311874"/>
            <a:ext cx="534604" cy="534604"/>
          </a:xfrm>
          <a:prstGeom prst="rect">
            <a:avLst/>
          </a:prstGeom>
        </p:spPr>
      </p:pic>
      <p:pic>
        <p:nvPicPr>
          <p:cNvPr id="40" name="Grafik 39" descr="Wein">
            <a:extLst>
              <a:ext uri="{FF2B5EF4-FFF2-40B4-BE49-F238E27FC236}">
                <a16:creationId xmlns:a16="http://schemas.microsoft.com/office/drawing/2014/main" id="{13FC6318-7F26-441F-9469-5D5C35DB35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81431" y="3124469"/>
            <a:ext cx="353867" cy="353867"/>
          </a:xfrm>
          <a:prstGeom prst="rect">
            <a:avLst/>
          </a:prstGeom>
        </p:spPr>
      </p:pic>
      <p:pic>
        <p:nvPicPr>
          <p:cNvPr id="41" name="Grafik 40" descr="Wickeltisch">
            <a:extLst>
              <a:ext uri="{FF2B5EF4-FFF2-40B4-BE49-F238E27FC236}">
                <a16:creationId xmlns:a16="http://schemas.microsoft.com/office/drawing/2014/main" id="{D31286D6-5610-4DA8-9886-95C5000EE75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34912" y="4991008"/>
            <a:ext cx="672346" cy="672346"/>
          </a:xfrm>
          <a:prstGeom prst="rect">
            <a:avLst/>
          </a:prstGeom>
        </p:spPr>
      </p:pic>
      <p:pic>
        <p:nvPicPr>
          <p:cNvPr id="43" name="Grafik 42" descr="Haus">
            <a:extLst>
              <a:ext uri="{FF2B5EF4-FFF2-40B4-BE49-F238E27FC236}">
                <a16:creationId xmlns:a16="http://schemas.microsoft.com/office/drawing/2014/main" id="{884572EE-A763-4122-ACC3-F4B82A41949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161776" y="4245170"/>
            <a:ext cx="611615" cy="544604"/>
          </a:xfrm>
          <a:prstGeom prst="rect">
            <a:avLst/>
          </a:prstGeom>
        </p:spPr>
      </p:pic>
      <p:pic>
        <p:nvPicPr>
          <p:cNvPr id="44" name="Grafik 43" descr="Hammer">
            <a:extLst>
              <a:ext uri="{FF2B5EF4-FFF2-40B4-BE49-F238E27FC236}">
                <a16:creationId xmlns:a16="http://schemas.microsoft.com/office/drawing/2014/main" id="{899598AB-1717-464C-91A5-1621EDA224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977500" y="4051024"/>
            <a:ext cx="537648" cy="478742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1D46F7B4-0B9A-4F5E-AD32-95CF60198C60}"/>
              </a:ext>
            </a:extLst>
          </p:cNvPr>
          <p:cNvSpPr/>
          <p:nvPr/>
        </p:nvSpPr>
        <p:spPr>
          <a:xfrm>
            <a:off x="1676577" y="3308175"/>
            <a:ext cx="1539210" cy="51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29721">
              <a:defRPr/>
            </a:pPr>
            <a:r>
              <a:rPr lang="en-US" sz="1376" b="1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Gardening, animal care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CA19FEEC-FC10-4198-9815-BFEAF62D9918}"/>
              </a:ext>
            </a:extLst>
          </p:cNvPr>
          <p:cNvSpPr/>
          <p:nvPr/>
        </p:nvSpPr>
        <p:spPr>
          <a:xfrm>
            <a:off x="1462748" y="4052909"/>
            <a:ext cx="1539210" cy="72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29721">
              <a:defRPr/>
            </a:pPr>
            <a:r>
              <a:rPr lang="en-US" sz="1376" b="1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 and procurement, organization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E211FB0D-EC1E-4692-B2E4-76FE05BE321D}"/>
              </a:ext>
            </a:extLst>
          </p:cNvPr>
          <p:cNvSpPr/>
          <p:nvPr/>
        </p:nvSpPr>
        <p:spPr>
          <a:xfrm>
            <a:off x="2081445" y="4949050"/>
            <a:ext cx="1539210" cy="72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29721">
              <a:defRPr/>
            </a:pPr>
            <a:r>
              <a:rPr lang="en-US" sz="1376" b="1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of dwelling, care of textile fabrics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BB83A9A5-D021-49C2-A595-5C20B47CBF3C}"/>
              </a:ext>
            </a:extLst>
          </p:cNvPr>
          <p:cNvSpPr/>
          <p:nvPr/>
        </p:nvSpPr>
        <p:spPr>
          <a:xfrm>
            <a:off x="3741374" y="3308175"/>
            <a:ext cx="1340619" cy="51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29721">
              <a:defRPr/>
            </a:pPr>
            <a:r>
              <a:rPr lang="en-US" sz="1376" b="1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meals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0FB55525-A287-4D12-9998-F68E000357B5}"/>
              </a:ext>
            </a:extLst>
          </p:cNvPr>
          <p:cNvSpPr/>
          <p:nvPr/>
        </p:nvSpPr>
        <p:spPr>
          <a:xfrm>
            <a:off x="4478032" y="4908124"/>
            <a:ext cx="1450853" cy="72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29721">
              <a:defRPr/>
            </a:pPr>
            <a:r>
              <a:rPr lang="en-US" sz="1376" b="1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care, childcare and voluntary work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D9A76A91-5020-4381-9261-12C4AD9FAA73}"/>
              </a:ext>
            </a:extLst>
          </p:cNvPr>
          <p:cNvSpPr/>
          <p:nvPr/>
        </p:nvSpPr>
        <p:spPr>
          <a:xfrm>
            <a:off x="3708405" y="4087662"/>
            <a:ext cx="1436504" cy="72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29721">
              <a:defRPr/>
            </a:pPr>
            <a:r>
              <a:rPr lang="en-US" sz="1376" b="1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and home repair</a:t>
            </a:r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5881B9DB-69DE-44FE-B086-8DFA10F859A4}"/>
              </a:ext>
            </a:extLst>
          </p:cNvPr>
          <p:cNvGrpSpPr>
            <a:grpSpLocks noChangeAspect="1"/>
          </p:cNvGrpSpPr>
          <p:nvPr/>
        </p:nvGrpSpPr>
        <p:grpSpPr>
          <a:xfrm>
            <a:off x="5251835" y="2617986"/>
            <a:ext cx="2147911" cy="2052426"/>
            <a:chOff x="413347" y="2405168"/>
            <a:chExt cx="502348" cy="480016"/>
          </a:xfrm>
        </p:grpSpPr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889B5D05-E5B9-4A59-80BE-5260E7E39C8C}"/>
                </a:ext>
              </a:extLst>
            </p:cNvPr>
            <p:cNvSpPr/>
            <p:nvPr/>
          </p:nvSpPr>
          <p:spPr>
            <a:xfrm>
              <a:off x="413347" y="2405168"/>
              <a:ext cx="502347" cy="478401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3D4D5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29721">
                <a:defRPr/>
              </a:pPr>
              <a:endParaRPr lang="en-US" sz="2261">
                <a:solidFill>
                  <a:srgbClr val="1A34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D8387B80-B45F-4E13-862A-149FD46AB2C0}"/>
                </a:ext>
              </a:extLst>
            </p:cNvPr>
            <p:cNvCxnSpPr/>
            <p:nvPr/>
          </p:nvCxnSpPr>
          <p:spPr>
            <a:xfrm>
              <a:off x="664527" y="2405168"/>
              <a:ext cx="0" cy="86982"/>
            </a:xfrm>
            <a:prstGeom prst="line">
              <a:avLst/>
            </a:prstGeom>
            <a:noFill/>
            <a:ln w="38100" cap="flat" cmpd="sng" algn="ctr">
              <a:solidFill>
                <a:srgbClr val="3D4D5A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A6A56861-33AE-4F3F-86F5-5090C60F83E7}"/>
                </a:ext>
              </a:extLst>
            </p:cNvPr>
            <p:cNvCxnSpPr/>
            <p:nvPr/>
          </p:nvCxnSpPr>
          <p:spPr>
            <a:xfrm>
              <a:off x="664527" y="2798202"/>
              <a:ext cx="0" cy="86982"/>
            </a:xfrm>
            <a:prstGeom prst="line">
              <a:avLst/>
            </a:prstGeom>
            <a:noFill/>
            <a:ln w="38100" cap="flat" cmpd="sng" algn="ctr">
              <a:solidFill>
                <a:srgbClr val="3D4D5A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60C4F853-43E8-4C22-9372-6860AEE9FE2C}"/>
                </a:ext>
              </a:extLst>
            </p:cNvPr>
            <p:cNvCxnSpPr/>
            <p:nvPr/>
          </p:nvCxnSpPr>
          <p:spPr>
            <a:xfrm>
              <a:off x="413347" y="2646084"/>
              <a:ext cx="91337" cy="0"/>
            </a:xfrm>
            <a:prstGeom prst="line">
              <a:avLst/>
            </a:prstGeom>
            <a:noFill/>
            <a:ln w="38100" cap="flat" cmpd="sng" algn="ctr">
              <a:solidFill>
                <a:srgbClr val="3D4D5A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>
              <a:extLst>
                <a:ext uri="{FF2B5EF4-FFF2-40B4-BE49-F238E27FC236}">
                  <a16:creationId xmlns:a16="http://schemas.microsoft.com/office/drawing/2014/main" id="{87BB9BCD-C668-4B3E-869C-4A7EBFB0018D}"/>
                </a:ext>
              </a:extLst>
            </p:cNvPr>
            <p:cNvCxnSpPr/>
            <p:nvPr/>
          </p:nvCxnSpPr>
          <p:spPr>
            <a:xfrm flipH="1">
              <a:off x="824358" y="2646084"/>
              <a:ext cx="91337" cy="0"/>
            </a:xfrm>
            <a:prstGeom prst="line">
              <a:avLst/>
            </a:prstGeom>
            <a:noFill/>
            <a:ln w="38100" cap="flat" cmpd="sng" algn="ctr">
              <a:solidFill>
                <a:srgbClr val="3D4D5A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58F8E8B8-C903-47CF-8545-B0920AD76CF6}"/>
                </a:ext>
              </a:extLst>
            </p:cNvPr>
            <p:cNvCxnSpPr/>
            <p:nvPr/>
          </p:nvCxnSpPr>
          <p:spPr>
            <a:xfrm flipH="1">
              <a:off x="768305" y="2439946"/>
              <a:ext cx="21806" cy="46942"/>
            </a:xfrm>
            <a:prstGeom prst="line">
              <a:avLst/>
            </a:prstGeom>
            <a:noFill/>
            <a:ln w="38100" cap="flat" cmpd="sng" algn="ctr">
              <a:solidFill>
                <a:srgbClr val="3D4D5A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>
              <a:extLst>
                <a:ext uri="{FF2B5EF4-FFF2-40B4-BE49-F238E27FC236}">
                  <a16:creationId xmlns:a16="http://schemas.microsoft.com/office/drawing/2014/main" id="{70BC0DA8-5E0D-4658-99C5-7A05D4F67868}"/>
                </a:ext>
              </a:extLst>
            </p:cNvPr>
            <p:cNvCxnSpPr/>
            <p:nvPr/>
          </p:nvCxnSpPr>
          <p:spPr>
            <a:xfrm flipH="1">
              <a:off x="841960" y="2535494"/>
              <a:ext cx="47531" cy="24205"/>
            </a:xfrm>
            <a:prstGeom prst="line">
              <a:avLst/>
            </a:prstGeom>
            <a:noFill/>
            <a:ln w="38100" cap="flat" cmpd="sng" algn="ctr">
              <a:solidFill>
                <a:srgbClr val="3D4D5A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CD7EFD51-FF8B-4268-8BC9-29FCB709B177}"/>
                </a:ext>
              </a:extLst>
            </p:cNvPr>
            <p:cNvCxnSpPr/>
            <p:nvPr/>
          </p:nvCxnSpPr>
          <p:spPr>
            <a:xfrm flipH="1">
              <a:off x="548751" y="2806368"/>
              <a:ext cx="21806" cy="46942"/>
            </a:xfrm>
            <a:prstGeom prst="line">
              <a:avLst/>
            </a:prstGeom>
            <a:noFill/>
            <a:ln w="38100" cap="flat" cmpd="sng" algn="ctr">
              <a:solidFill>
                <a:srgbClr val="3D4D5A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07CA434A-6329-4034-B0DC-3EFAF65B1C42}"/>
                </a:ext>
              </a:extLst>
            </p:cNvPr>
            <p:cNvCxnSpPr/>
            <p:nvPr/>
          </p:nvCxnSpPr>
          <p:spPr>
            <a:xfrm flipH="1">
              <a:off x="447523" y="2737937"/>
              <a:ext cx="48796" cy="21804"/>
            </a:xfrm>
            <a:prstGeom prst="line">
              <a:avLst/>
            </a:prstGeom>
            <a:noFill/>
            <a:ln w="38100" cap="flat" cmpd="sng" algn="ctr">
              <a:solidFill>
                <a:srgbClr val="3D4D5A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>
              <a:extLst>
                <a:ext uri="{FF2B5EF4-FFF2-40B4-BE49-F238E27FC236}">
                  <a16:creationId xmlns:a16="http://schemas.microsoft.com/office/drawing/2014/main" id="{07D83082-CAF6-4805-B99A-6CF809DE3AB5}"/>
                </a:ext>
              </a:extLst>
            </p:cNvPr>
            <p:cNvCxnSpPr/>
            <p:nvPr/>
          </p:nvCxnSpPr>
          <p:spPr>
            <a:xfrm>
              <a:off x="758336" y="2808927"/>
              <a:ext cx="24584" cy="45680"/>
            </a:xfrm>
            <a:prstGeom prst="line">
              <a:avLst/>
            </a:prstGeom>
            <a:noFill/>
            <a:ln w="38100" cap="flat" cmpd="sng" algn="ctr">
              <a:solidFill>
                <a:srgbClr val="3D4D5A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>
              <a:extLst>
                <a:ext uri="{FF2B5EF4-FFF2-40B4-BE49-F238E27FC236}">
                  <a16:creationId xmlns:a16="http://schemas.microsoft.com/office/drawing/2014/main" id="{D802438B-1C0A-439E-BD57-400EBF7B2A34}"/>
                </a:ext>
              </a:extLst>
            </p:cNvPr>
            <p:cNvCxnSpPr/>
            <p:nvPr/>
          </p:nvCxnSpPr>
          <p:spPr>
            <a:xfrm flipH="1" flipV="1">
              <a:off x="445939" y="2534136"/>
              <a:ext cx="46267" cy="26331"/>
            </a:xfrm>
            <a:prstGeom prst="line">
              <a:avLst/>
            </a:prstGeom>
            <a:noFill/>
            <a:ln w="38100" cap="flat" cmpd="sng" algn="ctr">
              <a:solidFill>
                <a:srgbClr val="3D4D5A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>
              <a:extLst>
                <a:ext uri="{FF2B5EF4-FFF2-40B4-BE49-F238E27FC236}">
                  <a16:creationId xmlns:a16="http://schemas.microsoft.com/office/drawing/2014/main" id="{A1285B76-21FD-4F36-9872-6EC4E7AB631A}"/>
                </a:ext>
              </a:extLst>
            </p:cNvPr>
            <p:cNvCxnSpPr/>
            <p:nvPr/>
          </p:nvCxnSpPr>
          <p:spPr>
            <a:xfrm flipH="1" flipV="1">
              <a:off x="536672" y="2443131"/>
              <a:ext cx="25417" cy="45265"/>
            </a:xfrm>
            <a:prstGeom prst="line">
              <a:avLst/>
            </a:prstGeom>
            <a:noFill/>
            <a:ln w="38100" cap="flat" cmpd="sng" algn="ctr">
              <a:solidFill>
                <a:srgbClr val="3D4D5A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B16CA0C0-8319-4A8E-8AED-D29B456AF989}"/>
                </a:ext>
              </a:extLst>
            </p:cNvPr>
            <p:cNvCxnSpPr/>
            <p:nvPr/>
          </p:nvCxnSpPr>
          <p:spPr>
            <a:xfrm>
              <a:off x="832019" y="2737642"/>
              <a:ext cx="48500" cy="22392"/>
            </a:xfrm>
            <a:prstGeom prst="line">
              <a:avLst/>
            </a:prstGeom>
            <a:noFill/>
            <a:ln w="38100" cap="flat" cmpd="sng" algn="ctr">
              <a:solidFill>
                <a:srgbClr val="3D4D5A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r Verbinder 96">
              <a:extLst>
                <a:ext uri="{FF2B5EF4-FFF2-40B4-BE49-F238E27FC236}">
                  <a16:creationId xmlns:a16="http://schemas.microsoft.com/office/drawing/2014/main" id="{D5E14AF2-6464-423E-AF0F-23EBF6F187F5}"/>
                </a:ext>
              </a:extLst>
            </p:cNvPr>
            <p:cNvCxnSpPr/>
            <p:nvPr/>
          </p:nvCxnSpPr>
          <p:spPr>
            <a:xfrm flipH="1">
              <a:off x="665078" y="2466337"/>
              <a:ext cx="63505" cy="186132"/>
            </a:xfrm>
            <a:prstGeom prst="line">
              <a:avLst/>
            </a:prstGeom>
            <a:noFill/>
            <a:ln w="38100" cap="flat" cmpd="sng" algn="ctr">
              <a:solidFill>
                <a:srgbClr val="3D4D5A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r Verbinder 97">
              <a:extLst>
                <a:ext uri="{FF2B5EF4-FFF2-40B4-BE49-F238E27FC236}">
                  <a16:creationId xmlns:a16="http://schemas.microsoft.com/office/drawing/2014/main" id="{35617910-C6DC-4463-B1A0-111C5D76FABD}"/>
                </a:ext>
              </a:extLst>
            </p:cNvPr>
            <p:cNvCxnSpPr/>
            <p:nvPr/>
          </p:nvCxnSpPr>
          <p:spPr>
            <a:xfrm>
              <a:off x="659395" y="2644370"/>
              <a:ext cx="75721" cy="48639"/>
            </a:xfrm>
            <a:prstGeom prst="line">
              <a:avLst/>
            </a:prstGeom>
            <a:noFill/>
            <a:ln w="38100" cap="flat" cmpd="sng" algn="ctr">
              <a:solidFill>
                <a:srgbClr val="3D4D5A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9" name="Diagramm 98">
            <a:extLst>
              <a:ext uri="{FF2B5EF4-FFF2-40B4-BE49-F238E27FC236}">
                <a16:creationId xmlns:a16="http://schemas.microsoft.com/office/drawing/2014/main" id="{236CC49E-8041-41CF-A171-91319B415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356306"/>
              </p:ext>
            </p:extLst>
          </p:nvPr>
        </p:nvGraphicFramePr>
        <p:xfrm>
          <a:off x="4668616" y="2172407"/>
          <a:ext cx="3331707" cy="2933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100" name="Rechteck 99">
            <a:extLst>
              <a:ext uri="{FF2B5EF4-FFF2-40B4-BE49-F238E27FC236}">
                <a16:creationId xmlns:a16="http://schemas.microsoft.com/office/drawing/2014/main" id="{C11BC1E5-B0A1-4A5D-AD8B-413B9E8FE4B7}"/>
              </a:ext>
            </a:extLst>
          </p:cNvPr>
          <p:cNvSpPr/>
          <p:nvPr/>
        </p:nvSpPr>
        <p:spPr>
          <a:xfrm>
            <a:off x="4625161" y="1700328"/>
            <a:ext cx="3228043" cy="49541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125203">
              <a:defRPr/>
            </a:pPr>
            <a:endParaRPr lang="en-US" sz="1966" b="1">
              <a:solidFill>
                <a:srgbClr val="0036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3D959EEE-71CC-4704-8255-6D1FD23F034D}"/>
              </a:ext>
            </a:extLst>
          </p:cNvPr>
          <p:cNvSpPr/>
          <p:nvPr/>
        </p:nvSpPr>
        <p:spPr>
          <a:xfrm>
            <a:off x="5672329" y="3791593"/>
            <a:ext cx="1323968" cy="51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29721">
              <a:defRPr/>
            </a:pPr>
            <a:r>
              <a:rPr lang="en-US" sz="1376" b="1">
                <a:solidFill>
                  <a:srgbClr val="3D4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 per year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C7CEED82-D77E-46AC-9FB2-1CC88632D2E7}"/>
              </a:ext>
            </a:extLst>
          </p:cNvPr>
          <p:cNvSpPr/>
          <p:nvPr/>
        </p:nvSpPr>
        <p:spPr>
          <a:xfrm>
            <a:off x="8922520" y="1607968"/>
            <a:ext cx="2727285" cy="7628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125203">
              <a:defRPr/>
            </a:pPr>
            <a:r>
              <a:rPr lang="en-US" sz="2359" b="1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Hours </a:t>
            </a:r>
          </a:p>
          <a:p>
            <a:pPr algn="ctr" defTabSz="1125203">
              <a:defRPr/>
            </a:pPr>
            <a:r>
              <a:rPr lang="en-US" sz="1966" b="1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paid work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7D112C18-F68D-4DDF-A744-2FE8C2601B51}"/>
              </a:ext>
            </a:extLst>
          </p:cNvPr>
          <p:cNvSpPr/>
          <p:nvPr/>
        </p:nvSpPr>
        <p:spPr>
          <a:xfrm>
            <a:off x="742909" y="1707850"/>
            <a:ext cx="4521672" cy="75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29721">
              <a:defRPr/>
            </a:pPr>
            <a:r>
              <a:rPr lang="en-US" sz="2359" b="1">
                <a:solidFill>
                  <a:srgbClr val="CC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Hours</a:t>
            </a:r>
          </a:p>
          <a:p>
            <a:pPr algn="ctr" defTabSz="1129721">
              <a:defRPr/>
            </a:pPr>
            <a:r>
              <a:rPr lang="en-US" sz="1966" b="1">
                <a:solidFill>
                  <a:srgbClr val="CC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unpaid work</a:t>
            </a:r>
            <a:endParaRPr lang="en-US" sz="1966">
              <a:solidFill>
                <a:srgbClr val="CC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6DD124-4325-6051-03A3-D27CC366EBB5}"/>
              </a:ext>
            </a:extLst>
          </p:cNvPr>
          <p:cNvSpPr txBox="1"/>
          <p:nvPr/>
        </p:nvSpPr>
        <p:spPr>
          <a:xfrm>
            <a:off x="1010677" y="2387803"/>
            <a:ext cx="4643810" cy="18172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1129721">
              <a:defRPr/>
            </a:pPr>
            <a:r>
              <a:rPr lang="en-US" sz="1574">
                <a:solidFill>
                  <a:srgbClr val="0036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Unpaid work encompasses only the activities that </a:t>
            </a:r>
            <a:br>
              <a:rPr lang="en-US" sz="1574">
                <a:solidFill>
                  <a:srgbClr val="0036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74">
                <a:solidFill>
                  <a:srgbClr val="0036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replaceable by another third person.</a:t>
            </a:r>
          </a:p>
          <a:p>
            <a:pPr defTabSz="1129721">
              <a:defRPr/>
            </a:pPr>
            <a:endParaRPr lang="en-GB" sz="1771">
              <a:solidFill>
                <a:srgbClr val="0036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Programmer female with solid fill">
            <a:extLst>
              <a:ext uri="{FF2B5EF4-FFF2-40B4-BE49-F238E27FC236}">
                <a16:creationId xmlns:a16="http://schemas.microsoft.com/office/drawing/2014/main" id="{57B77DCB-4F4D-46A2-B513-F8B4F45C728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286951" y="2222892"/>
            <a:ext cx="898821" cy="898821"/>
          </a:xfrm>
          <a:prstGeom prst="rect">
            <a:avLst/>
          </a:prstGeom>
        </p:spPr>
      </p:pic>
      <p:pic>
        <p:nvPicPr>
          <p:cNvPr id="8" name="Graphic 7" descr="Remote work outline">
            <a:extLst>
              <a:ext uri="{FF2B5EF4-FFF2-40B4-BE49-F238E27FC236}">
                <a16:creationId xmlns:a16="http://schemas.microsoft.com/office/drawing/2014/main" id="{E4674708-29E4-7C19-E1B2-D6A11CC0245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7396" y="2180717"/>
            <a:ext cx="988703" cy="988703"/>
          </a:xfrm>
          <a:prstGeom prst="rect">
            <a:avLst/>
          </a:prstGeom>
        </p:spPr>
      </p:pic>
      <p:pic>
        <p:nvPicPr>
          <p:cNvPr id="9" name="Graphic 8" descr="Euro outline">
            <a:extLst>
              <a:ext uri="{FF2B5EF4-FFF2-40B4-BE49-F238E27FC236}">
                <a16:creationId xmlns:a16="http://schemas.microsoft.com/office/drawing/2014/main" id="{436F1008-5365-3DBB-7673-16F5E19ACC1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237686" y="2397496"/>
            <a:ext cx="558097" cy="558097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63320A5-9075-C2F8-8A82-2E93D8C15A5D}"/>
              </a:ext>
            </a:extLst>
          </p:cNvPr>
          <p:cNvSpPr txBox="1">
            <a:spLocks/>
          </p:cNvSpPr>
          <p:nvPr/>
        </p:nvSpPr>
        <p:spPr>
          <a:xfrm flipH="1">
            <a:off x="711509" y="5888575"/>
            <a:ext cx="10760422" cy="215527"/>
          </a:xfrm>
          <a:prstGeom prst="rect">
            <a:avLst/>
          </a:prstGeom>
        </p:spPr>
        <p:txBody>
          <a:bodyPr lIns="114451" tIns="57225" rIns="114451" bIns="57225" anchor="b"/>
          <a:lstStyle>
            <a:lvl1pPr marL="0" indent="0" algn="l" defTabSz="114912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95" kern="1200">
                <a:solidFill>
                  <a:srgbClr val="003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4563" indent="0" algn="l" defTabSz="114912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9126" indent="0" algn="l" defTabSz="114912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23690" indent="0" algn="l" defTabSz="114912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98253" indent="0" algn="l" defTabSz="114912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160098" indent="-287282" algn="l" defTabSz="11491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4661" indent="-287282" algn="l" defTabSz="11491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9224" indent="-287282" algn="l" defTabSz="11491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3788" indent="-287282" algn="l" defTabSz="11491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44529">
              <a:defRPr/>
            </a:pPr>
            <a:r>
              <a:rPr lang="en-US" sz="896"/>
              <a:t>Source: </a:t>
            </a:r>
            <a:r>
              <a:rPr lang="en-GB" sz="896"/>
              <a:t>WifOR’s illustration</a:t>
            </a:r>
            <a:r>
              <a:rPr lang="en-US" sz="896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F9A293-EA45-E76F-4D7F-87AB4158AA3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5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CCF7-DA42-F4B8-C00E-5B77D42C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782"/>
            <a:ext cx="10515600" cy="1325563"/>
          </a:xfrm>
        </p:spPr>
        <p:txBody>
          <a:bodyPr>
            <a:noAutofit/>
          </a:bodyPr>
          <a:lstStyle/>
          <a:p>
            <a:r>
              <a:rPr lang="en-US" sz="3400"/>
              <a:t>Accurately Measuring the Soc Burden is Essential to Guide Policymakers in Setting Evidence-based Priorities</a:t>
            </a:r>
            <a:br>
              <a:rPr lang="en-US" sz="3400"/>
            </a:br>
            <a:endParaRPr lang="en-US" sz="3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C77FE-A396-BB5B-3D55-407E296B7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6" y="1825625"/>
            <a:ext cx="9666514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How significant is the SoC burden associated with specific disease areas?</a:t>
            </a:r>
          </a:p>
          <a:p>
            <a:r>
              <a:rPr lang="en-US"/>
              <a:t>What is the socioeconomic return on investing in health?</a:t>
            </a:r>
          </a:p>
          <a:p>
            <a:r>
              <a:rPr lang="en-US" b="1">
                <a:solidFill>
                  <a:srgbClr val="C00000"/>
                </a:solidFill>
              </a:rPr>
              <a:t>Social impact</a:t>
            </a:r>
            <a:r>
              <a:rPr lang="en-US"/>
              <a:t> </a:t>
            </a:r>
          </a:p>
          <a:p>
            <a:pPr lvl="1"/>
            <a:r>
              <a:rPr lang="en-US"/>
              <a:t>Investments in health, such as new medical technologies and prevention programs, contribute to healthier and more productive societies.</a:t>
            </a:r>
          </a:p>
          <a:p>
            <a:pPr lvl="1"/>
            <a:r>
              <a:rPr lang="en-US"/>
              <a:t>Which healthcare strategies (prevention, promotion, treatment) most effectively support economic growth?</a:t>
            </a:r>
          </a:p>
          <a:p>
            <a:pPr lvl="1"/>
            <a:r>
              <a:rPr lang="en-US"/>
              <a:t>Does the economic value of new health interventions exceed their implementation costs?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C87C7A-6E6B-D741-9CDF-252139EE8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41" y="2025400"/>
            <a:ext cx="1070381" cy="10358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81E044-C6CB-8BD4-E025-64D9161E1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55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93112-9FEB-FEC2-D3AC-ACC6AEC9D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B99E387C-D2C6-19C4-86CF-E0529A583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792" y="1825625"/>
            <a:ext cx="3746601" cy="23710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68DAF0C-53A9-88A6-3987-F8B46B35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 Burden of Neoplasms in Comparison to Other Diseases – Latin America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49988-F8D3-3FEB-CFFF-52103788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7701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60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Fig 6. Time trends SoC burden for the selected disease in four Latin American countries, – Assuming Non-substitution</a:t>
            </a:r>
          </a:p>
          <a:p>
            <a:pPr marL="0" indent="0">
              <a:buNone/>
            </a:pPr>
            <a:r>
              <a:rPr lang="en-US" sz="120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*Note that given the higher values observed for Argentina, we used a different scale than for the other countries</a:t>
            </a:r>
            <a:br>
              <a:rPr lang="en-US" sz="120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</a:br>
            <a:r>
              <a:rPr lang="en-US" sz="120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Source: WifOR elaboration. For a comprehensive description of the methods, refer to Hernandez-Villafuerte et al. (2024).</a:t>
            </a:r>
          </a:p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3F90B9-F4BA-2B91-D9A4-CBC3B9579086}"/>
              </a:ext>
            </a:extLst>
          </p:cNvPr>
          <p:cNvGrpSpPr/>
          <p:nvPr/>
        </p:nvGrpSpPr>
        <p:grpSpPr>
          <a:xfrm>
            <a:off x="947057" y="4769415"/>
            <a:ext cx="2245206" cy="1321808"/>
            <a:chOff x="980922" y="3864254"/>
            <a:chExt cx="2245206" cy="13218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0636E0-7062-F38E-029C-2D61D9F1B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60537"/>
            <a:stretch/>
          </p:blipFill>
          <p:spPr>
            <a:xfrm>
              <a:off x="1035072" y="4097423"/>
              <a:ext cx="2191056" cy="3421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7EF068-8521-258C-0993-ABBDFC19A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50000"/>
            <a:stretch/>
          </p:blipFill>
          <p:spPr>
            <a:xfrm>
              <a:off x="980922" y="3864254"/>
              <a:ext cx="1705213" cy="2953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9B417F-8717-C4A5-D84A-E423DE3B3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3535"/>
            <a:stretch/>
          </p:blipFill>
          <p:spPr>
            <a:xfrm>
              <a:off x="1035072" y="4400426"/>
              <a:ext cx="2191056" cy="57618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60A1C7-1580-4DC8-0E7A-2D21C13D2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46799"/>
            <a:stretch/>
          </p:blipFill>
          <p:spPr>
            <a:xfrm>
              <a:off x="1035072" y="4902250"/>
              <a:ext cx="1952898" cy="283812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8E734D2-1996-A12C-6435-226893A166D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5200"/>
          <a:stretch/>
        </p:blipFill>
        <p:spPr>
          <a:xfrm>
            <a:off x="7721295" y="1951816"/>
            <a:ext cx="3891751" cy="220014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BF17CE9-4940-8042-F853-C91BAC7ED37E}"/>
              </a:ext>
            </a:extLst>
          </p:cNvPr>
          <p:cNvSpPr/>
          <p:nvPr/>
        </p:nvSpPr>
        <p:spPr>
          <a:xfrm>
            <a:off x="8828970" y="1745843"/>
            <a:ext cx="1676400" cy="290512"/>
          </a:xfrm>
          <a:prstGeom prst="rect">
            <a:avLst/>
          </a:prstGeom>
          <a:solidFill>
            <a:srgbClr val="0036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B. Argentina*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3D46554-974F-F870-BE4B-C71CA6D151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1842" y="4413085"/>
            <a:ext cx="3924502" cy="227341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7FB45A5-10C3-CAE9-DC59-85B2706BEE0F}"/>
              </a:ext>
            </a:extLst>
          </p:cNvPr>
          <p:cNvSpPr/>
          <p:nvPr/>
        </p:nvSpPr>
        <p:spPr>
          <a:xfrm>
            <a:off x="4875893" y="4303503"/>
            <a:ext cx="1676400" cy="290512"/>
          </a:xfrm>
          <a:prstGeom prst="rect">
            <a:avLst/>
          </a:prstGeom>
          <a:solidFill>
            <a:srgbClr val="0036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C. Mexico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0EF63B7-0997-096C-8343-831F8E0DC6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6344" y="4440573"/>
            <a:ext cx="3981655" cy="219721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3EC71C7-2C22-5044-6487-AD06ACCF18D3}"/>
              </a:ext>
            </a:extLst>
          </p:cNvPr>
          <p:cNvSpPr/>
          <p:nvPr/>
        </p:nvSpPr>
        <p:spPr>
          <a:xfrm>
            <a:off x="8787248" y="4277990"/>
            <a:ext cx="1676400" cy="290512"/>
          </a:xfrm>
          <a:prstGeom prst="rect">
            <a:avLst/>
          </a:prstGeom>
          <a:solidFill>
            <a:srgbClr val="0036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D. Brazil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7DF6BE-8493-E831-0C48-9FB1A803A612}"/>
              </a:ext>
            </a:extLst>
          </p:cNvPr>
          <p:cNvSpPr/>
          <p:nvPr/>
        </p:nvSpPr>
        <p:spPr>
          <a:xfrm>
            <a:off x="4519838" y="1789079"/>
            <a:ext cx="2656115" cy="290512"/>
          </a:xfrm>
          <a:prstGeom prst="rect">
            <a:avLst/>
          </a:prstGeom>
          <a:solidFill>
            <a:srgbClr val="0036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A. SoC burden for Neoplasms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0EF0FC-4783-1DAF-CEF6-13B23A8348A7}"/>
              </a:ext>
            </a:extLst>
          </p:cNvPr>
          <p:cNvSpPr/>
          <p:nvPr/>
        </p:nvSpPr>
        <p:spPr>
          <a:xfrm>
            <a:off x="1043852" y="4465503"/>
            <a:ext cx="2427515" cy="411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Lines in Panel B, C and D: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CCC51-A5BC-6794-C87C-BDA6290431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5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0560-A406-29B6-14AA-84501497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Social impact of New technologies –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5B7DC-C87B-F3FA-97E3-88EF6F3D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204857" cy="2833461"/>
          </a:xfrm>
        </p:spPr>
        <p:txBody>
          <a:bodyPr>
            <a:normAutofit/>
          </a:bodyPr>
          <a:lstStyle/>
          <a:p>
            <a:r>
              <a:rPr lang="en-US" sz="2400"/>
              <a:t>Social Impact of Lenalidomide for </a:t>
            </a:r>
            <a:r>
              <a:rPr lang="en-US" sz="2400" b="1">
                <a:solidFill>
                  <a:srgbClr val="CC3A45"/>
                </a:solidFill>
              </a:rPr>
              <a:t>multiple myelom</a:t>
            </a:r>
            <a:r>
              <a:rPr lang="en-US" sz="2400">
                <a:solidFill>
                  <a:srgbClr val="CC3A45"/>
                </a:solidFill>
              </a:rPr>
              <a:t>a</a:t>
            </a:r>
            <a:r>
              <a:rPr lang="en-US" sz="2400"/>
              <a:t> patients in Germany (2007 to 2030) </a:t>
            </a:r>
            <a:r>
              <a:rPr lang="en-US" sz="1600"/>
              <a:t>(</a:t>
            </a:r>
            <a:r>
              <a:rPr lang="en-US" sz="1600">
                <a:solidFill>
                  <a:schemeClr val="tx1"/>
                </a:solidFill>
                <a:ea typeface="Yu Mincho" panose="02020400000000000000" pitchFamily="18" charset="-128"/>
              </a:rPr>
              <a:t>Hofmann and Seddik 2019)</a:t>
            </a:r>
            <a:endParaRPr lang="en-US" sz="2400"/>
          </a:p>
          <a:p>
            <a:pPr lvl="1"/>
            <a:r>
              <a:rPr lang="en-US" sz="2000"/>
              <a:t>64,066 progression-free patient-years are gained</a:t>
            </a:r>
          </a:p>
          <a:p>
            <a:pPr lvl="1"/>
            <a:r>
              <a:rPr lang="en-US" sz="2000"/>
              <a:t>The Social Impact of lenalidomide amounts to EUR </a:t>
            </a:r>
            <a:r>
              <a:rPr lang="en-US" sz="2000" b="1">
                <a:solidFill>
                  <a:srgbClr val="CC3A45"/>
                </a:solidFill>
              </a:rPr>
              <a:t>21.1 billion</a:t>
            </a:r>
            <a:r>
              <a:rPr lang="en-US" sz="2000"/>
              <a:t> vs. EUR 12.7 billion of additional costs.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655EC-35ED-E918-D8EE-D4EE5BB8D5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22"/>
          <a:stretch/>
        </p:blipFill>
        <p:spPr>
          <a:xfrm>
            <a:off x="7424913" y="1741715"/>
            <a:ext cx="2600830" cy="22893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6443CE-6EEB-36AC-AFDA-EFA9D00D31CF}"/>
              </a:ext>
            </a:extLst>
          </p:cNvPr>
          <p:cNvSpPr txBox="1">
            <a:spLocks/>
          </p:cNvSpPr>
          <p:nvPr/>
        </p:nvSpPr>
        <p:spPr>
          <a:xfrm>
            <a:off x="838199" y="4082071"/>
            <a:ext cx="10820400" cy="283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b="1">
                <a:solidFill>
                  <a:srgbClr val="CC3A45"/>
                </a:solidFill>
              </a:rPr>
              <a:t>Follicular lymphoma </a:t>
            </a:r>
            <a:r>
              <a:rPr lang="en-US" sz="1600"/>
              <a:t>(Hofmann et al. 2020)</a:t>
            </a:r>
          </a:p>
          <a:p>
            <a:pPr lvl="1"/>
            <a:r>
              <a:rPr lang="en-US"/>
              <a:t>Patients with hematological cancers are among those most likely to experience work impairment due to their condition. </a:t>
            </a:r>
          </a:p>
          <a:p>
            <a:pPr lvl="1"/>
            <a:r>
              <a:rPr lang="en-US"/>
              <a:t>How much work productivity can be generated by treating all German patients with </a:t>
            </a:r>
            <a:r>
              <a:rPr lang="en-US" err="1"/>
              <a:t>obinutuzumab</a:t>
            </a:r>
            <a:r>
              <a:rPr lang="en-US"/>
              <a:t>-based therapy vs standard therapy (2017-2030)</a:t>
            </a:r>
          </a:p>
          <a:p>
            <a:pPr lvl="2"/>
            <a:r>
              <a:rPr lang="en-US"/>
              <a:t>About </a:t>
            </a:r>
            <a:r>
              <a:rPr lang="en-US" b="1">
                <a:solidFill>
                  <a:srgbClr val="CC3A45"/>
                </a:solidFill>
              </a:rPr>
              <a:t>187.9 million Euros in paid work and about 535.9 million Euros in unpaid work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B3457F-0BC1-9870-0141-07BE73833442}"/>
              </a:ext>
            </a:extLst>
          </p:cNvPr>
          <p:cNvSpPr/>
          <p:nvPr/>
        </p:nvSpPr>
        <p:spPr>
          <a:xfrm>
            <a:off x="9568543" y="3559556"/>
            <a:ext cx="1796143" cy="522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Source: Hofmann and Seddik 2019.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1D2215-19C8-2ABD-25E4-75549B9DA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BE63FC-033A-A81F-8119-D56779A4B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029" y="2058535"/>
            <a:ext cx="9144000" cy="2387600"/>
          </a:xfrm>
        </p:spPr>
        <p:txBody>
          <a:bodyPr/>
          <a:lstStyle/>
          <a:p>
            <a:r>
              <a:rPr lang="en-US"/>
              <a:t>3. Health Economy Footprint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93C2A3-C3C9-196B-2DB4-882A1E201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89" y="6356978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5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554DF0C4-664F-0E4B-E5CF-714C54C6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Health Economy Footprint of a Health Investment</a:t>
            </a:r>
            <a:br>
              <a:rPr lang="de-DE"/>
            </a:br>
            <a:endParaRPr lang="en-US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EDD09D6-54C9-4892-8955-95FCC66993C6}"/>
              </a:ext>
            </a:extLst>
          </p:cNvPr>
          <p:cNvSpPr/>
          <p:nvPr/>
        </p:nvSpPr>
        <p:spPr>
          <a:xfrm>
            <a:off x="5736581" y="1373296"/>
            <a:ext cx="4999928" cy="498007"/>
          </a:xfrm>
          <a:custGeom>
            <a:avLst/>
            <a:gdLst>
              <a:gd name="connsiteX0" fmla="*/ 3840195 w 3838575"/>
              <a:gd name="connsiteY0" fmla="*/ 201835 h 400050"/>
              <a:gd name="connsiteX1" fmla="*/ 3561207 w 3838575"/>
              <a:gd name="connsiteY1" fmla="*/ 667 h 400050"/>
              <a:gd name="connsiteX2" fmla="*/ 3561207 w 3838575"/>
              <a:gd name="connsiteY2" fmla="*/ 286 h 400050"/>
              <a:gd name="connsiteX3" fmla="*/ 3560636 w 3838575"/>
              <a:gd name="connsiteY3" fmla="*/ 286 h 400050"/>
              <a:gd name="connsiteX4" fmla="*/ 3560350 w 3838575"/>
              <a:gd name="connsiteY4" fmla="*/ 0 h 400050"/>
              <a:gd name="connsiteX5" fmla="*/ 3560350 w 3838575"/>
              <a:gd name="connsiteY5" fmla="*/ 286 h 400050"/>
              <a:gd name="connsiteX6" fmla="*/ 279749 w 3838575"/>
              <a:gd name="connsiteY6" fmla="*/ 286 h 400050"/>
              <a:gd name="connsiteX7" fmla="*/ 279749 w 3838575"/>
              <a:gd name="connsiteY7" fmla="*/ 1810 h 400050"/>
              <a:gd name="connsiteX8" fmla="*/ 0 w 3838575"/>
              <a:gd name="connsiteY8" fmla="*/ 202406 h 400050"/>
              <a:gd name="connsiteX9" fmla="*/ 279749 w 3838575"/>
              <a:gd name="connsiteY9" fmla="*/ 402908 h 400050"/>
              <a:gd name="connsiteX10" fmla="*/ 279749 w 3838575"/>
              <a:gd name="connsiteY10" fmla="*/ 404050 h 400050"/>
              <a:gd name="connsiteX11" fmla="*/ 3561207 w 3838575"/>
              <a:gd name="connsiteY11" fmla="*/ 404050 h 400050"/>
              <a:gd name="connsiteX12" fmla="*/ 3561207 w 3838575"/>
              <a:gd name="connsiteY12" fmla="*/ 403003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38575" h="400050">
                <a:moveTo>
                  <a:pt x="3840195" y="201835"/>
                </a:moveTo>
                <a:lnTo>
                  <a:pt x="3561207" y="667"/>
                </a:lnTo>
                <a:lnTo>
                  <a:pt x="3561207" y="286"/>
                </a:lnTo>
                <a:lnTo>
                  <a:pt x="3560636" y="286"/>
                </a:lnTo>
                <a:lnTo>
                  <a:pt x="3560350" y="0"/>
                </a:lnTo>
                <a:lnTo>
                  <a:pt x="3560350" y="286"/>
                </a:lnTo>
                <a:lnTo>
                  <a:pt x="279749" y="286"/>
                </a:lnTo>
                <a:lnTo>
                  <a:pt x="279749" y="1810"/>
                </a:lnTo>
                <a:lnTo>
                  <a:pt x="0" y="202406"/>
                </a:lnTo>
                <a:lnTo>
                  <a:pt x="279749" y="402908"/>
                </a:lnTo>
                <a:lnTo>
                  <a:pt x="279749" y="404050"/>
                </a:lnTo>
                <a:lnTo>
                  <a:pt x="3561207" y="404050"/>
                </a:lnTo>
                <a:lnTo>
                  <a:pt x="3561207" y="403003"/>
                </a:lnTo>
                <a:close/>
              </a:path>
            </a:pathLst>
          </a:custGeom>
          <a:gradFill>
            <a:gsLst>
              <a:gs pos="45120">
                <a:srgbClr val="003663"/>
              </a:gs>
              <a:gs pos="0">
                <a:srgbClr val="CC3A45"/>
              </a:gs>
              <a:gs pos="96000">
                <a:srgbClr val="83B6EF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 defTabSz="1126897">
              <a:defRPr/>
            </a:pPr>
            <a:r>
              <a:rPr lang="de-DE" sz="1961" b="1" err="1">
                <a:solidFill>
                  <a:srgbClr val="FFFFFF"/>
                </a:solidFill>
                <a:latin typeface="Arial"/>
              </a:rPr>
              <a:t>Economic</a:t>
            </a:r>
            <a:r>
              <a:rPr lang="de-DE" sz="1961" b="1">
                <a:solidFill>
                  <a:srgbClr val="FFFFFF"/>
                </a:solidFill>
                <a:latin typeface="Arial"/>
              </a:rPr>
              <a:t> </a:t>
            </a:r>
            <a:r>
              <a:rPr lang="de-DE" sz="1961" b="1" err="1">
                <a:solidFill>
                  <a:srgbClr val="FFFFFF"/>
                </a:solidFill>
                <a:latin typeface="Arial"/>
              </a:rPr>
              <a:t>footprint</a:t>
            </a:r>
            <a:endParaRPr lang="de-DE" sz="1961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6292E98B-3348-4929-A5BC-47C4924DB4AF}"/>
              </a:ext>
            </a:extLst>
          </p:cNvPr>
          <p:cNvSpPr/>
          <p:nvPr/>
        </p:nvSpPr>
        <p:spPr>
          <a:xfrm>
            <a:off x="7422409" y="2014974"/>
            <a:ext cx="3307335" cy="498006"/>
          </a:xfrm>
          <a:custGeom>
            <a:avLst/>
            <a:gdLst>
              <a:gd name="connsiteX0" fmla="*/ 2512219 w 2505075"/>
              <a:gd name="connsiteY0" fmla="*/ 203168 h 400050"/>
              <a:gd name="connsiteX1" fmla="*/ 2232565 w 2505075"/>
              <a:gd name="connsiteY1" fmla="*/ 1048 h 400050"/>
              <a:gd name="connsiteX2" fmla="*/ 2232565 w 2505075"/>
              <a:gd name="connsiteY2" fmla="*/ 952 h 400050"/>
              <a:gd name="connsiteX3" fmla="*/ 2232374 w 2505075"/>
              <a:gd name="connsiteY3" fmla="*/ 952 h 400050"/>
              <a:gd name="connsiteX4" fmla="*/ 2232279 w 2505075"/>
              <a:gd name="connsiteY4" fmla="*/ 857 h 400050"/>
              <a:gd name="connsiteX5" fmla="*/ 2232279 w 2505075"/>
              <a:gd name="connsiteY5" fmla="*/ 952 h 400050"/>
              <a:gd name="connsiteX6" fmla="*/ 279844 w 2505075"/>
              <a:gd name="connsiteY6" fmla="*/ 952 h 400050"/>
              <a:gd name="connsiteX7" fmla="*/ 279844 w 2505075"/>
              <a:gd name="connsiteY7" fmla="*/ 0 h 400050"/>
              <a:gd name="connsiteX8" fmla="*/ 278511 w 2505075"/>
              <a:gd name="connsiteY8" fmla="*/ 952 h 400050"/>
              <a:gd name="connsiteX9" fmla="*/ 278416 w 2505075"/>
              <a:gd name="connsiteY9" fmla="*/ 952 h 400050"/>
              <a:gd name="connsiteX10" fmla="*/ 278416 w 2505075"/>
              <a:gd name="connsiteY10" fmla="*/ 1048 h 400050"/>
              <a:gd name="connsiteX11" fmla="*/ 0 w 2505075"/>
              <a:gd name="connsiteY11" fmla="*/ 202692 h 400050"/>
              <a:gd name="connsiteX12" fmla="*/ 278416 w 2505075"/>
              <a:gd name="connsiteY12" fmla="*/ 404336 h 400050"/>
              <a:gd name="connsiteX13" fmla="*/ 278416 w 2505075"/>
              <a:gd name="connsiteY13" fmla="*/ 405479 h 400050"/>
              <a:gd name="connsiteX14" fmla="*/ 2232565 w 2505075"/>
              <a:gd name="connsiteY14" fmla="*/ 405479 h 400050"/>
              <a:gd name="connsiteX15" fmla="*/ 2232565 w 2505075"/>
              <a:gd name="connsiteY15" fmla="*/ 40528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05075" h="400050">
                <a:moveTo>
                  <a:pt x="2512219" y="203168"/>
                </a:moveTo>
                <a:lnTo>
                  <a:pt x="2232565" y="1048"/>
                </a:lnTo>
                <a:lnTo>
                  <a:pt x="2232565" y="952"/>
                </a:lnTo>
                <a:lnTo>
                  <a:pt x="2232374" y="952"/>
                </a:lnTo>
                <a:lnTo>
                  <a:pt x="2232279" y="857"/>
                </a:lnTo>
                <a:lnTo>
                  <a:pt x="2232279" y="952"/>
                </a:lnTo>
                <a:lnTo>
                  <a:pt x="279844" y="952"/>
                </a:lnTo>
                <a:lnTo>
                  <a:pt x="279844" y="0"/>
                </a:lnTo>
                <a:lnTo>
                  <a:pt x="278511" y="952"/>
                </a:lnTo>
                <a:lnTo>
                  <a:pt x="278416" y="952"/>
                </a:lnTo>
                <a:lnTo>
                  <a:pt x="278416" y="1048"/>
                </a:lnTo>
                <a:lnTo>
                  <a:pt x="0" y="202692"/>
                </a:lnTo>
                <a:lnTo>
                  <a:pt x="278416" y="404336"/>
                </a:lnTo>
                <a:lnTo>
                  <a:pt x="278416" y="405479"/>
                </a:lnTo>
                <a:lnTo>
                  <a:pt x="2232565" y="405479"/>
                </a:lnTo>
                <a:lnTo>
                  <a:pt x="2232565" y="405289"/>
                </a:lnTo>
                <a:close/>
              </a:path>
            </a:pathLst>
          </a:custGeom>
          <a:gradFill>
            <a:gsLst>
              <a:gs pos="0">
                <a:srgbClr val="003663"/>
              </a:gs>
              <a:gs pos="96000">
                <a:srgbClr val="83B6EF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 defTabSz="1126897">
              <a:defRPr/>
            </a:pPr>
            <a:r>
              <a:rPr lang="de-DE" sz="1961" b="1" err="1">
                <a:solidFill>
                  <a:srgbClr val="FFFFFF"/>
                </a:solidFill>
                <a:latin typeface="Arial"/>
              </a:rPr>
              <a:t>Spillover</a:t>
            </a:r>
            <a:r>
              <a:rPr lang="de-DE" sz="1961" b="1">
                <a:solidFill>
                  <a:srgbClr val="FFFFFF"/>
                </a:solidFill>
                <a:latin typeface="Arial"/>
              </a:rPr>
              <a:t> effects</a:t>
            </a:r>
            <a:endParaRPr lang="de-DE" sz="1961" b="1">
              <a:solidFill>
                <a:srgbClr val="1C1C1C"/>
              </a:solidFill>
              <a:latin typeface="Arial"/>
            </a:endParaRPr>
          </a:p>
        </p:txBody>
      </p:sp>
      <p:sp>
        <p:nvSpPr>
          <p:cNvPr id="7" name="Circle: Hollow 4">
            <a:extLst>
              <a:ext uri="{FF2B5EF4-FFF2-40B4-BE49-F238E27FC236}">
                <a16:creationId xmlns:a16="http://schemas.microsoft.com/office/drawing/2014/main" id="{97CEAE48-BD55-4905-A87F-4A4A36BBED6F}"/>
              </a:ext>
            </a:extLst>
          </p:cNvPr>
          <p:cNvSpPr/>
          <p:nvPr/>
        </p:nvSpPr>
        <p:spPr>
          <a:xfrm>
            <a:off x="699151" y="1519962"/>
            <a:ext cx="4728985" cy="4635866"/>
          </a:xfrm>
          <a:prstGeom prst="donut">
            <a:avLst>
              <a:gd name="adj" fmla="val 13292"/>
            </a:avLst>
          </a:prstGeom>
          <a:solidFill>
            <a:srgbClr val="83B6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87328">
              <a:defRPr/>
            </a:pPr>
            <a:endParaRPr lang="en-GB" sz="1749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ircle: Hollow 3">
            <a:extLst>
              <a:ext uri="{FF2B5EF4-FFF2-40B4-BE49-F238E27FC236}">
                <a16:creationId xmlns:a16="http://schemas.microsoft.com/office/drawing/2014/main" id="{8B66746B-6188-476F-82BF-504A2B7041C3}"/>
              </a:ext>
            </a:extLst>
          </p:cNvPr>
          <p:cNvSpPr/>
          <p:nvPr/>
        </p:nvSpPr>
        <p:spPr>
          <a:xfrm>
            <a:off x="1481783" y="2258299"/>
            <a:ext cx="3163720" cy="3163720"/>
          </a:xfrm>
          <a:prstGeom prst="donut">
            <a:avLst>
              <a:gd name="adj" fmla="val 17261"/>
            </a:avLst>
          </a:prstGeom>
          <a:solidFill>
            <a:srgbClr val="003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87328">
              <a:defRPr/>
            </a:pPr>
            <a:endParaRPr lang="en-GB" sz="1749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33DB6-EDCC-48D0-B0A4-F32593B33066}"/>
              </a:ext>
            </a:extLst>
          </p:cNvPr>
          <p:cNvSpPr/>
          <p:nvPr/>
        </p:nvSpPr>
        <p:spPr>
          <a:xfrm>
            <a:off x="3063642" y="4236199"/>
            <a:ext cx="3241153" cy="462556"/>
          </a:xfrm>
          <a:prstGeom prst="rect">
            <a:avLst/>
          </a:prstGeom>
          <a:solidFill>
            <a:srgbClr val="CC2F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87328">
              <a:defRPr/>
            </a:pPr>
            <a:endParaRPr lang="en-GB" sz="1749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E121C4D-8EBA-407B-8ABB-24E78AD741B5}"/>
              </a:ext>
            </a:extLst>
          </p:cNvPr>
          <p:cNvSpPr/>
          <p:nvPr/>
        </p:nvSpPr>
        <p:spPr>
          <a:xfrm>
            <a:off x="3005568" y="4924012"/>
            <a:ext cx="5165932" cy="498007"/>
          </a:xfrm>
          <a:prstGeom prst="rect">
            <a:avLst/>
          </a:prstGeom>
          <a:solidFill>
            <a:srgbClr val="003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87328">
              <a:defRPr/>
            </a:pPr>
            <a:endParaRPr lang="en-GB" sz="1749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585425E8-13B1-4491-A5A1-49A606105399}"/>
              </a:ext>
            </a:extLst>
          </p:cNvPr>
          <p:cNvSpPr/>
          <p:nvPr/>
        </p:nvSpPr>
        <p:spPr>
          <a:xfrm>
            <a:off x="3005568" y="5657821"/>
            <a:ext cx="6760548" cy="498007"/>
          </a:xfrm>
          <a:prstGeom prst="rect">
            <a:avLst/>
          </a:prstGeom>
          <a:solidFill>
            <a:srgbClr val="83B6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87328">
              <a:defRPr/>
            </a:pPr>
            <a:endParaRPr lang="en-GB" sz="1749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ircle: Hollow 31">
            <a:extLst>
              <a:ext uri="{FF2B5EF4-FFF2-40B4-BE49-F238E27FC236}">
                <a16:creationId xmlns:a16="http://schemas.microsoft.com/office/drawing/2014/main" id="{9D9F7483-62D9-4784-8E24-6E0D3FCCA6A7}"/>
              </a:ext>
            </a:extLst>
          </p:cNvPr>
          <p:cNvSpPr/>
          <p:nvPr/>
        </p:nvSpPr>
        <p:spPr>
          <a:xfrm>
            <a:off x="2203573" y="2976714"/>
            <a:ext cx="1729531" cy="1729531"/>
          </a:xfrm>
          <a:prstGeom prst="donut">
            <a:avLst>
              <a:gd name="adj" fmla="val 31731"/>
            </a:avLst>
          </a:prstGeom>
          <a:solidFill>
            <a:srgbClr val="CC2F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87328">
              <a:defRPr/>
            </a:pPr>
            <a:endParaRPr lang="en-GB" sz="1749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FEE62EC4-E7C6-40B4-9F20-501423FFDC77}"/>
              </a:ext>
            </a:extLst>
          </p:cNvPr>
          <p:cNvSpPr/>
          <p:nvPr/>
        </p:nvSpPr>
        <p:spPr>
          <a:xfrm>
            <a:off x="5722480" y="2672807"/>
            <a:ext cx="1542619" cy="2025946"/>
          </a:xfrm>
          <a:prstGeom prst="rect">
            <a:avLst/>
          </a:prstGeom>
          <a:solidFill>
            <a:srgbClr val="CC2F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87328">
              <a:defRPr/>
            </a:pPr>
            <a:endParaRPr lang="en-GB" sz="1163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7">
            <a:extLst>
              <a:ext uri="{FF2B5EF4-FFF2-40B4-BE49-F238E27FC236}">
                <a16:creationId xmlns:a16="http://schemas.microsoft.com/office/drawing/2014/main" id="{97036096-2F8A-45E3-9AC2-58B2A1AC7205}"/>
              </a:ext>
            </a:extLst>
          </p:cNvPr>
          <p:cNvSpPr/>
          <p:nvPr/>
        </p:nvSpPr>
        <p:spPr>
          <a:xfrm>
            <a:off x="7451137" y="2673232"/>
            <a:ext cx="1542618" cy="2748785"/>
          </a:xfrm>
          <a:prstGeom prst="rect">
            <a:avLst/>
          </a:prstGeom>
          <a:solidFill>
            <a:srgbClr val="1A3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87328">
              <a:defRPr/>
            </a:pPr>
            <a:endParaRPr lang="en-GB" sz="1749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8">
            <a:extLst>
              <a:ext uri="{FF2B5EF4-FFF2-40B4-BE49-F238E27FC236}">
                <a16:creationId xmlns:a16="http://schemas.microsoft.com/office/drawing/2014/main" id="{A0E87F18-F739-4453-9456-784538F4EE62}"/>
              </a:ext>
            </a:extLst>
          </p:cNvPr>
          <p:cNvSpPr/>
          <p:nvPr/>
        </p:nvSpPr>
        <p:spPr>
          <a:xfrm>
            <a:off x="9179787" y="2673233"/>
            <a:ext cx="1542620" cy="3482594"/>
          </a:xfrm>
          <a:prstGeom prst="rect">
            <a:avLst/>
          </a:prstGeom>
          <a:solidFill>
            <a:srgbClr val="83B6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87328">
              <a:defRPr/>
            </a:pPr>
            <a:endParaRPr lang="en-GB" sz="1749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8F98E58-326A-4465-BF38-C44E76981CFF}"/>
              </a:ext>
            </a:extLst>
          </p:cNvPr>
          <p:cNvSpPr txBox="1"/>
          <p:nvPr/>
        </p:nvSpPr>
        <p:spPr>
          <a:xfrm>
            <a:off x="5729531" y="2678962"/>
            <a:ext cx="1528516" cy="14997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126897">
              <a:defRPr/>
            </a:pPr>
            <a:r>
              <a:rPr lang="en-GB" sz="156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effects directly generated in the HE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590D3216-226C-4B93-B107-FEDB26AD7533}"/>
              </a:ext>
            </a:extLst>
          </p:cNvPr>
          <p:cNvSpPr/>
          <p:nvPr/>
        </p:nvSpPr>
        <p:spPr>
          <a:xfrm>
            <a:off x="1149918" y="1884750"/>
            <a:ext cx="3864020" cy="3591237"/>
          </a:xfrm>
          <a:prstGeom prst="rect">
            <a:avLst/>
          </a:prstGeom>
          <a:noFill/>
        </p:spPr>
        <p:txBody>
          <a:bodyPr spcFirstLastPara="1" wrap="none" lIns="88708" tIns="44355" rIns="88708" bIns="44355" numCol="1">
            <a:prstTxWarp prst="textArchUp">
              <a:avLst>
                <a:gd name="adj" fmla="val 12093333"/>
              </a:avLst>
            </a:prstTxWarp>
            <a:spAutoFit/>
          </a:bodyPr>
          <a:lstStyle/>
          <a:p>
            <a:pPr algn="ctr" defTabSz="887328">
              <a:defRPr/>
            </a:pPr>
            <a:r>
              <a:rPr lang="en-GB" sz="2746" b="1" kern="0">
                <a:ln w="0"/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</a:t>
            </a:r>
            <a:endParaRPr lang="en-GB" sz="1373" b="1" kern="0">
              <a:ln w="0"/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9C319B4-1DB6-4F46-8C47-B09D106CB794}"/>
              </a:ext>
            </a:extLst>
          </p:cNvPr>
          <p:cNvSpPr/>
          <p:nvPr/>
        </p:nvSpPr>
        <p:spPr>
          <a:xfrm>
            <a:off x="1685878" y="2558784"/>
            <a:ext cx="2768968" cy="2917205"/>
          </a:xfrm>
          <a:prstGeom prst="rect">
            <a:avLst/>
          </a:prstGeom>
          <a:noFill/>
        </p:spPr>
        <p:txBody>
          <a:bodyPr spcFirstLastPara="1" wrap="none" lIns="88708" tIns="44355" rIns="88708" bIns="44355" numCol="1">
            <a:prstTxWarp prst="textArchUp">
              <a:avLst>
                <a:gd name="adj" fmla="val 12093333"/>
              </a:avLst>
            </a:prstTxWarp>
            <a:spAutoFit/>
          </a:bodyPr>
          <a:lstStyle/>
          <a:p>
            <a:pPr algn="ctr" defTabSz="887328">
              <a:defRPr/>
            </a:pPr>
            <a:r>
              <a:rPr lang="en-GB" sz="2552" b="1" kern="0">
                <a:ln w="0"/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Suppliers</a:t>
            </a:r>
            <a:endParaRPr lang="en-GB" sz="2552" b="1">
              <a:ln w="0"/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4">
            <a:extLst>
              <a:ext uri="{FF2B5EF4-FFF2-40B4-BE49-F238E27FC236}">
                <a16:creationId xmlns:a16="http://schemas.microsoft.com/office/drawing/2014/main" id="{DA0A1B71-0252-4BE9-B251-9F381772352C}"/>
              </a:ext>
            </a:extLst>
          </p:cNvPr>
          <p:cNvSpPr txBox="1"/>
          <p:nvPr/>
        </p:nvSpPr>
        <p:spPr>
          <a:xfrm>
            <a:off x="3905643" y="4224795"/>
            <a:ext cx="1771597" cy="39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328">
              <a:defRPr/>
            </a:pPr>
            <a:r>
              <a:rPr lang="en-GB" sz="1961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effects</a:t>
            </a:r>
          </a:p>
        </p:txBody>
      </p:sp>
      <p:sp>
        <p:nvSpPr>
          <p:cNvPr id="20" name="TextBox 40">
            <a:extLst>
              <a:ext uri="{FF2B5EF4-FFF2-40B4-BE49-F238E27FC236}">
                <a16:creationId xmlns:a16="http://schemas.microsoft.com/office/drawing/2014/main" id="{E5E21DBF-2169-4550-A4FE-F103D78FD890}"/>
              </a:ext>
            </a:extLst>
          </p:cNvPr>
          <p:cNvSpPr txBox="1"/>
          <p:nvPr/>
        </p:nvSpPr>
        <p:spPr>
          <a:xfrm>
            <a:off x="3905643" y="4918072"/>
            <a:ext cx="1966485" cy="39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328">
              <a:defRPr/>
            </a:pPr>
            <a:r>
              <a:rPr lang="en-GB" sz="1961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effects</a:t>
            </a:r>
          </a:p>
        </p:txBody>
      </p:sp>
      <p:sp>
        <p:nvSpPr>
          <p:cNvPr id="21" name="TextBox 41">
            <a:extLst>
              <a:ext uri="{FF2B5EF4-FFF2-40B4-BE49-F238E27FC236}">
                <a16:creationId xmlns:a16="http://schemas.microsoft.com/office/drawing/2014/main" id="{4CDC398E-6CDB-492B-A9BE-31545047E1A8}"/>
              </a:ext>
            </a:extLst>
          </p:cNvPr>
          <p:cNvSpPr txBox="1"/>
          <p:nvPr/>
        </p:nvSpPr>
        <p:spPr>
          <a:xfrm>
            <a:off x="3905642" y="5654767"/>
            <a:ext cx="2024639" cy="39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328">
              <a:defRPr/>
            </a:pPr>
            <a:r>
              <a:rPr lang="en-GB" sz="1961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 effects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A07FBC0-B5C4-4223-85B5-96EBCA2F1E10}"/>
              </a:ext>
            </a:extLst>
          </p:cNvPr>
          <p:cNvSpPr txBox="1"/>
          <p:nvPr/>
        </p:nvSpPr>
        <p:spPr>
          <a:xfrm>
            <a:off x="7454967" y="2688484"/>
            <a:ext cx="1513379" cy="17715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126897">
              <a:defRPr/>
            </a:pPr>
            <a:r>
              <a:rPr lang="en-GB" sz="156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arising in the value chain triggered by procure-</a:t>
            </a:r>
            <a:r>
              <a:rPr lang="en-GB" sz="1560" kern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</a:t>
            </a:r>
            <a:r>
              <a:rPr lang="en-GB" sz="156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560" kern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interme-diate</a:t>
            </a:r>
            <a:r>
              <a:rPr lang="en-GB" sz="156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con-</a:t>
            </a:r>
            <a:r>
              <a:rPr lang="en-GB" sz="1560" kern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sumption</a:t>
            </a:r>
            <a:r>
              <a:rPr lang="en-GB" sz="156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i.e. in other sectors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06F5558-3BBF-4ADC-B98C-A775FDA9A939}"/>
              </a:ext>
            </a:extLst>
          </p:cNvPr>
          <p:cNvSpPr txBox="1"/>
          <p:nvPr/>
        </p:nvSpPr>
        <p:spPr>
          <a:xfrm>
            <a:off x="9165690" y="2672807"/>
            <a:ext cx="1542618" cy="1880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126897">
              <a:defRPr/>
            </a:pPr>
            <a:r>
              <a:rPr lang="en-GB" sz="156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caused by expenditure of directly and indirectly generated incomes, i.e. in the whole economy (all sectors)</a:t>
            </a:r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C640E39A-4FC9-4FDF-9866-DE80C9DA5DF3}"/>
              </a:ext>
            </a:extLst>
          </p:cNvPr>
          <p:cNvSpPr/>
          <p:nvPr/>
        </p:nvSpPr>
        <p:spPr>
          <a:xfrm rot="8372607">
            <a:off x="3933063" y="2483165"/>
            <a:ext cx="561916" cy="856837"/>
          </a:xfrm>
          <a:prstGeom prst="rightArrow">
            <a:avLst/>
          </a:prstGeom>
          <a:solidFill>
            <a:srgbClr val="83B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26897">
              <a:defRPr/>
            </a:pPr>
            <a:endParaRPr lang="de-DE" sz="2255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6B43457E-4611-42B0-AC7E-52C2CC69F04C}"/>
              </a:ext>
            </a:extLst>
          </p:cNvPr>
          <p:cNvSpPr/>
          <p:nvPr/>
        </p:nvSpPr>
        <p:spPr>
          <a:xfrm rot="13207508">
            <a:off x="1284895" y="2530203"/>
            <a:ext cx="1402448" cy="572569"/>
          </a:xfrm>
          <a:prstGeom prst="rightArrow">
            <a:avLst/>
          </a:prstGeom>
          <a:solidFill>
            <a:srgbClr val="CC3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26897">
              <a:defRPr/>
            </a:pPr>
            <a:endParaRPr lang="de-DE" sz="2255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188FB305-C98F-4D0C-B319-13811CF6827A}"/>
              </a:ext>
            </a:extLst>
          </p:cNvPr>
          <p:cNvSpPr/>
          <p:nvPr/>
        </p:nvSpPr>
        <p:spPr>
          <a:xfrm rot="8305016">
            <a:off x="1959252" y="4153747"/>
            <a:ext cx="561916" cy="880939"/>
          </a:xfrm>
          <a:prstGeom prst="rightArrow">
            <a:avLst/>
          </a:prstGeom>
          <a:solidFill>
            <a:srgbClr val="CC3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26897">
              <a:defRPr/>
            </a:pPr>
            <a:endParaRPr lang="de-DE" sz="2255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A7B4C227-C23A-4E31-8A77-A45F822AF74D}"/>
              </a:ext>
            </a:extLst>
          </p:cNvPr>
          <p:cNvSpPr/>
          <p:nvPr/>
        </p:nvSpPr>
        <p:spPr>
          <a:xfrm rot="11352156">
            <a:off x="954684" y="3050795"/>
            <a:ext cx="581106" cy="926987"/>
          </a:xfrm>
          <a:prstGeom prst="rightArrow">
            <a:avLst/>
          </a:prstGeom>
          <a:solidFill>
            <a:srgbClr val="00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26897">
              <a:defRPr/>
            </a:pPr>
            <a:endParaRPr lang="de-DE" sz="2255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26E6A14-B55E-4D6F-AE56-EF5B7750929E}"/>
              </a:ext>
            </a:extLst>
          </p:cNvPr>
          <p:cNvSpPr txBox="1"/>
          <p:nvPr/>
        </p:nvSpPr>
        <p:spPr>
          <a:xfrm rot="19182856">
            <a:off x="4063423" y="2376360"/>
            <a:ext cx="1075505" cy="8965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 defTabSz="1126897">
              <a:defRPr/>
            </a:pPr>
            <a:r>
              <a:rPr lang="de-DE" sz="1176" b="1" err="1">
                <a:solidFill>
                  <a:srgbClr val="FFFFFF"/>
                </a:solidFill>
                <a:latin typeface="Arial"/>
              </a:rPr>
              <a:t>consumer</a:t>
            </a:r>
            <a:endParaRPr lang="de-DE" sz="1176" b="1">
              <a:solidFill>
                <a:srgbClr val="FFFFFF"/>
              </a:solidFill>
              <a:latin typeface="Arial"/>
            </a:endParaRPr>
          </a:p>
          <a:p>
            <a:pPr algn="r" defTabSz="1126897">
              <a:defRPr/>
            </a:pPr>
            <a:r>
              <a:rPr lang="de-DE" sz="1176" b="1" err="1">
                <a:solidFill>
                  <a:srgbClr val="FFFFFF"/>
                </a:solidFill>
                <a:latin typeface="Arial"/>
              </a:rPr>
              <a:t>consumption</a:t>
            </a:r>
            <a:endParaRPr lang="de-DE" sz="1176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BD1002D-52EA-4743-951F-9466189F63A3}"/>
              </a:ext>
            </a:extLst>
          </p:cNvPr>
          <p:cNvSpPr txBox="1"/>
          <p:nvPr/>
        </p:nvSpPr>
        <p:spPr>
          <a:xfrm rot="423700">
            <a:off x="1222336" y="3412181"/>
            <a:ext cx="757714" cy="3798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1126897">
              <a:defRPr/>
            </a:pPr>
            <a:r>
              <a:rPr lang="de-DE" sz="1176" b="1" err="1">
                <a:solidFill>
                  <a:srgbClr val="FFFFFF"/>
                </a:solidFill>
                <a:latin typeface="Arial"/>
              </a:rPr>
              <a:t>wages</a:t>
            </a:r>
            <a:endParaRPr lang="de-DE" sz="1176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9368364-5CD8-4718-ACB2-DC7BE959F09A}"/>
              </a:ext>
            </a:extLst>
          </p:cNvPr>
          <p:cNvSpPr txBox="1"/>
          <p:nvPr/>
        </p:nvSpPr>
        <p:spPr>
          <a:xfrm rot="2351449">
            <a:off x="2149442" y="3149827"/>
            <a:ext cx="757714" cy="3798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1126897">
              <a:defRPr/>
            </a:pPr>
            <a:r>
              <a:rPr lang="de-DE" sz="1176" b="1" err="1">
                <a:solidFill>
                  <a:srgbClr val="FFFFFF"/>
                </a:solidFill>
                <a:latin typeface="Arial"/>
              </a:rPr>
              <a:t>wages</a:t>
            </a:r>
            <a:endParaRPr lang="de-DE" sz="1176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12865B9-89D0-4B64-AB94-4B154DEDC5A9}"/>
              </a:ext>
            </a:extLst>
          </p:cNvPr>
          <p:cNvSpPr txBox="1"/>
          <p:nvPr/>
        </p:nvSpPr>
        <p:spPr>
          <a:xfrm rot="19110954">
            <a:off x="2032240" y="4174087"/>
            <a:ext cx="844880" cy="5004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 defTabSz="1126897">
              <a:defRPr/>
            </a:pPr>
            <a:r>
              <a:rPr lang="de-DE" sz="1176" b="1" err="1">
                <a:solidFill>
                  <a:srgbClr val="FFFFFF"/>
                </a:solidFill>
                <a:latin typeface="Arial"/>
              </a:rPr>
              <a:t>sector</a:t>
            </a:r>
            <a:endParaRPr lang="de-DE" sz="1176" b="1">
              <a:solidFill>
                <a:srgbClr val="FFFFFF"/>
              </a:solidFill>
              <a:latin typeface="Arial"/>
            </a:endParaRPr>
          </a:p>
          <a:p>
            <a:pPr algn="r" defTabSz="1126897">
              <a:defRPr/>
            </a:pPr>
            <a:r>
              <a:rPr lang="de-DE" sz="1176" b="1" err="1">
                <a:solidFill>
                  <a:srgbClr val="FFFFFF"/>
                </a:solidFill>
                <a:latin typeface="Arial"/>
              </a:rPr>
              <a:t>spends</a:t>
            </a:r>
            <a:endParaRPr lang="de-DE" sz="1176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Inhaltsplatzhalter 3">
            <a:extLst>
              <a:ext uri="{FF2B5EF4-FFF2-40B4-BE49-F238E27FC236}">
                <a16:creationId xmlns:a16="http://schemas.microsoft.com/office/drawing/2014/main" id="{87202BD8-77F5-A0A8-1BD0-7A849C930A31}"/>
              </a:ext>
            </a:extLst>
          </p:cNvPr>
          <p:cNvSpPr txBox="1">
            <a:spLocks/>
          </p:cNvSpPr>
          <p:nvPr/>
        </p:nvSpPr>
        <p:spPr>
          <a:xfrm>
            <a:off x="2936913" y="6186494"/>
            <a:ext cx="7799596" cy="285958"/>
          </a:xfrm>
          <a:prstGeom prst="rect">
            <a:avLst/>
          </a:prstGeom>
        </p:spPr>
        <p:txBody>
          <a:bodyPr/>
          <a:lstStyle>
            <a:lvl1pPr marL="0" indent="0" algn="ctr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9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0834" indent="0" algn="l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9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1668" indent="0" algn="l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9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2503" indent="0" algn="l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9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3337" indent="0" algn="l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9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139589" indent="-285418" algn="l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10423" indent="-285418" algn="l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81257" indent="-285418" algn="l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52092" indent="-285418" algn="l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>
                <a:solidFill>
                  <a:srgbClr val="003663"/>
                </a:solidFill>
              </a:rPr>
              <a:t>HE = Health Economy. Source: WifOR 2023.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B1F60B-90EB-EC7E-CC19-8FF8A1E72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87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3491-0741-86E9-331E-D2EA7F377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Why is the Health Economic Footprint Important for Cancer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3F2E7-F7B0-68A1-8C4A-9DD357163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92842" cy="435133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/>
              <a:t>Challenges in </a:t>
            </a:r>
            <a:r>
              <a:rPr lang="en-US" b="1">
                <a:solidFill>
                  <a:srgbClr val="CC3A45"/>
                </a:solidFill>
              </a:rPr>
              <a:t>prioritizing health in public budgets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Ministries of Finance set national priorities aligned with broader government goals.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With limited public funds, all sectors compete for resources — including health.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Sectors like infrastructure or energy offer more tangible, short-term returns, measurable within a single government term.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Advocating for healthcare funding becomes more difficult.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/>
              <a:t>The pandemic exposed the consequences of chronic underfunding in health systems.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EU countries increased public health spending to over 8% of GDP, after a decade stuck at 7% (World Bank, 2023).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We must use this wake-up call to ensure health remains a priority — not the first target in future cuts.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FABFFA-50F6-2AA4-0FF6-B43C32CAD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044" y="1825625"/>
            <a:ext cx="1859756" cy="2166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2EF95-A329-3912-362A-92E0406F9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131" y="4380123"/>
            <a:ext cx="1277725" cy="1542082"/>
          </a:xfrm>
          <a:prstGeom prst="rect">
            <a:avLst/>
          </a:prstGeom>
        </p:spPr>
      </p:pic>
      <p:grpSp>
        <p:nvGrpSpPr>
          <p:cNvPr id="12" name="Gruppieren 808">
            <a:extLst>
              <a:ext uri="{FF2B5EF4-FFF2-40B4-BE49-F238E27FC236}">
                <a16:creationId xmlns:a16="http://schemas.microsoft.com/office/drawing/2014/main" id="{CED8E397-8AAA-1405-CE38-8CE483A3904B}"/>
              </a:ext>
            </a:extLst>
          </p:cNvPr>
          <p:cNvGrpSpPr>
            <a:grpSpLocks noChangeAspect="1"/>
          </p:cNvGrpSpPr>
          <p:nvPr/>
        </p:nvGrpSpPr>
        <p:grpSpPr>
          <a:xfrm>
            <a:off x="9194853" y="4698047"/>
            <a:ext cx="1189596" cy="906234"/>
            <a:chOff x="4880193" y="6891316"/>
            <a:chExt cx="749538" cy="570998"/>
          </a:xfrm>
        </p:grpSpPr>
        <p:sp>
          <p:nvSpPr>
            <p:cNvPr id="13" name="Freihandform: Form 633">
              <a:extLst>
                <a:ext uri="{FF2B5EF4-FFF2-40B4-BE49-F238E27FC236}">
                  <a16:creationId xmlns:a16="http://schemas.microsoft.com/office/drawing/2014/main" id="{BBB78019-D3DA-9F21-03E7-5FF9BDC6465F}"/>
                </a:ext>
              </a:extLst>
            </p:cNvPr>
            <p:cNvSpPr/>
            <p:nvPr/>
          </p:nvSpPr>
          <p:spPr>
            <a:xfrm>
              <a:off x="4880193" y="6891316"/>
              <a:ext cx="138189" cy="138189"/>
            </a:xfrm>
            <a:custGeom>
              <a:avLst/>
              <a:gdLst>
                <a:gd name="connsiteX0" fmla="*/ 174708 w 203622"/>
                <a:gd name="connsiteY0" fmla="*/ 192626 h 203622"/>
                <a:gd name="connsiteX1" fmla="*/ 36245 w 203622"/>
                <a:gd name="connsiteY1" fmla="*/ 192626 h 203622"/>
                <a:gd name="connsiteX2" fmla="*/ 18326 w 203622"/>
                <a:gd name="connsiteY2" fmla="*/ 174708 h 203622"/>
                <a:gd name="connsiteX3" fmla="*/ 18326 w 203622"/>
                <a:gd name="connsiteY3" fmla="*/ 36244 h 203622"/>
                <a:gd name="connsiteX4" fmla="*/ 36245 w 203622"/>
                <a:gd name="connsiteY4" fmla="*/ 18326 h 203622"/>
                <a:gd name="connsiteX5" fmla="*/ 174708 w 203622"/>
                <a:gd name="connsiteY5" fmla="*/ 18326 h 203622"/>
                <a:gd name="connsiteX6" fmla="*/ 192627 w 203622"/>
                <a:gd name="connsiteY6" fmla="*/ 36244 h 203622"/>
                <a:gd name="connsiteX7" fmla="*/ 192627 w 203622"/>
                <a:gd name="connsiteY7" fmla="*/ 174708 h 203622"/>
                <a:gd name="connsiteX8" fmla="*/ 174708 w 203622"/>
                <a:gd name="connsiteY8" fmla="*/ 192626 h 2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22" h="203622">
                  <a:moveTo>
                    <a:pt x="174708" y="192626"/>
                  </a:moveTo>
                  <a:lnTo>
                    <a:pt x="36245" y="192626"/>
                  </a:lnTo>
                  <a:cubicBezTo>
                    <a:pt x="26471" y="192626"/>
                    <a:pt x="18326" y="184482"/>
                    <a:pt x="18326" y="174708"/>
                  </a:cubicBezTo>
                  <a:lnTo>
                    <a:pt x="18326" y="36244"/>
                  </a:lnTo>
                  <a:cubicBezTo>
                    <a:pt x="18326" y="26471"/>
                    <a:pt x="26471" y="18326"/>
                    <a:pt x="36245" y="18326"/>
                  </a:cubicBezTo>
                  <a:lnTo>
                    <a:pt x="174708" y="18326"/>
                  </a:lnTo>
                  <a:cubicBezTo>
                    <a:pt x="184482" y="18326"/>
                    <a:pt x="192627" y="26471"/>
                    <a:pt x="192627" y="36244"/>
                  </a:cubicBezTo>
                  <a:lnTo>
                    <a:pt x="192627" y="174708"/>
                  </a:lnTo>
                  <a:cubicBezTo>
                    <a:pt x="193441" y="184482"/>
                    <a:pt x="185296" y="192626"/>
                    <a:pt x="174708" y="192626"/>
                  </a:cubicBezTo>
                  <a:close/>
                </a:path>
              </a:pathLst>
            </a:custGeom>
            <a:noFill/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634">
              <a:extLst>
                <a:ext uri="{FF2B5EF4-FFF2-40B4-BE49-F238E27FC236}">
                  <a16:creationId xmlns:a16="http://schemas.microsoft.com/office/drawing/2014/main" id="{5B72DB35-78C8-D62E-0661-B2D03E06A25F}"/>
                </a:ext>
              </a:extLst>
            </p:cNvPr>
            <p:cNvSpPr/>
            <p:nvPr/>
          </p:nvSpPr>
          <p:spPr>
            <a:xfrm>
              <a:off x="4880193" y="7324125"/>
              <a:ext cx="138189" cy="138189"/>
            </a:xfrm>
            <a:custGeom>
              <a:avLst/>
              <a:gdLst>
                <a:gd name="connsiteX0" fmla="*/ 174708 w 203622"/>
                <a:gd name="connsiteY0" fmla="*/ 192626 h 203622"/>
                <a:gd name="connsiteX1" fmla="*/ 36245 w 203622"/>
                <a:gd name="connsiteY1" fmla="*/ 192626 h 203622"/>
                <a:gd name="connsiteX2" fmla="*/ 18326 w 203622"/>
                <a:gd name="connsiteY2" fmla="*/ 174708 h 203622"/>
                <a:gd name="connsiteX3" fmla="*/ 18326 w 203622"/>
                <a:gd name="connsiteY3" fmla="*/ 36245 h 203622"/>
                <a:gd name="connsiteX4" fmla="*/ 36245 w 203622"/>
                <a:gd name="connsiteY4" fmla="*/ 18326 h 203622"/>
                <a:gd name="connsiteX5" fmla="*/ 174708 w 203622"/>
                <a:gd name="connsiteY5" fmla="*/ 18326 h 203622"/>
                <a:gd name="connsiteX6" fmla="*/ 192627 w 203622"/>
                <a:gd name="connsiteY6" fmla="*/ 36245 h 203622"/>
                <a:gd name="connsiteX7" fmla="*/ 192627 w 203622"/>
                <a:gd name="connsiteY7" fmla="*/ 174708 h 203622"/>
                <a:gd name="connsiteX8" fmla="*/ 174708 w 203622"/>
                <a:gd name="connsiteY8" fmla="*/ 192626 h 2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22" h="203622">
                  <a:moveTo>
                    <a:pt x="174708" y="192626"/>
                  </a:moveTo>
                  <a:lnTo>
                    <a:pt x="36245" y="192626"/>
                  </a:lnTo>
                  <a:cubicBezTo>
                    <a:pt x="26471" y="192626"/>
                    <a:pt x="18326" y="184482"/>
                    <a:pt x="18326" y="174708"/>
                  </a:cubicBezTo>
                  <a:lnTo>
                    <a:pt x="18326" y="36245"/>
                  </a:lnTo>
                  <a:cubicBezTo>
                    <a:pt x="18326" y="26471"/>
                    <a:pt x="26471" y="18326"/>
                    <a:pt x="36245" y="18326"/>
                  </a:cubicBezTo>
                  <a:lnTo>
                    <a:pt x="174708" y="18326"/>
                  </a:lnTo>
                  <a:cubicBezTo>
                    <a:pt x="184482" y="18326"/>
                    <a:pt x="192627" y="26471"/>
                    <a:pt x="192627" y="36245"/>
                  </a:cubicBezTo>
                  <a:lnTo>
                    <a:pt x="192627" y="174708"/>
                  </a:lnTo>
                  <a:cubicBezTo>
                    <a:pt x="193441" y="184482"/>
                    <a:pt x="185296" y="192626"/>
                    <a:pt x="174708" y="192626"/>
                  </a:cubicBezTo>
                  <a:close/>
                </a:path>
              </a:pathLst>
            </a:custGeom>
            <a:noFill/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635">
              <a:extLst>
                <a:ext uri="{FF2B5EF4-FFF2-40B4-BE49-F238E27FC236}">
                  <a16:creationId xmlns:a16="http://schemas.microsoft.com/office/drawing/2014/main" id="{960BBEC1-0513-DFA1-A1A2-D569AEA42203}"/>
                </a:ext>
              </a:extLst>
            </p:cNvPr>
            <p:cNvSpPr/>
            <p:nvPr/>
          </p:nvSpPr>
          <p:spPr>
            <a:xfrm>
              <a:off x="5084161" y="6891316"/>
              <a:ext cx="138189" cy="138189"/>
            </a:xfrm>
            <a:custGeom>
              <a:avLst/>
              <a:gdLst>
                <a:gd name="connsiteX0" fmla="*/ 174708 w 203622"/>
                <a:gd name="connsiteY0" fmla="*/ 192626 h 203622"/>
                <a:gd name="connsiteX1" fmla="*/ 36245 w 203622"/>
                <a:gd name="connsiteY1" fmla="*/ 192626 h 203622"/>
                <a:gd name="connsiteX2" fmla="*/ 18326 w 203622"/>
                <a:gd name="connsiteY2" fmla="*/ 174708 h 203622"/>
                <a:gd name="connsiteX3" fmla="*/ 18326 w 203622"/>
                <a:gd name="connsiteY3" fmla="*/ 36244 h 203622"/>
                <a:gd name="connsiteX4" fmla="*/ 36245 w 203622"/>
                <a:gd name="connsiteY4" fmla="*/ 18326 h 203622"/>
                <a:gd name="connsiteX5" fmla="*/ 174708 w 203622"/>
                <a:gd name="connsiteY5" fmla="*/ 18326 h 203622"/>
                <a:gd name="connsiteX6" fmla="*/ 192627 w 203622"/>
                <a:gd name="connsiteY6" fmla="*/ 36244 h 203622"/>
                <a:gd name="connsiteX7" fmla="*/ 192627 w 203622"/>
                <a:gd name="connsiteY7" fmla="*/ 174708 h 203622"/>
                <a:gd name="connsiteX8" fmla="*/ 174708 w 203622"/>
                <a:gd name="connsiteY8" fmla="*/ 192626 h 2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22" h="203622">
                  <a:moveTo>
                    <a:pt x="174708" y="192626"/>
                  </a:moveTo>
                  <a:lnTo>
                    <a:pt x="36245" y="192626"/>
                  </a:lnTo>
                  <a:cubicBezTo>
                    <a:pt x="26471" y="192626"/>
                    <a:pt x="18326" y="184482"/>
                    <a:pt x="18326" y="174708"/>
                  </a:cubicBezTo>
                  <a:lnTo>
                    <a:pt x="18326" y="36244"/>
                  </a:lnTo>
                  <a:cubicBezTo>
                    <a:pt x="18326" y="26471"/>
                    <a:pt x="26471" y="18326"/>
                    <a:pt x="36245" y="18326"/>
                  </a:cubicBezTo>
                  <a:lnTo>
                    <a:pt x="174708" y="18326"/>
                  </a:lnTo>
                  <a:cubicBezTo>
                    <a:pt x="184482" y="18326"/>
                    <a:pt x="192627" y="26471"/>
                    <a:pt x="192627" y="36244"/>
                  </a:cubicBezTo>
                  <a:lnTo>
                    <a:pt x="192627" y="174708"/>
                  </a:lnTo>
                  <a:cubicBezTo>
                    <a:pt x="192627" y="184482"/>
                    <a:pt x="184482" y="192626"/>
                    <a:pt x="174708" y="192626"/>
                  </a:cubicBezTo>
                  <a:close/>
                </a:path>
              </a:pathLst>
            </a:custGeom>
            <a:noFill/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636">
              <a:extLst>
                <a:ext uri="{FF2B5EF4-FFF2-40B4-BE49-F238E27FC236}">
                  <a16:creationId xmlns:a16="http://schemas.microsoft.com/office/drawing/2014/main" id="{0DC02097-F0F8-F15F-3570-2D62DCF509CF}"/>
                </a:ext>
              </a:extLst>
            </p:cNvPr>
            <p:cNvSpPr/>
            <p:nvPr/>
          </p:nvSpPr>
          <p:spPr>
            <a:xfrm>
              <a:off x="5084161" y="7324125"/>
              <a:ext cx="138189" cy="138189"/>
            </a:xfrm>
            <a:custGeom>
              <a:avLst/>
              <a:gdLst>
                <a:gd name="connsiteX0" fmla="*/ 174708 w 203622"/>
                <a:gd name="connsiteY0" fmla="*/ 192626 h 203622"/>
                <a:gd name="connsiteX1" fmla="*/ 36245 w 203622"/>
                <a:gd name="connsiteY1" fmla="*/ 192626 h 203622"/>
                <a:gd name="connsiteX2" fmla="*/ 18326 w 203622"/>
                <a:gd name="connsiteY2" fmla="*/ 174708 h 203622"/>
                <a:gd name="connsiteX3" fmla="*/ 18326 w 203622"/>
                <a:gd name="connsiteY3" fmla="*/ 36245 h 203622"/>
                <a:gd name="connsiteX4" fmla="*/ 36245 w 203622"/>
                <a:gd name="connsiteY4" fmla="*/ 18326 h 203622"/>
                <a:gd name="connsiteX5" fmla="*/ 174708 w 203622"/>
                <a:gd name="connsiteY5" fmla="*/ 18326 h 203622"/>
                <a:gd name="connsiteX6" fmla="*/ 192627 w 203622"/>
                <a:gd name="connsiteY6" fmla="*/ 36245 h 203622"/>
                <a:gd name="connsiteX7" fmla="*/ 192627 w 203622"/>
                <a:gd name="connsiteY7" fmla="*/ 174708 h 203622"/>
                <a:gd name="connsiteX8" fmla="*/ 174708 w 203622"/>
                <a:gd name="connsiteY8" fmla="*/ 192626 h 2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22" h="203622">
                  <a:moveTo>
                    <a:pt x="174708" y="192626"/>
                  </a:moveTo>
                  <a:lnTo>
                    <a:pt x="36245" y="192626"/>
                  </a:lnTo>
                  <a:cubicBezTo>
                    <a:pt x="26471" y="192626"/>
                    <a:pt x="18326" y="184482"/>
                    <a:pt x="18326" y="174708"/>
                  </a:cubicBezTo>
                  <a:lnTo>
                    <a:pt x="18326" y="36245"/>
                  </a:lnTo>
                  <a:cubicBezTo>
                    <a:pt x="18326" y="26471"/>
                    <a:pt x="26471" y="18326"/>
                    <a:pt x="36245" y="18326"/>
                  </a:cubicBezTo>
                  <a:lnTo>
                    <a:pt x="174708" y="18326"/>
                  </a:lnTo>
                  <a:cubicBezTo>
                    <a:pt x="184482" y="18326"/>
                    <a:pt x="192627" y="26471"/>
                    <a:pt x="192627" y="36245"/>
                  </a:cubicBezTo>
                  <a:lnTo>
                    <a:pt x="192627" y="174708"/>
                  </a:lnTo>
                  <a:cubicBezTo>
                    <a:pt x="192627" y="184482"/>
                    <a:pt x="184482" y="192626"/>
                    <a:pt x="174708" y="192626"/>
                  </a:cubicBezTo>
                  <a:close/>
                </a:path>
              </a:pathLst>
            </a:custGeom>
            <a:noFill/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637">
              <a:extLst>
                <a:ext uri="{FF2B5EF4-FFF2-40B4-BE49-F238E27FC236}">
                  <a16:creationId xmlns:a16="http://schemas.microsoft.com/office/drawing/2014/main" id="{5774F77D-1B42-D2F4-E11F-0E7BAA65626F}"/>
                </a:ext>
              </a:extLst>
            </p:cNvPr>
            <p:cNvSpPr/>
            <p:nvPr/>
          </p:nvSpPr>
          <p:spPr>
            <a:xfrm>
              <a:off x="5287575" y="6891316"/>
              <a:ext cx="138189" cy="138189"/>
            </a:xfrm>
            <a:custGeom>
              <a:avLst/>
              <a:gdLst>
                <a:gd name="connsiteX0" fmla="*/ 174708 w 203622"/>
                <a:gd name="connsiteY0" fmla="*/ 192626 h 203622"/>
                <a:gd name="connsiteX1" fmla="*/ 36245 w 203622"/>
                <a:gd name="connsiteY1" fmla="*/ 192626 h 203622"/>
                <a:gd name="connsiteX2" fmla="*/ 18326 w 203622"/>
                <a:gd name="connsiteY2" fmla="*/ 174708 h 203622"/>
                <a:gd name="connsiteX3" fmla="*/ 18326 w 203622"/>
                <a:gd name="connsiteY3" fmla="*/ 36244 h 203622"/>
                <a:gd name="connsiteX4" fmla="*/ 36245 w 203622"/>
                <a:gd name="connsiteY4" fmla="*/ 18326 h 203622"/>
                <a:gd name="connsiteX5" fmla="*/ 174708 w 203622"/>
                <a:gd name="connsiteY5" fmla="*/ 18326 h 203622"/>
                <a:gd name="connsiteX6" fmla="*/ 192627 w 203622"/>
                <a:gd name="connsiteY6" fmla="*/ 36244 h 203622"/>
                <a:gd name="connsiteX7" fmla="*/ 192627 w 203622"/>
                <a:gd name="connsiteY7" fmla="*/ 174708 h 203622"/>
                <a:gd name="connsiteX8" fmla="*/ 174708 w 203622"/>
                <a:gd name="connsiteY8" fmla="*/ 192626 h 2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22" h="203622">
                  <a:moveTo>
                    <a:pt x="174708" y="192626"/>
                  </a:moveTo>
                  <a:lnTo>
                    <a:pt x="36245" y="192626"/>
                  </a:lnTo>
                  <a:cubicBezTo>
                    <a:pt x="26471" y="192626"/>
                    <a:pt x="18326" y="184482"/>
                    <a:pt x="18326" y="174708"/>
                  </a:cubicBezTo>
                  <a:lnTo>
                    <a:pt x="18326" y="36244"/>
                  </a:lnTo>
                  <a:cubicBezTo>
                    <a:pt x="18326" y="26471"/>
                    <a:pt x="26471" y="18326"/>
                    <a:pt x="36245" y="18326"/>
                  </a:cubicBezTo>
                  <a:lnTo>
                    <a:pt x="174708" y="18326"/>
                  </a:lnTo>
                  <a:cubicBezTo>
                    <a:pt x="184482" y="18326"/>
                    <a:pt x="192627" y="26471"/>
                    <a:pt x="192627" y="36244"/>
                  </a:cubicBezTo>
                  <a:lnTo>
                    <a:pt x="192627" y="174708"/>
                  </a:lnTo>
                  <a:cubicBezTo>
                    <a:pt x="193441" y="184482"/>
                    <a:pt x="185296" y="192626"/>
                    <a:pt x="174708" y="192626"/>
                  </a:cubicBezTo>
                  <a:close/>
                </a:path>
              </a:pathLst>
            </a:custGeom>
            <a:noFill/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638">
              <a:extLst>
                <a:ext uri="{FF2B5EF4-FFF2-40B4-BE49-F238E27FC236}">
                  <a16:creationId xmlns:a16="http://schemas.microsoft.com/office/drawing/2014/main" id="{52D029C3-0B82-F741-4CAA-E0BFF3AC1B37}"/>
                </a:ext>
              </a:extLst>
            </p:cNvPr>
            <p:cNvSpPr/>
            <p:nvPr/>
          </p:nvSpPr>
          <p:spPr>
            <a:xfrm>
              <a:off x="5287575" y="7324125"/>
              <a:ext cx="138189" cy="138189"/>
            </a:xfrm>
            <a:custGeom>
              <a:avLst/>
              <a:gdLst>
                <a:gd name="connsiteX0" fmla="*/ 174708 w 203622"/>
                <a:gd name="connsiteY0" fmla="*/ 192626 h 203622"/>
                <a:gd name="connsiteX1" fmla="*/ 36245 w 203622"/>
                <a:gd name="connsiteY1" fmla="*/ 192626 h 203622"/>
                <a:gd name="connsiteX2" fmla="*/ 18326 w 203622"/>
                <a:gd name="connsiteY2" fmla="*/ 174708 h 203622"/>
                <a:gd name="connsiteX3" fmla="*/ 18326 w 203622"/>
                <a:gd name="connsiteY3" fmla="*/ 36245 h 203622"/>
                <a:gd name="connsiteX4" fmla="*/ 36245 w 203622"/>
                <a:gd name="connsiteY4" fmla="*/ 18326 h 203622"/>
                <a:gd name="connsiteX5" fmla="*/ 174708 w 203622"/>
                <a:gd name="connsiteY5" fmla="*/ 18326 h 203622"/>
                <a:gd name="connsiteX6" fmla="*/ 192627 w 203622"/>
                <a:gd name="connsiteY6" fmla="*/ 36245 h 203622"/>
                <a:gd name="connsiteX7" fmla="*/ 192627 w 203622"/>
                <a:gd name="connsiteY7" fmla="*/ 174708 h 203622"/>
                <a:gd name="connsiteX8" fmla="*/ 174708 w 203622"/>
                <a:gd name="connsiteY8" fmla="*/ 192626 h 2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22" h="203622">
                  <a:moveTo>
                    <a:pt x="174708" y="192626"/>
                  </a:moveTo>
                  <a:lnTo>
                    <a:pt x="36245" y="192626"/>
                  </a:lnTo>
                  <a:cubicBezTo>
                    <a:pt x="26471" y="192626"/>
                    <a:pt x="18326" y="184482"/>
                    <a:pt x="18326" y="174708"/>
                  </a:cubicBezTo>
                  <a:lnTo>
                    <a:pt x="18326" y="36245"/>
                  </a:lnTo>
                  <a:cubicBezTo>
                    <a:pt x="18326" y="26471"/>
                    <a:pt x="26471" y="18326"/>
                    <a:pt x="36245" y="18326"/>
                  </a:cubicBezTo>
                  <a:lnTo>
                    <a:pt x="174708" y="18326"/>
                  </a:lnTo>
                  <a:cubicBezTo>
                    <a:pt x="184482" y="18326"/>
                    <a:pt x="192627" y="26471"/>
                    <a:pt x="192627" y="36245"/>
                  </a:cubicBezTo>
                  <a:lnTo>
                    <a:pt x="192627" y="174708"/>
                  </a:lnTo>
                  <a:cubicBezTo>
                    <a:pt x="193441" y="184482"/>
                    <a:pt x="185296" y="192626"/>
                    <a:pt x="174708" y="192626"/>
                  </a:cubicBezTo>
                  <a:close/>
                </a:path>
              </a:pathLst>
            </a:custGeom>
            <a:noFill/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639">
              <a:extLst>
                <a:ext uri="{FF2B5EF4-FFF2-40B4-BE49-F238E27FC236}">
                  <a16:creationId xmlns:a16="http://schemas.microsoft.com/office/drawing/2014/main" id="{800E8CB5-CD34-EB58-658C-04BF030C29C9}"/>
                </a:ext>
              </a:extLst>
            </p:cNvPr>
            <p:cNvSpPr/>
            <p:nvPr/>
          </p:nvSpPr>
          <p:spPr>
            <a:xfrm>
              <a:off x="5491542" y="7324125"/>
              <a:ext cx="138189" cy="138189"/>
            </a:xfrm>
            <a:custGeom>
              <a:avLst/>
              <a:gdLst>
                <a:gd name="connsiteX0" fmla="*/ 174708 w 203622"/>
                <a:gd name="connsiteY0" fmla="*/ 192626 h 203622"/>
                <a:gd name="connsiteX1" fmla="*/ 36245 w 203622"/>
                <a:gd name="connsiteY1" fmla="*/ 192626 h 203622"/>
                <a:gd name="connsiteX2" fmla="*/ 18326 w 203622"/>
                <a:gd name="connsiteY2" fmla="*/ 174708 h 203622"/>
                <a:gd name="connsiteX3" fmla="*/ 18326 w 203622"/>
                <a:gd name="connsiteY3" fmla="*/ 36245 h 203622"/>
                <a:gd name="connsiteX4" fmla="*/ 36245 w 203622"/>
                <a:gd name="connsiteY4" fmla="*/ 18326 h 203622"/>
                <a:gd name="connsiteX5" fmla="*/ 174708 w 203622"/>
                <a:gd name="connsiteY5" fmla="*/ 18326 h 203622"/>
                <a:gd name="connsiteX6" fmla="*/ 192627 w 203622"/>
                <a:gd name="connsiteY6" fmla="*/ 36245 h 203622"/>
                <a:gd name="connsiteX7" fmla="*/ 192627 w 203622"/>
                <a:gd name="connsiteY7" fmla="*/ 174708 h 203622"/>
                <a:gd name="connsiteX8" fmla="*/ 174708 w 203622"/>
                <a:gd name="connsiteY8" fmla="*/ 192626 h 2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22" h="203622">
                  <a:moveTo>
                    <a:pt x="174708" y="192626"/>
                  </a:moveTo>
                  <a:lnTo>
                    <a:pt x="36245" y="192626"/>
                  </a:lnTo>
                  <a:cubicBezTo>
                    <a:pt x="26471" y="192626"/>
                    <a:pt x="18326" y="184482"/>
                    <a:pt x="18326" y="174708"/>
                  </a:cubicBezTo>
                  <a:lnTo>
                    <a:pt x="18326" y="36245"/>
                  </a:lnTo>
                  <a:cubicBezTo>
                    <a:pt x="18326" y="26471"/>
                    <a:pt x="26471" y="18326"/>
                    <a:pt x="36245" y="18326"/>
                  </a:cubicBezTo>
                  <a:lnTo>
                    <a:pt x="174708" y="18326"/>
                  </a:lnTo>
                  <a:cubicBezTo>
                    <a:pt x="184482" y="18326"/>
                    <a:pt x="192627" y="26471"/>
                    <a:pt x="192627" y="36245"/>
                  </a:cubicBezTo>
                  <a:lnTo>
                    <a:pt x="192627" y="174708"/>
                  </a:lnTo>
                  <a:cubicBezTo>
                    <a:pt x="192627" y="184482"/>
                    <a:pt x="184482" y="192626"/>
                    <a:pt x="174708" y="192626"/>
                  </a:cubicBezTo>
                  <a:close/>
                </a:path>
              </a:pathLst>
            </a:custGeom>
            <a:noFill/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640">
              <a:extLst>
                <a:ext uri="{FF2B5EF4-FFF2-40B4-BE49-F238E27FC236}">
                  <a16:creationId xmlns:a16="http://schemas.microsoft.com/office/drawing/2014/main" id="{878A9A8D-4287-D4CD-9FA2-30D09AAA9FF5}"/>
                </a:ext>
              </a:extLst>
            </p:cNvPr>
            <p:cNvSpPr/>
            <p:nvPr/>
          </p:nvSpPr>
          <p:spPr>
            <a:xfrm>
              <a:off x="4939339" y="7161614"/>
              <a:ext cx="635671" cy="187937"/>
            </a:xfrm>
            <a:custGeom>
              <a:avLst/>
              <a:gdLst>
                <a:gd name="connsiteX0" fmla="*/ 18326 w 936662"/>
                <a:gd name="connsiteY0" fmla="*/ 18326 h 276926"/>
                <a:gd name="connsiteX1" fmla="*/ 863766 w 936662"/>
                <a:gd name="connsiteY1" fmla="*/ 18326 h 276926"/>
                <a:gd name="connsiteX2" fmla="*/ 919151 w 936662"/>
                <a:gd name="connsiteY2" fmla="*/ 73711 h 276926"/>
                <a:gd name="connsiteX3" fmla="*/ 919151 w 936662"/>
                <a:gd name="connsiteY3" fmla="*/ 258600 h 2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662" h="276926">
                  <a:moveTo>
                    <a:pt x="18326" y="18326"/>
                  </a:moveTo>
                  <a:lnTo>
                    <a:pt x="863766" y="18326"/>
                  </a:lnTo>
                  <a:cubicBezTo>
                    <a:pt x="893902" y="18326"/>
                    <a:pt x="919151" y="42761"/>
                    <a:pt x="919151" y="73711"/>
                  </a:cubicBezTo>
                  <a:lnTo>
                    <a:pt x="919151" y="258600"/>
                  </a:lnTo>
                </a:path>
              </a:pathLst>
            </a:custGeom>
            <a:noFill/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641">
              <a:extLst>
                <a:ext uri="{FF2B5EF4-FFF2-40B4-BE49-F238E27FC236}">
                  <a16:creationId xmlns:a16="http://schemas.microsoft.com/office/drawing/2014/main" id="{B1A3DC22-73AE-A5F0-2A24-913BA2962B20}"/>
                </a:ext>
              </a:extLst>
            </p:cNvPr>
            <p:cNvSpPr/>
            <p:nvPr/>
          </p:nvSpPr>
          <p:spPr>
            <a:xfrm>
              <a:off x="4939339" y="7009606"/>
              <a:ext cx="22111" cy="337182"/>
            </a:xfrm>
            <a:custGeom>
              <a:avLst/>
              <a:gdLst>
                <a:gd name="connsiteX0" fmla="*/ 18326 w 32579"/>
                <a:gd name="connsiteY0" fmla="*/ 18326 h 496838"/>
                <a:gd name="connsiteX1" fmla="*/ 18326 w 32579"/>
                <a:gd name="connsiteY1" fmla="*/ 481771 h 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79" h="496838">
                  <a:moveTo>
                    <a:pt x="18326" y="18326"/>
                  </a:moveTo>
                  <a:lnTo>
                    <a:pt x="18326" y="481771"/>
                  </a:lnTo>
                </a:path>
              </a:pathLst>
            </a:custGeom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642">
              <a:extLst>
                <a:ext uri="{FF2B5EF4-FFF2-40B4-BE49-F238E27FC236}">
                  <a16:creationId xmlns:a16="http://schemas.microsoft.com/office/drawing/2014/main" id="{A99B097F-44BB-CE34-38C5-403D53BD1544}"/>
                </a:ext>
              </a:extLst>
            </p:cNvPr>
            <p:cNvSpPr/>
            <p:nvPr/>
          </p:nvSpPr>
          <p:spPr>
            <a:xfrm>
              <a:off x="5143306" y="7009606"/>
              <a:ext cx="22111" cy="337182"/>
            </a:xfrm>
            <a:custGeom>
              <a:avLst/>
              <a:gdLst>
                <a:gd name="connsiteX0" fmla="*/ 18326 w 32579"/>
                <a:gd name="connsiteY0" fmla="*/ 18326 h 496838"/>
                <a:gd name="connsiteX1" fmla="*/ 18326 w 32579"/>
                <a:gd name="connsiteY1" fmla="*/ 481771 h 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79" h="496838">
                  <a:moveTo>
                    <a:pt x="18326" y="18326"/>
                  </a:moveTo>
                  <a:lnTo>
                    <a:pt x="18326" y="481771"/>
                  </a:lnTo>
                </a:path>
              </a:pathLst>
            </a:custGeom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643">
              <a:extLst>
                <a:ext uri="{FF2B5EF4-FFF2-40B4-BE49-F238E27FC236}">
                  <a16:creationId xmlns:a16="http://schemas.microsoft.com/office/drawing/2014/main" id="{505E5745-E2CA-C6FE-4325-6F8A08ED0098}"/>
                </a:ext>
              </a:extLst>
            </p:cNvPr>
            <p:cNvSpPr/>
            <p:nvPr/>
          </p:nvSpPr>
          <p:spPr>
            <a:xfrm>
              <a:off x="5346720" y="7009606"/>
              <a:ext cx="22111" cy="337182"/>
            </a:xfrm>
            <a:custGeom>
              <a:avLst/>
              <a:gdLst>
                <a:gd name="connsiteX0" fmla="*/ 18326 w 32579"/>
                <a:gd name="connsiteY0" fmla="*/ 18326 h 496838"/>
                <a:gd name="connsiteX1" fmla="*/ 18326 w 32579"/>
                <a:gd name="connsiteY1" fmla="*/ 481771 h 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79" h="496838">
                  <a:moveTo>
                    <a:pt x="18326" y="18326"/>
                  </a:moveTo>
                  <a:lnTo>
                    <a:pt x="18326" y="481771"/>
                  </a:lnTo>
                </a:path>
              </a:pathLst>
            </a:custGeom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644">
              <a:extLst>
                <a:ext uri="{FF2B5EF4-FFF2-40B4-BE49-F238E27FC236}">
                  <a16:creationId xmlns:a16="http://schemas.microsoft.com/office/drawing/2014/main" id="{4797AF93-38B2-0645-9E50-15DD3F7FD533}"/>
                </a:ext>
              </a:extLst>
            </p:cNvPr>
            <p:cNvSpPr/>
            <p:nvPr/>
          </p:nvSpPr>
          <p:spPr>
            <a:xfrm>
              <a:off x="4935469" y="6946039"/>
              <a:ext cx="33165" cy="33165"/>
            </a:xfrm>
            <a:custGeom>
              <a:avLst/>
              <a:gdLst>
                <a:gd name="connsiteX0" fmla="*/ 31358 w 48869"/>
                <a:gd name="connsiteY0" fmla="*/ 24842 h 48869"/>
                <a:gd name="connsiteX1" fmla="*/ 24842 w 48869"/>
                <a:gd name="connsiteY1" fmla="*/ 18326 h 48869"/>
                <a:gd name="connsiteX2" fmla="*/ 18326 w 48869"/>
                <a:gd name="connsiteY2" fmla="*/ 24842 h 48869"/>
                <a:gd name="connsiteX3" fmla="*/ 24842 w 48869"/>
                <a:gd name="connsiteY3" fmla="*/ 31358 h 48869"/>
                <a:gd name="connsiteX4" fmla="*/ 31358 w 48869"/>
                <a:gd name="connsiteY4" fmla="*/ 24842 h 4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69" h="48869">
                  <a:moveTo>
                    <a:pt x="31358" y="24842"/>
                  </a:moveTo>
                  <a:cubicBezTo>
                    <a:pt x="31358" y="20769"/>
                    <a:pt x="28100" y="18326"/>
                    <a:pt x="24842" y="18326"/>
                  </a:cubicBezTo>
                  <a:cubicBezTo>
                    <a:pt x="20769" y="18326"/>
                    <a:pt x="18326" y="21584"/>
                    <a:pt x="18326" y="24842"/>
                  </a:cubicBezTo>
                  <a:cubicBezTo>
                    <a:pt x="18326" y="28914"/>
                    <a:pt x="21584" y="31358"/>
                    <a:pt x="24842" y="31358"/>
                  </a:cubicBezTo>
                  <a:cubicBezTo>
                    <a:pt x="28100" y="31358"/>
                    <a:pt x="31358" y="28100"/>
                    <a:pt x="31358" y="24842"/>
                  </a:cubicBezTo>
                  <a:close/>
                </a:path>
              </a:pathLst>
            </a:custGeom>
            <a:noFill/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645">
              <a:extLst>
                <a:ext uri="{FF2B5EF4-FFF2-40B4-BE49-F238E27FC236}">
                  <a16:creationId xmlns:a16="http://schemas.microsoft.com/office/drawing/2014/main" id="{2122B0F0-6DDA-B2B2-D8BD-DAED7573C6BE}"/>
                </a:ext>
              </a:extLst>
            </p:cNvPr>
            <p:cNvSpPr/>
            <p:nvPr/>
          </p:nvSpPr>
          <p:spPr>
            <a:xfrm>
              <a:off x="5138884" y="6946039"/>
              <a:ext cx="33165" cy="33165"/>
            </a:xfrm>
            <a:custGeom>
              <a:avLst/>
              <a:gdLst>
                <a:gd name="connsiteX0" fmla="*/ 31358 w 48869"/>
                <a:gd name="connsiteY0" fmla="*/ 24842 h 48869"/>
                <a:gd name="connsiteX1" fmla="*/ 24842 w 48869"/>
                <a:gd name="connsiteY1" fmla="*/ 31358 h 48869"/>
                <a:gd name="connsiteX2" fmla="*/ 18326 w 48869"/>
                <a:gd name="connsiteY2" fmla="*/ 24842 h 48869"/>
                <a:gd name="connsiteX3" fmla="*/ 24842 w 48869"/>
                <a:gd name="connsiteY3" fmla="*/ 18326 h 48869"/>
                <a:gd name="connsiteX4" fmla="*/ 31358 w 48869"/>
                <a:gd name="connsiteY4" fmla="*/ 24842 h 4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69" h="48869">
                  <a:moveTo>
                    <a:pt x="31358" y="24842"/>
                  </a:moveTo>
                  <a:cubicBezTo>
                    <a:pt x="31358" y="28440"/>
                    <a:pt x="28441" y="31358"/>
                    <a:pt x="24842" y="31358"/>
                  </a:cubicBezTo>
                  <a:cubicBezTo>
                    <a:pt x="21243" y="31358"/>
                    <a:pt x="18326" y="28440"/>
                    <a:pt x="18326" y="24842"/>
                  </a:cubicBezTo>
                  <a:cubicBezTo>
                    <a:pt x="18326" y="21243"/>
                    <a:pt x="21243" y="18326"/>
                    <a:pt x="24842" y="18326"/>
                  </a:cubicBezTo>
                  <a:cubicBezTo>
                    <a:pt x="28441" y="18326"/>
                    <a:pt x="31358" y="21243"/>
                    <a:pt x="31358" y="24842"/>
                  </a:cubicBezTo>
                  <a:close/>
                </a:path>
              </a:pathLst>
            </a:custGeom>
            <a:noFill/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646">
              <a:extLst>
                <a:ext uri="{FF2B5EF4-FFF2-40B4-BE49-F238E27FC236}">
                  <a16:creationId xmlns:a16="http://schemas.microsoft.com/office/drawing/2014/main" id="{8E1883AE-D487-839A-2921-8EE69E342949}"/>
                </a:ext>
              </a:extLst>
            </p:cNvPr>
            <p:cNvSpPr/>
            <p:nvPr/>
          </p:nvSpPr>
          <p:spPr>
            <a:xfrm>
              <a:off x="5342298" y="6946039"/>
              <a:ext cx="33165" cy="33165"/>
            </a:xfrm>
            <a:custGeom>
              <a:avLst/>
              <a:gdLst>
                <a:gd name="connsiteX0" fmla="*/ 31358 w 48869"/>
                <a:gd name="connsiteY0" fmla="*/ 24842 h 48869"/>
                <a:gd name="connsiteX1" fmla="*/ 24842 w 48869"/>
                <a:gd name="connsiteY1" fmla="*/ 31358 h 48869"/>
                <a:gd name="connsiteX2" fmla="*/ 18326 w 48869"/>
                <a:gd name="connsiteY2" fmla="*/ 24842 h 48869"/>
                <a:gd name="connsiteX3" fmla="*/ 24842 w 48869"/>
                <a:gd name="connsiteY3" fmla="*/ 18326 h 48869"/>
                <a:gd name="connsiteX4" fmla="*/ 31358 w 48869"/>
                <a:gd name="connsiteY4" fmla="*/ 24842 h 4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69" h="48869">
                  <a:moveTo>
                    <a:pt x="31358" y="24842"/>
                  </a:moveTo>
                  <a:cubicBezTo>
                    <a:pt x="31358" y="28440"/>
                    <a:pt x="28441" y="31358"/>
                    <a:pt x="24842" y="31358"/>
                  </a:cubicBezTo>
                  <a:cubicBezTo>
                    <a:pt x="21243" y="31358"/>
                    <a:pt x="18326" y="28440"/>
                    <a:pt x="18326" y="24842"/>
                  </a:cubicBezTo>
                  <a:cubicBezTo>
                    <a:pt x="18326" y="21243"/>
                    <a:pt x="21243" y="18326"/>
                    <a:pt x="24842" y="18326"/>
                  </a:cubicBezTo>
                  <a:cubicBezTo>
                    <a:pt x="28441" y="18326"/>
                    <a:pt x="31358" y="21243"/>
                    <a:pt x="31358" y="24842"/>
                  </a:cubicBezTo>
                  <a:close/>
                </a:path>
              </a:pathLst>
            </a:custGeom>
            <a:noFill/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647">
              <a:extLst>
                <a:ext uri="{FF2B5EF4-FFF2-40B4-BE49-F238E27FC236}">
                  <a16:creationId xmlns:a16="http://schemas.microsoft.com/office/drawing/2014/main" id="{2C74E4F5-48B8-933F-FF9E-605E7F3EF541}"/>
                </a:ext>
              </a:extLst>
            </p:cNvPr>
            <p:cNvSpPr/>
            <p:nvPr/>
          </p:nvSpPr>
          <p:spPr>
            <a:xfrm>
              <a:off x="4934917" y="7378848"/>
              <a:ext cx="33165" cy="33165"/>
            </a:xfrm>
            <a:custGeom>
              <a:avLst/>
              <a:gdLst>
                <a:gd name="connsiteX0" fmla="*/ 31358 w 48869"/>
                <a:gd name="connsiteY0" fmla="*/ 24842 h 48869"/>
                <a:gd name="connsiteX1" fmla="*/ 24842 w 48869"/>
                <a:gd name="connsiteY1" fmla="*/ 31358 h 48869"/>
                <a:gd name="connsiteX2" fmla="*/ 18326 w 48869"/>
                <a:gd name="connsiteY2" fmla="*/ 24842 h 48869"/>
                <a:gd name="connsiteX3" fmla="*/ 24842 w 48869"/>
                <a:gd name="connsiteY3" fmla="*/ 18326 h 48869"/>
                <a:gd name="connsiteX4" fmla="*/ 31358 w 48869"/>
                <a:gd name="connsiteY4" fmla="*/ 24842 h 4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69" h="48869">
                  <a:moveTo>
                    <a:pt x="31358" y="24842"/>
                  </a:moveTo>
                  <a:cubicBezTo>
                    <a:pt x="31358" y="28441"/>
                    <a:pt x="28441" y="31358"/>
                    <a:pt x="24842" y="31358"/>
                  </a:cubicBezTo>
                  <a:cubicBezTo>
                    <a:pt x="21243" y="31358"/>
                    <a:pt x="18326" y="28441"/>
                    <a:pt x="18326" y="24842"/>
                  </a:cubicBezTo>
                  <a:cubicBezTo>
                    <a:pt x="18326" y="21243"/>
                    <a:pt x="21243" y="18326"/>
                    <a:pt x="24842" y="18326"/>
                  </a:cubicBezTo>
                  <a:cubicBezTo>
                    <a:pt x="28441" y="18326"/>
                    <a:pt x="31358" y="21243"/>
                    <a:pt x="31358" y="24842"/>
                  </a:cubicBezTo>
                  <a:close/>
                </a:path>
              </a:pathLst>
            </a:custGeom>
            <a:noFill/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648">
              <a:extLst>
                <a:ext uri="{FF2B5EF4-FFF2-40B4-BE49-F238E27FC236}">
                  <a16:creationId xmlns:a16="http://schemas.microsoft.com/office/drawing/2014/main" id="{87C20F62-D15C-D332-D4E5-36297663731D}"/>
                </a:ext>
              </a:extLst>
            </p:cNvPr>
            <p:cNvSpPr/>
            <p:nvPr/>
          </p:nvSpPr>
          <p:spPr>
            <a:xfrm>
              <a:off x="5138884" y="7378848"/>
              <a:ext cx="33165" cy="33165"/>
            </a:xfrm>
            <a:custGeom>
              <a:avLst/>
              <a:gdLst>
                <a:gd name="connsiteX0" fmla="*/ 31358 w 48869"/>
                <a:gd name="connsiteY0" fmla="*/ 24842 h 48869"/>
                <a:gd name="connsiteX1" fmla="*/ 24842 w 48869"/>
                <a:gd name="connsiteY1" fmla="*/ 18326 h 48869"/>
                <a:gd name="connsiteX2" fmla="*/ 18326 w 48869"/>
                <a:gd name="connsiteY2" fmla="*/ 24842 h 48869"/>
                <a:gd name="connsiteX3" fmla="*/ 24842 w 48869"/>
                <a:gd name="connsiteY3" fmla="*/ 31358 h 48869"/>
                <a:gd name="connsiteX4" fmla="*/ 31358 w 48869"/>
                <a:gd name="connsiteY4" fmla="*/ 24842 h 4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69" h="48869">
                  <a:moveTo>
                    <a:pt x="31358" y="24842"/>
                  </a:moveTo>
                  <a:cubicBezTo>
                    <a:pt x="31358" y="20770"/>
                    <a:pt x="28100" y="18326"/>
                    <a:pt x="24842" y="18326"/>
                  </a:cubicBezTo>
                  <a:cubicBezTo>
                    <a:pt x="20770" y="18326"/>
                    <a:pt x="18326" y="21584"/>
                    <a:pt x="18326" y="24842"/>
                  </a:cubicBezTo>
                  <a:cubicBezTo>
                    <a:pt x="18326" y="28915"/>
                    <a:pt x="21584" y="31358"/>
                    <a:pt x="24842" y="31358"/>
                  </a:cubicBezTo>
                  <a:cubicBezTo>
                    <a:pt x="28914" y="31358"/>
                    <a:pt x="31358" y="28915"/>
                    <a:pt x="31358" y="24842"/>
                  </a:cubicBezTo>
                  <a:close/>
                </a:path>
              </a:pathLst>
            </a:custGeom>
            <a:noFill/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649">
              <a:extLst>
                <a:ext uri="{FF2B5EF4-FFF2-40B4-BE49-F238E27FC236}">
                  <a16:creationId xmlns:a16="http://schemas.microsoft.com/office/drawing/2014/main" id="{56908958-311C-0BB2-5479-705AA52628BE}"/>
                </a:ext>
              </a:extLst>
            </p:cNvPr>
            <p:cNvSpPr/>
            <p:nvPr/>
          </p:nvSpPr>
          <p:spPr>
            <a:xfrm>
              <a:off x="5342298" y="7378848"/>
              <a:ext cx="33165" cy="33165"/>
            </a:xfrm>
            <a:custGeom>
              <a:avLst/>
              <a:gdLst>
                <a:gd name="connsiteX0" fmla="*/ 31358 w 48869"/>
                <a:gd name="connsiteY0" fmla="*/ 24842 h 48869"/>
                <a:gd name="connsiteX1" fmla="*/ 24842 w 48869"/>
                <a:gd name="connsiteY1" fmla="*/ 31358 h 48869"/>
                <a:gd name="connsiteX2" fmla="*/ 18326 w 48869"/>
                <a:gd name="connsiteY2" fmla="*/ 24842 h 48869"/>
                <a:gd name="connsiteX3" fmla="*/ 24842 w 48869"/>
                <a:gd name="connsiteY3" fmla="*/ 18326 h 48869"/>
                <a:gd name="connsiteX4" fmla="*/ 31358 w 48869"/>
                <a:gd name="connsiteY4" fmla="*/ 24842 h 4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69" h="48869">
                  <a:moveTo>
                    <a:pt x="31358" y="24842"/>
                  </a:moveTo>
                  <a:cubicBezTo>
                    <a:pt x="31358" y="28441"/>
                    <a:pt x="28441" y="31358"/>
                    <a:pt x="24842" y="31358"/>
                  </a:cubicBezTo>
                  <a:cubicBezTo>
                    <a:pt x="21243" y="31358"/>
                    <a:pt x="18326" y="28441"/>
                    <a:pt x="18326" y="24842"/>
                  </a:cubicBezTo>
                  <a:cubicBezTo>
                    <a:pt x="18326" y="21243"/>
                    <a:pt x="21243" y="18326"/>
                    <a:pt x="24842" y="18326"/>
                  </a:cubicBezTo>
                  <a:cubicBezTo>
                    <a:pt x="28441" y="18326"/>
                    <a:pt x="31358" y="21243"/>
                    <a:pt x="31358" y="24842"/>
                  </a:cubicBezTo>
                  <a:close/>
                </a:path>
              </a:pathLst>
            </a:custGeom>
            <a:noFill/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650">
              <a:extLst>
                <a:ext uri="{FF2B5EF4-FFF2-40B4-BE49-F238E27FC236}">
                  <a16:creationId xmlns:a16="http://schemas.microsoft.com/office/drawing/2014/main" id="{C63672C0-4EDC-3ED1-C117-6FABE591BC21}"/>
                </a:ext>
              </a:extLst>
            </p:cNvPr>
            <p:cNvSpPr/>
            <p:nvPr/>
          </p:nvSpPr>
          <p:spPr>
            <a:xfrm>
              <a:off x="5546266" y="7378848"/>
              <a:ext cx="33165" cy="33165"/>
            </a:xfrm>
            <a:custGeom>
              <a:avLst/>
              <a:gdLst>
                <a:gd name="connsiteX0" fmla="*/ 31358 w 48869"/>
                <a:gd name="connsiteY0" fmla="*/ 24842 h 48869"/>
                <a:gd name="connsiteX1" fmla="*/ 24842 w 48869"/>
                <a:gd name="connsiteY1" fmla="*/ 18326 h 48869"/>
                <a:gd name="connsiteX2" fmla="*/ 18326 w 48869"/>
                <a:gd name="connsiteY2" fmla="*/ 24842 h 48869"/>
                <a:gd name="connsiteX3" fmla="*/ 24842 w 48869"/>
                <a:gd name="connsiteY3" fmla="*/ 31358 h 48869"/>
                <a:gd name="connsiteX4" fmla="*/ 31358 w 48869"/>
                <a:gd name="connsiteY4" fmla="*/ 24842 h 4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69" h="48869">
                  <a:moveTo>
                    <a:pt x="31358" y="24842"/>
                  </a:moveTo>
                  <a:cubicBezTo>
                    <a:pt x="31358" y="20770"/>
                    <a:pt x="28100" y="18326"/>
                    <a:pt x="24842" y="18326"/>
                  </a:cubicBezTo>
                  <a:cubicBezTo>
                    <a:pt x="20770" y="18326"/>
                    <a:pt x="18326" y="21584"/>
                    <a:pt x="18326" y="24842"/>
                  </a:cubicBezTo>
                  <a:cubicBezTo>
                    <a:pt x="18326" y="28915"/>
                    <a:pt x="21584" y="31358"/>
                    <a:pt x="24842" y="31358"/>
                  </a:cubicBezTo>
                  <a:cubicBezTo>
                    <a:pt x="28914" y="31358"/>
                    <a:pt x="31358" y="28915"/>
                    <a:pt x="31358" y="24842"/>
                  </a:cubicBezTo>
                  <a:close/>
                </a:path>
              </a:pathLst>
            </a:custGeom>
            <a:noFill/>
            <a:ln w="254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AA4A716A-1F78-7DB3-98C8-F6EEC404D9A9}"/>
              </a:ext>
            </a:extLst>
          </p:cNvPr>
          <p:cNvSpPr/>
          <p:nvPr/>
        </p:nvSpPr>
        <p:spPr>
          <a:xfrm rot="2554162">
            <a:off x="10776857" y="4126694"/>
            <a:ext cx="402772" cy="41264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195C3BE3-0153-79F2-84A9-6417AF3CCD15}"/>
              </a:ext>
            </a:extLst>
          </p:cNvPr>
          <p:cNvSpPr/>
          <p:nvPr/>
        </p:nvSpPr>
        <p:spPr>
          <a:xfrm rot="6570447">
            <a:off x="9749992" y="4179094"/>
            <a:ext cx="402772" cy="41264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A4FF8-B6FC-C464-F384-C5BA9B034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06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735042-A348-ACD6-F20E-FB6B1B5B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Investment in Routine Human Papilloma Virus (HPV) Vaccination – Commonwealth Countries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8F6BBB7-F531-CE47-A20B-C9FA969E1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471411"/>
              </p:ext>
            </p:extLst>
          </p:nvPr>
        </p:nvGraphicFramePr>
        <p:xfrm>
          <a:off x="826962" y="2681933"/>
          <a:ext cx="4746524" cy="2432160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707924">
                  <a:extLst>
                    <a:ext uri="{9D8B030D-6E8A-4147-A177-3AD203B41FA5}">
                      <a16:colId xmlns:a16="http://schemas.microsoft.com/office/drawing/2014/main" val="1207018703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3293550486"/>
                    </a:ext>
                  </a:extLst>
                </a:gridCol>
                <a:gridCol w="748393">
                  <a:extLst>
                    <a:ext uri="{9D8B030D-6E8A-4147-A177-3AD203B41FA5}">
                      <a16:colId xmlns:a16="http://schemas.microsoft.com/office/drawing/2014/main" val="583122926"/>
                    </a:ext>
                  </a:extLst>
                </a:gridCol>
                <a:gridCol w="748393">
                  <a:extLst>
                    <a:ext uri="{9D8B030D-6E8A-4147-A177-3AD203B41FA5}">
                      <a16:colId xmlns:a16="http://schemas.microsoft.com/office/drawing/2014/main" val="3581323616"/>
                    </a:ext>
                  </a:extLst>
                </a:gridCol>
                <a:gridCol w="748393">
                  <a:extLst>
                    <a:ext uri="{9D8B030D-6E8A-4147-A177-3AD203B41FA5}">
                      <a16:colId xmlns:a16="http://schemas.microsoft.com/office/drawing/2014/main" val="2765766310"/>
                    </a:ext>
                  </a:extLst>
                </a:gridCol>
                <a:gridCol w="748393">
                  <a:extLst>
                    <a:ext uri="{9D8B030D-6E8A-4147-A177-3AD203B41FA5}">
                      <a16:colId xmlns:a16="http://schemas.microsoft.com/office/drawing/2014/main" val="3208032517"/>
                    </a:ext>
                  </a:extLst>
                </a:gridCol>
              </a:tblGrid>
              <a:tr h="6372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Average yearly investment</a:t>
                      </a:r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GVA in </a:t>
                      </a:r>
                      <a:r>
                        <a:rPr lang="en-US" sz="1400" b="1" u="none" strike="noStrike" err="1">
                          <a:effectLst/>
                          <a:latin typeface="+mn-lt"/>
                        </a:rPr>
                        <a:t>mUSD</a:t>
                      </a:r>
                      <a:r>
                        <a:rPr lang="en-US" sz="1400" b="1" u="none" strike="noStrike">
                          <a:effectLst/>
                          <a:latin typeface="+mn-lt"/>
                        </a:rPr>
                        <a:t> (2022 Prices)</a:t>
                      </a:r>
                    </a:p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created by HPV investments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495549"/>
                  </a:ext>
                </a:extLst>
              </a:tr>
              <a:tr h="6372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mUSD</a:t>
                      </a:r>
                      <a:r>
                        <a:rPr lang="en-US" sz="1400" b="1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2022 Prices</a:t>
                      </a:r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Effect inside the HE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Effect adjacent sectors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Effect induced income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690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UK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134</a:t>
                      </a:r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  107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62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78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247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999654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India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756</a:t>
                      </a:r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605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314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230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1,149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69592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Malaysia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77133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Nigeria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80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96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60439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9BECDD4-EB98-7B03-1B0D-C27A555CD795}"/>
              </a:ext>
            </a:extLst>
          </p:cNvPr>
          <p:cNvSpPr txBox="1"/>
          <p:nvPr/>
        </p:nvSpPr>
        <p:spPr>
          <a:xfrm>
            <a:off x="723899" y="5259836"/>
            <a:ext cx="109619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/>
              <a:t>Source: Atun et al. 2025</a:t>
            </a:r>
          </a:p>
          <a:p>
            <a:r>
              <a:rPr lang="en-US" sz="1100"/>
              <a:t>HE = Health Economy, GDP = Gross Domestic Product.</a:t>
            </a:r>
            <a:br>
              <a:rPr lang="en-US" sz="1100"/>
            </a:br>
            <a:r>
              <a:rPr lang="en-US" sz="1100"/>
              <a:t>GVA = Gross Value Added. It shows how much value a sector or region adds to the economy after subtracting the cost of materials and services used. For example, if a pharmaceutical firm sells a cancer treatment for 100 </a:t>
            </a:r>
            <a:r>
              <a:rPr lang="en-US" sz="1100" err="1"/>
              <a:t>mUSD</a:t>
            </a:r>
            <a:r>
              <a:rPr lang="en-US" sz="1100"/>
              <a:t>, and the cost of raw materials, packaging, and external services is 40 </a:t>
            </a:r>
            <a:r>
              <a:rPr lang="en-US" sz="1100" err="1"/>
              <a:t>mUSD</a:t>
            </a:r>
            <a:r>
              <a:rPr lang="en-US" sz="1100"/>
              <a:t>, the GVA is 60 </a:t>
            </a:r>
            <a:r>
              <a:rPr lang="en-US" sz="1100" err="1"/>
              <a:t>mUSD</a:t>
            </a:r>
            <a:r>
              <a:rPr lang="en-US" sz="1100"/>
              <a:t>. This reflects the value added through research, innovation, skilled labor, and production inside the company. The sum of all economic sectors is the Total GVA a country.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C3AC2D-C775-F447-B2FB-30FAE07ADD3A}"/>
              </a:ext>
            </a:extLst>
          </p:cNvPr>
          <p:cNvSpPr txBox="1"/>
          <p:nvPr/>
        </p:nvSpPr>
        <p:spPr>
          <a:xfrm>
            <a:off x="826962" y="1890975"/>
            <a:ext cx="5263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Table 1: GVA Creation via Health Economy Investments, results for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FE24BF-7B42-A044-EC05-C5452C660ABC}"/>
              </a:ext>
            </a:extLst>
          </p:cNvPr>
          <p:cNvSpPr txBox="1"/>
          <p:nvPr/>
        </p:nvSpPr>
        <p:spPr>
          <a:xfrm>
            <a:off x="5859147" y="4951238"/>
            <a:ext cx="54946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Fig 7. GVA creation via Health Economy Investments as percentage of the GDP, results for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90A25-589D-6BDE-71C1-B6FE02469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147" y="1791358"/>
            <a:ext cx="5126400" cy="3159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3AC961-34C7-CB66-2855-079CD341E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4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AE15-72D3-E4C0-58D9-0EC4ED6B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63886" cy="1325563"/>
          </a:xfrm>
        </p:spPr>
        <p:txBody>
          <a:bodyPr>
            <a:noAutofit/>
          </a:bodyPr>
          <a:lstStyle/>
          <a:p>
            <a:r>
              <a:rPr lang="en-US" sz="3600"/>
              <a:t>Cancer Care Inequalities </a:t>
            </a:r>
            <a:br>
              <a:rPr lang="en-US" sz="3600"/>
            </a:br>
            <a:r>
              <a:rPr lang="en-US" sz="3600"/>
              <a:t>Across the 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A7962-8ADD-81EC-4116-2754C7825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66419" cy="4351338"/>
          </a:xfrm>
        </p:spPr>
        <p:txBody>
          <a:bodyPr>
            <a:normAutofit/>
          </a:bodyPr>
          <a:lstStyle/>
          <a:p>
            <a:r>
              <a:rPr lang="en-US"/>
              <a:t>Cancer survival in the EU: A matter of geography </a:t>
            </a:r>
          </a:p>
          <a:p>
            <a:pPr lvl="1"/>
            <a:r>
              <a:rPr lang="en-US"/>
              <a:t>Five-Year Survival Rates Vary Widely </a:t>
            </a:r>
            <a:r>
              <a:rPr lang="en-US" sz="1400"/>
              <a:t>(Pousette et al. 2024)</a:t>
            </a:r>
            <a:endParaRPr lang="en-US"/>
          </a:p>
          <a:p>
            <a:pPr lvl="2"/>
            <a:r>
              <a:rPr lang="en-US"/>
              <a:t>Colon Cancer </a:t>
            </a:r>
          </a:p>
          <a:p>
            <a:pPr lvl="3"/>
            <a:r>
              <a:rPr lang="en-US"/>
              <a:t>Survival ranges from 50% in the worst-performing country to nearly 70% in the best.</a:t>
            </a:r>
          </a:p>
          <a:p>
            <a:pPr lvl="2"/>
            <a:r>
              <a:rPr lang="en-US"/>
              <a:t>Breast Cancer: </a:t>
            </a:r>
          </a:p>
          <a:p>
            <a:pPr lvl="3"/>
            <a:r>
              <a:rPr lang="en-US"/>
              <a:t>Survival rates span from just over 70% to around 90% across countries.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926368-DBBE-1D79-56FF-671E432B3161}"/>
              </a:ext>
            </a:extLst>
          </p:cNvPr>
          <p:cNvGrpSpPr/>
          <p:nvPr/>
        </p:nvGrpSpPr>
        <p:grpSpPr>
          <a:xfrm>
            <a:off x="5641175" y="253021"/>
            <a:ext cx="6915576" cy="6177790"/>
            <a:chOff x="5042454" y="340105"/>
            <a:chExt cx="6915576" cy="61777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32FC19-536E-6F5E-B072-CDF211A0D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7919" y="340105"/>
              <a:ext cx="6139206" cy="344108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F89F3D-D344-8E4E-CCB3-B32E9D1E8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7288" y="3781188"/>
              <a:ext cx="6083711" cy="172426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98DE7B-C26E-866F-313E-A0D699EEE872}"/>
                </a:ext>
              </a:extLst>
            </p:cNvPr>
            <p:cNvSpPr/>
            <p:nvPr/>
          </p:nvSpPr>
          <p:spPr>
            <a:xfrm>
              <a:off x="5466735" y="6065611"/>
              <a:ext cx="6491295" cy="4522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>
                  <a:solidFill>
                    <a:schemeClr val="tx1"/>
                  </a:solidFill>
                </a:rPr>
                <a:t>Fig.1 Educational inequalities between and within countries in total cancer mortality, and for type-specific cancers, in Europe.</a:t>
              </a:r>
              <a:br>
                <a:rPr lang="en-US" sz="1400">
                  <a:solidFill>
                    <a:schemeClr val="tx1"/>
                  </a:solidFill>
                </a:rPr>
              </a:br>
              <a:r>
                <a:rPr lang="en-US" sz="1400">
                  <a:solidFill>
                    <a:srgbClr val="CC3A45"/>
                  </a:solidFill>
                </a:rPr>
                <a:t>Red = Baltic/Central/East. </a:t>
              </a:r>
              <a:r>
                <a:rPr lang="en-US" sz="1400">
                  <a:solidFill>
                    <a:schemeClr val="accent1">
                      <a:lumMod val="75000"/>
                    </a:schemeClr>
                  </a:solidFill>
                </a:rPr>
                <a:t>Blue = North. </a:t>
              </a:r>
              <a:r>
                <a:rPr lang="en-US" sz="1400">
                  <a:solidFill>
                    <a:schemeClr val="accent6">
                      <a:lumMod val="75000"/>
                    </a:schemeClr>
                  </a:solidFill>
                </a:rPr>
                <a:t>Green= West/south.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Source: Vaccarella et al., 2023</a:t>
              </a:r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E54AED-7048-A58C-2844-326457DC9CEC}"/>
                </a:ext>
              </a:extLst>
            </p:cNvPr>
            <p:cNvSpPr txBox="1"/>
            <p:nvPr/>
          </p:nvSpPr>
          <p:spPr>
            <a:xfrm rot="16200000">
              <a:off x="2783233" y="2969229"/>
              <a:ext cx="47954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>
                  <a:solidFill>
                    <a:sysClr val="windowText" lastClr="000000"/>
                  </a:solidFill>
                </a:rPr>
                <a:t>Age standardized mortality rates (per 100.000 individuals)</a:t>
              </a:r>
              <a:endParaRPr lang="en-US" sz="120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C34DD54-AFF8-3D9F-D929-DF0B1F0AE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7101" y="5562356"/>
              <a:ext cx="3454578" cy="19686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F3423CE-49A0-04A6-D740-1C92A6B72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93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721690-89C1-7730-9249-273904D4E0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Holistic Approach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9EE3A3-6A56-A7F4-80C2-E145A7E9C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b="1"/>
              <a:t>Health ROI Assessor Framework</a:t>
            </a:r>
            <a:endParaRPr lang="en-US" sz="32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27E8E6-482B-7D51-5C1A-385ED7684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89" y="6356978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57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D1A746-ED0F-6E06-0C00-13BCD38C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/>
              <a:t>WifOR‘s Health ROI Assessor Framework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0328FA-458B-93F6-A80D-2E4FE38EF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774" y="6353318"/>
            <a:ext cx="10515600" cy="875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/>
              <a:t>Additional details in 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Hernandez-Villafuerte, 2025</a:t>
            </a:r>
            <a:endParaRPr lang="en-US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C3E27-46A0-A88B-EFCB-3B280B61E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774" y="1777993"/>
            <a:ext cx="8016451" cy="44880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940180-32F7-C06E-6596-D390B067D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25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4B40FF6-D03F-9A72-26D1-7CBF7499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de-DE" sz="3600" err="1"/>
              <a:t>Investing</a:t>
            </a:r>
            <a:r>
              <a:rPr lang="de-DE" sz="3600"/>
              <a:t> in a </a:t>
            </a:r>
            <a:r>
              <a:rPr lang="de-DE" sz="3600" err="1"/>
              <a:t>Cervical</a:t>
            </a:r>
            <a:r>
              <a:rPr lang="de-DE" sz="3600"/>
              <a:t> Cancer Screening </a:t>
            </a:r>
            <a:r>
              <a:rPr lang="de-DE" sz="3600" err="1"/>
              <a:t>Prevention</a:t>
            </a:r>
            <a:r>
              <a:rPr lang="de-DE" sz="3600"/>
              <a:t> </a:t>
            </a:r>
            <a:r>
              <a:rPr lang="de-DE" sz="3600" err="1"/>
              <a:t>Program</a:t>
            </a:r>
            <a:r>
              <a:rPr lang="de-DE" sz="3600"/>
              <a:t> (</a:t>
            </a:r>
            <a:r>
              <a:rPr lang="de-DE" sz="3600" err="1"/>
              <a:t>Papanicolaou</a:t>
            </a:r>
            <a:r>
              <a:rPr lang="de-DE" sz="3600"/>
              <a:t>) in Germany (1)</a:t>
            </a:r>
            <a:endParaRPr lang="en-US" sz="36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105119-0B77-141E-5B10-543D0D874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979" y="4437892"/>
            <a:ext cx="10347821" cy="2172634"/>
          </a:xfrm>
        </p:spPr>
        <p:txBody>
          <a:bodyPr>
            <a:normAutofit fontScale="85000" lnSpcReduction="20000"/>
          </a:bodyPr>
          <a:lstStyle/>
          <a:p>
            <a:r>
              <a:rPr lang="en-US" b="1" u="sng">
                <a:solidFill>
                  <a:srgbClr val="C00000"/>
                </a:solidFill>
              </a:rPr>
              <a:t>For every 1 million USD</a:t>
            </a:r>
            <a:r>
              <a:rPr lang="en-US"/>
              <a:t> invested in cancer prevention in Germany, </a:t>
            </a:r>
          </a:p>
          <a:p>
            <a:pPr lvl="1"/>
            <a:r>
              <a:rPr lang="en-US"/>
              <a:t>In terms of </a:t>
            </a:r>
            <a:r>
              <a:rPr lang="en-US" b="1">
                <a:solidFill>
                  <a:srgbClr val="C00000"/>
                </a:solidFill>
              </a:rPr>
              <a:t>GVA </a:t>
            </a:r>
            <a:r>
              <a:rPr lang="en-US"/>
              <a:t>nearly </a:t>
            </a:r>
            <a:r>
              <a:rPr lang="en-US" b="1">
                <a:solidFill>
                  <a:srgbClr val="C00000"/>
                </a:solidFill>
              </a:rPr>
              <a:t>2 </a:t>
            </a:r>
            <a:r>
              <a:rPr lang="en-US" b="1" err="1">
                <a:solidFill>
                  <a:srgbClr val="C00000"/>
                </a:solidFill>
              </a:rPr>
              <a:t>mUSD</a:t>
            </a:r>
            <a:r>
              <a:rPr lang="en-US"/>
              <a:t> generated within and beyond the healthcare sector over 3 years: </a:t>
            </a:r>
          </a:p>
          <a:p>
            <a:pPr lvl="2"/>
            <a:r>
              <a:rPr lang="en-US"/>
              <a:t>The immediate impact in the first year = 1.16 million Euros</a:t>
            </a:r>
          </a:p>
          <a:p>
            <a:pPr lvl="2"/>
            <a:r>
              <a:rPr lang="en-US"/>
              <a:t>Additional dynamic effects over the following two years = 0.81 million Euros </a:t>
            </a:r>
          </a:p>
          <a:p>
            <a:pPr lvl="1"/>
            <a:r>
              <a:rPr lang="en-US" sz="2500"/>
              <a:t>In terms of </a:t>
            </a:r>
            <a:r>
              <a:rPr lang="en-US" b="1">
                <a:solidFill>
                  <a:srgbClr val="C00000"/>
                </a:solidFill>
              </a:rPr>
              <a:t>employment</a:t>
            </a:r>
            <a:r>
              <a:rPr lang="en-US"/>
              <a:t> </a:t>
            </a:r>
            <a:r>
              <a:rPr lang="en-US" b="1">
                <a:solidFill>
                  <a:srgbClr val="C00000"/>
                </a:solidFill>
              </a:rPr>
              <a:t>32 jobs </a:t>
            </a:r>
            <a:r>
              <a:rPr lang="en-US"/>
              <a:t>are generated:</a:t>
            </a:r>
          </a:p>
          <a:p>
            <a:pPr lvl="2"/>
            <a:r>
              <a:rPr lang="en-US"/>
              <a:t>13 jobs are created in the first year</a:t>
            </a:r>
          </a:p>
          <a:p>
            <a:pPr lvl="2"/>
            <a:r>
              <a:rPr lang="en-US"/>
              <a:t>Additional 19 jobs generated over the next 2 years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B6E904-F44B-5BCE-3AAC-539E0E6EB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572" y="1799245"/>
            <a:ext cx="4506686" cy="2520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F67E49-513C-3664-8C80-C31507AEE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885" y="1808645"/>
            <a:ext cx="4365172" cy="25112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977F28-79C7-8E3E-471D-47661B6D3811}"/>
              </a:ext>
            </a:extLst>
          </p:cNvPr>
          <p:cNvSpPr txBox="1"/>
          <p:nvPr/>
        </p:nvSpPr>
        <p:spPr>
          <a:xfrm>
            <a:off x="544286" y="1799245"/>
            <a:ext cx="168728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Fig 8. Health Economic Footprint of </a:t>
            </a:r>
            <a:br>
              <a:rPr lang="en-US" sz="1600"/>
            </a:br>
            <a:r>
              <a:rPr lang="en-US" sz="1600"/>
              <a:t>1 million Euros invested in cancer prevention in Germany </a:t>
            </a:r>
          </a:p>
          <a:p>
            <a:endParaRPr lang="en-US" sz="1600"/>
          </a:p>
          <a:p>
            <a:r>
              <a:rPr lang="en-US" sz="1400"/>
              <a:t>Source: Schmitt et al. 2024</a:t>
            </a:r>
            <a:endParaRPr lang="en-US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701119-AC8D-A510-A617-A1389B3CC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80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95B0-AB26-4187-8835-0FA738FD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err="1"/>
              <a:t>Investing</a:t>
            </a:r>
            <a:r>
              <a:rPr lang="de-DE" sz="3600"/>
              <a:t> in a </a:t>
            </a:r>
            <a:r>
              <a:rPr lang="de-DE" sz="3600" err="1"/>
              <a:t>Cervical</a:t>
            </a:r>
            <a:r>
              <a:rPr lang="de-DE" sz="3600"/>
              <a:t> Cancer Screening </a:t>
            </a:r>
            <a:r>
              <a:rPr lang="de-DE" sz="3600" err="1"/>
              <a:t>Prevention</a:t>
            </a:r>
            <a:r>
              <a:rPr lang="de-DE" sz="3600"/>
              <a:t> </a:t>
            </a:r>
            <a:r>
              <a:rPr lang="de-DE" sz="3600" err="1"/>
              <a:t>Program</a:t>
            </a:r>
            <a:r>
              <a:rPr lang="de-DE" sz="3600"/>
              <a:t> (</a:t>
            </a:r>
            <a:r>
              <a:rPr lang="de-DE" sz="3600" err="1"/>
              <a:t>Papanicolaou</a:t>
            </a:r>
            <a:r>
              <a:rPr lang="de-DE" sz="3600"/>
              <a:t>) in Germany (2)</a:t>
            </a:r>
            <a:endParaRPr lang="lv-LV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E65CF-DCCD-BDC4-BF17-111328B8F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Cumulative </a:t>
            </a:r>
            <a:r>
              <a:rPr lang="en-US" sz="2400" b="1">
                <a:solidFill>
                  <a:srgbClr val="C00000"/>
                </a:solidFill>
              </a:rPr>
              <a:t>Social Impact</a:t>
            </a:r>
            <a:r>
              <a:rPr lang="en-US" sz="2400"/>
              <a:t> (productivity gains) of different Papanicolaou test program strategies vs. no screening</a:t>
            </a:r>
          </a:p>
          <a:p>
            <a:pPr lvl="1"/>
            <a:r>
              <a:rPr lang="en-US" sz="2000"/>
              <a:t>Cohort of 100,000 women entering at the age of 15 years</a:t>
            </a:r>
          </a:p>
          <a:p>
            <a:pPr lvl="1"/>
            <a:r>
              <a:rPr lang="en-US" sz="2000"/>
              <a:t>Starting at the age of 20 years according with the German national cancer screening program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45617B-2EEE-081A-D5FE-CE81967D3747}"/>
              </a:ext>
            </a:extLst>
          </p:cNvPr>
          <p:cNvGrpSpPr/>
          <p:nvPr/>
        </p:nvGrpSpPr>
        <p:grpSpPr>
          <a:xfrm>
            <a:off x="511569" y="3256748"/>
            <a:ext cx="11013592" cy="3301439"/>
            <a:chOff x="511569" y="3256748"/>
            <a:chExt cx="11013592" cy="3301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FEE2284-8A83-059B-3238-9EF33EEEC02C}"/>
                </a:ext>
              </a:extLst>
            </p:cNvPr>
            <p:cNvSpPr/>
            <p:nvPr/>
          </p:nvSpPr>
          <p:spPr>
            <a:xfrm>
              <a:off x="9851571" y="5977410"/>
              <a:ext cx="1673590" cy="578806"/>
            </a:xfrm>
            <a:prstGeom prst="rect">
              <a:avLst/>
            </a:prstGeom>
            <a:solidFill>
              <a:srgbClr val="EAF2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7F115F-CACF-36C2-9F01-7DFA9376B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1914"/>
            <a:stretch/>
          </p:blipFill>
          <p:spPr>
            <a:xfrm>
              <a:off x="1921300" y="3267634"/>
              <a:ext cx="4841436" cy="264812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999F42-0169-5AF8-B0D6-B7FDD7D8B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1634"/>
            <a:stretch/>
          </p:blipFill>
          <p:spPr>
            <a:xfrm>
              <a:off x="6683725" y="3256748"/>
              <a:ext cx="4841436" cy="2720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151C30-DF32-0576-5F49-428615291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1301" y="5904100"/>
              <a:ext cx="5958376" cy="6521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A569BF5-40D1-9950-7E3C-AD9B373E0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65980" y="5960628"/>
              <a:ext cx="2801057" cy="59755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8DBDE4-88E4-C1E6-6B06-D9A47658EF04}"/>
                </a:ext>
              </a:extLst>
            </p:cNvPr>
            <p:cNvSpPr txBox="1"/>
            <p:nvPr/>
          </p:nvSpPr>
          <p:spPr>
            <a:xfrm>
              <a:off x="511569" y="3333929"/>
              <a:ext cx="1409730" cy="24929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/>
                <a:t>Fig 9. Cumulative Social Impact of Papanicolaou test in Germany </a:t>
              </a:r>
            </a:p>
            <a:p>
              <a:endParaRPr lang="en-US" sz="1600"/>
            </a:p>
            <a:p>
              <a:r>
                <a:rPr lang="en-US" sz="1400"/>
                <a:t>Source: Schmitt et al. 2024</a:t>
              </a:r>
              <a:endParaRPr lang="en-US" sz="160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435C534-704A-07A6-FB06-BCE75E9EA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97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378C-895F-A261-831A-AD17FC7E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/>
              <a:t>Reframing Cancer Care: A Strategic Investment for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80C0D-007E-6D3E-F4CD-434BF917E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Cancer outcomes and access to care remain unequal across EU countries.</a:t>
            </a:r>
          </a:p>
          <a:p>
            <a:r>
              <a:rPr lang="en-US"/>
              <a:t>A key factor is the </a:t>
            </a:r>
            <a:r>
              <a:rPr lang="en-US" b="1">
                <a:solidFill>
                  <a:srgbClr val="CC3A45"/>
                </a:solidFill>
              </a:rPr>
              <a:t>disparity in national health spending </a:t>
            </a:r>
            <a:r>
              <a:rPr lang="en-US"/>
              <a:t>and cancer resource allocation—closely tied to each country's economic wealth.</a:t>
            </a:r>
          </a:p>
          <a:p>
            <a:r>
              <a:rPr lang="en-US"/>
              <a:t>Health is still viewed mainly as a cost—not an investment.</a:t>
            </a:r>
          </a:p>
          <a:p>
            <a:r>
              <a:rPr lang="en-US"/>
              <a:t>We need a </a:t>
            </a:r>
            <a:r>
              <a:rPr lang="en-US" b="1">
                <a:solidFill>
                  <a:srgbClr val="CC3A45"/>
                </a:solidFill>
              </a:rPr>
              <a:t>paradigm shift</a:t>
            </a:r>
            <a:r>
              <a:rPr lang="en-US"/>
              <a:t>: Strategic investment in health boosts well-being, productivity, and healthcare sustainability.</a:t>
            </a:r>
          </a:p>
          <a:p>
            <a:r>
              <a:rPr lang="en-US" b="1">
                <a:solidFill>
                  <a:srgbClr val="CC3A45"/>
                </a:solidFill>
              </a:rPr>
              <a:t>Empower advocacy</a:t>
            </a:r>
            <a:r>
              <a:rPr lang="en-US"/>
              <a:t>: Cancer patient organizations need stronger tools and metrics to drive resource allocation.</a:t>
            </a:r>
          </a:p>
          <a:p>
            <a:pPr lvl="1"/>
            <a:r>
              <a:rPr lang="en-US"/>
              <a:t>Cancer leads to major productivity losses and slows economic growth.</a:t>
            </a:r>
          </a:p>
          <a:p>
            <a:pPr lvl="1"/>
            <a:r>
              <a:rPr lang="en-US"/>
              <a:t>Health’s economic footprint and spillover effects should be quantified like those in energy or infrastructure.</a:t>
            </a:r>
          </a:p>
          <a:p>
            <a:pPr lvl="1"/>
            <a:r>
              <a:rPr lang="en-US"/>
              <a:t>The economic and social impact of cancer and new health technologies must be measured and valued.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CC3A45"/>
                </a:solidFill>
              </a:rPr>
              <a:t>"If you measure it, you can shape it."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1E5C48-769F-4BBD-A582-95B80A3DC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0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1F2E-5F30-8A24-AD06-3DE94C97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Advancing EU Health Investment Through Common Metrics &amp; Cooperation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CE422-23B7-A4E4-AE3E-BC183EFB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8514" cy="4351338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A </a:t>
            </a:r>
            <a:r>
              <a:rPr lang="en-US" b="1">
                <a:solidFill>
                  <a:srgbClr val="CC3A45"/>
                </a:solidFill>
              </a:rPr>
              <a:t>common EU framework </a:t>
            </a:r>
            <a:r>
              <a:rPr lang="en-US"/>
              <a:t>is needed to measure the impact of health investments across Member States.</a:t>
            </a:r>
          </a:p>
          <a:p>
            <a:r>
              <a:rPr lang="en-US"/>
              <a:t>The new </a:t>
            </a:r>
            <a:r>
              <a:rPr lang="en-US" b="1">
                <a:solidFill>
                  <a:srgbClr val="CC3A45"/>
                </a:solidFill>
              </a:rPr>
              <a:t>Health Technology Assessment Regulation (HTAR), </a:t>
            </a:r>
            <a:r>
              <a:rPr lang="en-US"/>
              <a:t>effective January 2025, shows that standardization and collaboration are achievable.</a:t>
            </a:r>
          </a:p>
          <a:p>
            <a:r>
              <a:rPr lang="en-US"/>
              <a:t>Key Components of HTAR:</a:t>
            </a:r>
          </a:p>
          <a:p>
            <a:pPr lvl="1"/>
            <a:r>
              <a:rPr lang="en-US" b="1"/>
              <a:t>Joint Clinical Assessments </a:t>
            </a:r>
            <a:r>
              <a:rPr lang="en-US"/>
              <a:t>(JCAs): Evaluate safety and effectiveness of new technologies across the EU.</a:t>
            </a:r>
          </a:p>
          <a:p>
            <a:pPr lvl="1"/>
            <a:r>
              <a:rPr lang="en-US" b="1"/>
              <a:t>Joint Scientific Consultations</a:t>
            </a:r>
            <a:r>
              <a:rPr lang="en-US"/>
              <a:t>: Guide developers in designing clinical studies that meet evidence standards.</a:t>
            </a:r>
          </a:p>
          <a:p>
            <a:pPr lvl="1"/>
            <a:r>
              <a:rPr lang="en-US" b="1"/>
              <a:t>Early Identification</a:t>
            </a:r>
            <a:r>
              <a:rPr lang="en-US"/>
              <a:t>: Spot promising innovations early to help health systems prepare efficiently.</a:t>
            </a:r>
          </a:p>
          <a:p>
            <a:r>
              <a:rPr lang="en-US"/>
              <a:t>Coordinated assessment boosts evidence-based decisions and maximizes value from health investments.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8C330-7CE0-728C-3131-A2BCA7DA23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3" t="3148" r="3781" b="1440"/>
          <a:stretch/>
        </p:blipFill>
        <p:spPr>
          <a:xfrm>
            <a:off x="7612206" y="2282826"/>
            <a:ext cx="3632735" cy="2779031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13B3D4-3703-607B-F6AB-E1FA5872B552}"/>
              </a:ext>
            </a:extLst>
          </p:cNvPr>
          <p:cNvSpPr/>
          <p:nvPr/>
        </p:nvSpPr>
        <p:spPr>
          <a:xfrm>
            <a:off x="7612206" y="5392737"/>
            <a:ext cx="3534765" cy="522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Source: EHA, 2025.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484C8E-8890-83CB-FA68-F439CDED4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81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D195F-67ED-D512-7AB8-A7A5FCAAA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6B37E-2B97-6639-E76C-BC316AB09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/>
              <a:t>Atun, R., Fries, J.L., Hernandez-Villafuerte, K., Müller, M., Ostwald, D. and Schmitt, M., 2025. Contribution of investment in health and cancer control to economic growth in Commonwealth countries. </a:t>
            </a:r>
            <a:r>
              <a:rPr lang="en-US" err="1"/>
              <a:t>EClinicalMedicine</a:t>
            </a:r>
            <a:r>
              <a:rPr lang="en-US"/>
              <a:t>, 82.</a:t>
            </a:r>
          </a:p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EHA, 2025.</a:t>
            </a:r>
            <a:r>
              <a:rPr lang="en-US" b="1"/>
              <a:t> Regulation on Health Technology Assessment.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Yu Mincho" panose="02020400000000000000" pitchFamily="18" charset="-128"/>
                <a:hlinkClick r:id="rId2"/>
              </a:rPr>
              <a:t>https://ehaweb.org/advocacy/regulation-on-health-technology-assessment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 </a:t>
            </a:r>
            <a:r>
              <a:rPr lang="en-US"/>
              <a:t>(Accessed: 29 April 2025).</a:t>
            </a:r>
          </a:p>
          <a:p>
            <a:r>
              <a:rPr lang="en-US"/>
              <a:t>European Commission, March 20, 2024. Commission sets out actions to tackle labor and skills shortages. (Accessed: 29 April 2025).</a:t>
            </a:r>
          </a:p>
          <a:p>
            <a:r>
              <a:rPr lang="en-US"/>
              <a:t>Hernandez-Villafuerte, K., Müller, M. and Ostwald, D., 2024. Socioeconomic burden of main diseases in eight Latin American countries.</a:t>
            </a:r>
          </a:p>
          <a:p>
            <a:r>
              <a:rPr lang="en-US"/>
              <a:t>Hernandez-Villafuerte, K., Schmitt, M., Ludwig Fries, J. 2025.The Health ROI Assessor: Evaluating Novel CVD Prevention Approaches in Estonia. Value &amp; Outcomes Spotlight March/April 2025, pp 31-34</a:t>
            </a:r>
          </a:p>
          <a:p>
            <a:r>
              <a:rPr lang="en-US"/>
              <a:t>Hofmann, S. and Seddik, A., 2019. PCN216 The societal impact of Lenalidomide in the treatment of patients with multiple myeloma in Germany. Value in Health, 22, p.S478.</a:t>
            </a:r>
          </a:p>
          <a:p>
            <a:r>
              <a:rPr lang="en-US"/>
              <a:t>Hofmann, S., Himmler, S., Ostwald, D., </a:t>
            </a:r>
            <a:r>
              <a:rPr lang="en-US" err="1"/>
              <a:t>Dünzinger</a:t>
            </a:r>
            <a:r>
              <a:rPr lang="en-US"/>
              <a:t>, U., </a:t>
            </a:r>
            <a:r>
              <a:rPr lang="en-US" err="1"/>
              <a:t>Launonen</a:t>
            </a:r>
            <a:r>
              <a:rPr lang="en-US"/>
              <a:t>, A. and Thuresson, P.O., 2020. The societal impact of </a:t>
            </a:r>
            <a:r>
              <a:rPr lang="en-US" err="1"/>
              <a:t>obinutuzumab</a:t>
            </a:r>
            <a:r>
              <a:rPr lang="en-US"/>
              <a:t> in the first-line treatment of patients with follicular lymphoma in Germany. Journal of Comparative Effectiveness Research, 9(14), pp.1017-1026.</a:t>
            </a:r>
          </a:p>
          <a:p>
            <a:r>
              <a:rPr lang="en-US" err="1"/>
              <a:t>Hofmarcher</a:t>
            </a:r>
            <a:r>
              <a:rPr lang="en-US"/>
              <a:t>, T., Lindgren, P., Wilking, N. and Jönsson, B., 2020. The cost of cancer in Europe 2018. European Journal of Cancer, 129, pp.41-49.</a:t>
            </a:r>
          </a:p>
          <a:p>
            <a:r>
              <a:rPr lang="en-US"/>
              <a:t>ILOSTAT (2025) Measuring unpaid domestic and care work. Available at: https://ilostat.ilo.org/topics/unpaid-work/measuring-unpaid-domestic-and-care-work/ (Accessed: 29 April 2025).</a:t>
            </a:r>
          </a:p>
          <a:p>
            <a:r>
              <a:rPr lang="en-US"/>
              <a:t>Jakubowska, A., 2023. Burden of Cancer in the Working Age Population in the Context of Economic Inequalities in the European Union. Journal ISSN, 2766, p.2276.</a:t>
            </a:r>
          </a:p>
          <a:p>
            <a:r>
              <a:rPr lang="en-US"/>
              <a:t>Maestas, N., Mullen, K.J. and Powell, D., 2023. The effect of population aging on economic growth, the labor force, and productivity. American Economic Journal: Macroeconomics, 15(2), pp.306-332.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B670C-0969-491D-8B97-8C9B42C68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90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97EBB-22CD-BBC5-5C65-769BF6B38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3964-435A-0694-CCB2-38034A1F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9239-B0D5-4A5F-5697-5B6C7420A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00"/>
              <a:t>Mihor, A., Tomsic, S., Zagar, T., Lokar, K. and Zadnik, V., 2020. Socioeconomic inequalities in cancer incidence in Europe: a comprehensive review of population-based epidemiological studies. Radiology and oncology, 54(1), p.1</a:t>
            </a:r>
          </a:p>
          <a:p>
            <a:r>
              <a:rPr lang="en-US" sz="1300"/>
              <a:t>Mihor, A., Tomsic, S., Zagar, T., Lokar, K. and Zadnik, V., 2020. Socioeconomic inequalities in cancer incidence in Europe: a comprehensive review of population-based epidemiological studies. Radiology and oncology, 54(1), p.1.</a:t>
            </a:r>
          </a:p>
          <a:p>
            <a:r>
              <a:rPr lang="en-US" sz="1300"/>
              <a:t>Nagarajan, N.R., Teixeira, A.A. and Silva, S.T., 2016. The impact of an ageing population on economic growth: an exploratory review of the main mechanisms. </a:t>
            </a:r>
            <a:r>
              <a:rPr lang="en-US" sz="1300" err="1"/>
              <a:t>Análise</a:t>
            </a:r>
            <a:r>
              <a:rPr lang="en-US" sz="1300"/>
              <a:t> Social, pp.4-35.</a:t>
            </a:r>
          </a:p>
          <a:p>
            <a:r>
              <a:rPr lang="en-US" sz="1300"/>
              <a:t>Pousette, A. and </a:t>
            </a:r>
            <a:r>
              <a:rPr lang="en-US" sz="1300" err="1"/>
              <a:t>Hofmarcher</a:t>
            </a:r>
            <a:r>
              <a:rPr lang="en-US" sz="1300"/>
              <a:t>, T., 2024. Tackling inequalities in cancer care in the European Union (No. 2024: 1). IHE-The Swedish Institute for Health Economics.</a:t>
            </a:r>
          </a:p>
          <a:p>
            <a:r>
              <a:rPr lang="en-US" sz="1300"/>
              <a:t>Schmitt, M., Hernandez-Villafuerte, K., Fries, J. and Müller, M., 2024. EE108 Novel Approaches Assessing the Value of Cancer Prevention in Germany. Value in Health, 27(12), p.S75.</a:t>
            </a:r>
          </a:p>
          <a:p>
            <a:r>
              <a:rPr lang="en-US" sz="1300"/>
              <a:t>Vaccarella, S., Georges, D., Bray, F., Ginsburg, O., Charvat, H., Martikainen, P., Brønnum-Hansen, H., </a:t>
            </a:r>
            <a:r>
              <a:rPr lang="en-US" sz="1300" err="1"/>
              <a:t>Deboosere</a:t>
            </a:r>
            <a:r>
              <a:rPr lang="en-US" sz="1300"/>
              <a:t>, P., Bopp, M., </a:t>
            </a:r>
            <a:r>
              <a:rPr lang="en-US" sz="1300" err="1"/>
              <a:t>Leinsalu</a:t>
            </a:r>
            <a:r>
              <a:rPr lang="en-US" sz="1300"/>
              <a:t>, M. and </a:t>
            </a:r>
            <a:r>
              <a:rPr lang="en-US" sz="1300" err="1"/>
              <a:t>Artnik</a:t>
            </a:r>
            <a:r>
              <a:rPr lang="en-US" sz="1300"/>
              <a:t>, B., 2023. Socioeconomic inequalities in cancer mortality between and within countries in Europe: a population-based study. The Lancet Regional Health–Europe, 25.</a:t>
            </a:r>
          </a:p>
          <a:p>
            <a:r>
              <a:rPr lang="en-US" sz="1300"/>
              <a:t>World Bank (2023b) World Bank Open Data. Domestic general government health expenditure (% of GDP) - European Union. Available at: https://data.worldbank.org/indicator/SH.XPD.GHED.GD.ZS?end=2021&amp;locations=EU&amp;most_recent_value_desc=false&amp;start=2000&amp;view=chart (Accessed: 20 November 2023)</a:t>
            </a:r>
          </a:p>
          <a:p>
            <a:r>
              <a:rPr lang="en-US" sz="1300"/>
              <a:t>World Health Organization (2023) World Social Report 2023: Leaving no one behind in an ageing world. Available at: https://desapublications.un.org/file/1087/download (Accessed: 20 November 2023).</a:t>
            </a:r>
          </a:p>
          <a:p>
            <a:endParaRPr lang="en-US" sz="1300"/>
          </a:p>
          <a:p>
            <a:endParaRPr lang="en-US" sz="1300"/>
          </a:p>
          <a:p>
            <a:endParaRPr lang="en-US" sz="1300"/>
          </a:p>
          <a:p>
            <a:endParaRPr lang="en-US" sz="13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4A5B2-1746-4576-461B-D7682938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61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54E425-6BAD-42CE-815D-5551060F9BC9}"/>
              </a:ext>
            </a:extLst>
          </p:cNvPr>
          <p:cNvSpPr txBox="1"/>
          <p:nvPr/>
        </p:nvSpPr>
        <p:spPr>
          <a:xfrm>
            <a:off x="3156857" y="2583750"/>
            <a:ext cx="57150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98"/>
              </a:spcAft>
            </a:pPr>
            <a:r>
              <a:rPr lang="en-GB" sz="4000" b="1">
                <a:solidFill>
                  <a:schemeClr val="bg1"/>
                </a:solidFill>
              </a:rPr>
              <a:t>Thank you</a:t>
            </a:r>
          </a:p>
          <a:p>
            <a:pPr algn="ctr">
              <a:spcAft>
                <a:spcPts val="598"/>
              </a:spcAft>
            </a:pPr>
            <a:endParaRPr lang="de-DE" sz="1600" b="1">
              <a:solidFill>
                <a:schemeClr val="bg1"/>
              </a:solidFill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pPr algn="ctr">
              <a:spcAft>
                <a:spcPts val="299"/>
              </a:spcAft>
            </a:pPr>
            <a:r>
              <a:rPr lang="de-DE" sz="1600" b="1">
                <a:solidFill>
                  <a:schemeClr val="bg1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Karla Hernandez-Villafuerte</a:t>
            </a:r>
          </a:p>
          <a:p>
            <a:pPr algn="ctr">
              <a:spcAft>
                <a:spcPts val="299"/>
              </a:spcAft>
            </a:pPr>
            <a:r>
              <a:rPr lang="en-GB" b="1" i="1" ker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karla.hernandez-villafuerte@wifor.com</a:t>
            </a:r>
          </a:p>
          <a:p>
            <a:pPr algn="ctr">
              <a:spcAft>
                <a:spcPts val="299"/>
              </a:spcAft>
            </a:pPr>
            <a:r>
              <a:rPr lang="de-DE" b="1" ker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ctr">
              <a:spcAft>
                <a:spcPts val="299"/>
              </a:spcAft>
            </a:pPr>
            <a:r>
              <a:rPr lang="de-DE" sz="1600" b="1">
                <a:solidFill>
                  <a:schemeClr val="bg1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WifOR Darmstadt</a:t>
            </a:r>
          </a:p>
          <a:p>
            <a:pPr algn="ctr">
              <a:spcAft>
                <a:spcPts val="299"/>
              </a:spcAft>
            </a:pPr>
            <a:r>
              <a:rPr lang="de-DE" sz="1600" b="1">
                <a:solidFill>
                  <a:schemeClr val="bg1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Rheinstraße 22</a:t>
            </a:r>
          </a:p>
          <a:p>
            <a:pPr algn="ctr">
              <a:spcAft>
                <a:spcPts val="299"/>
              </a:spcAft>
            </a:pPr>
            <a:r>
              <a:rPr lang="de-DE" sz="1600" b="1">
                <a:solidFill>
                  <a:schemeClr val="bg1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D-64283 Darmstadt</a:t>
            </a:r>
          </a:p>
          <a:p>
            <a:pPr algn="ctr">
              <a:spcAft>
                <a:spcPts val="299"/>
              </a:spcAft>
            </a:pPr>
            <a:r>
              <a:rPr lang="de-DE" sz="1600" b="1">
                <a:solidFill>
                  <a:schemeClr val="bg1"/>
                </a:solidFill>
                <a:latin typeface="Arial" panose="020B0604020202020204" pitchFamily="34" charset="0"/>
                <a:ea typeface="Yu Mincho" panose="02020400000000000000" pitchFamily="18" charset="-128"/>
              </a:rPr>
              <a:t>www.wifor.com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E21929-0014-4407-BC4D-08C1C3A6F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4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9D02-B91C-AAF1-B35F-96CDD6B2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Inequalities in Cancer Care and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9AE12-94DE-DF75-72F4-503B0977F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19599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Pousette et al. (2024) assessed inequalities across: </a:t>
            </a:r>
          </a:p>
          <a:p>
            <a:pPr lvl="1"/>
            <a:r>
              <a:rPr lang="en-US"/>
              <a:t>Country, Sex, Age, Education Level, Socioeconomic Status, Urbanization Level</a:t>
            </a:r>
          </a:p>
          <a:p>
            <a:pPr lvl="1"/>
            <a:r>
              <a:rPr lang="en-US"/>
              <a:t>Significant between-country disparities across the disease pathway</a:t>
            </a:r>
          </a:p>
          <a:p>
            <a:pPr lvl="2"/>
            <a:r>
              <a:rPr lang="en-US"/>
              <a:t>Example:</a:t>
            </a:r>
            <a:br>
              <a:rPr lang="en-US"/>
            </a:br>
            <a:r>
              <a:rPr lang="en-US"/>
              <a:t>HPV vaccination rates among girls vary from &lt;10% in Bulgaria to &gt;90% in Portugal.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21D52-0B23-26BB-4BA1-B2E3F5726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9" y="1798657"/>
            <a:ext cx="6096000" cy="34000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E5B61F-8186-145A-1C74-77164815893C}"/>
              </a:ext>
            </a:extLst>
          </p:cNvPr>
          <p:cNvSpPr txBox="1"/>
          <p:nvPr/>
        </p:nvSpPr>
        <p:spPr>
          <a:xfrm>
            <a:off x="5257799" y="5198679"/>
            <a:ext cx="592183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Fig 2. CRC screening rates (self-reported) by time since last screening in people aged 50–74 in the EU (2019)</a:t>
            </a:r>
          </a:p>
          <a:p>
            <a:r>
              <a:rPr lang="en-US" sz="1600"/>
              <a:t>Source: Pousette et al.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F5938-D5C7-3146-0DA7-4135DC6EF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6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66CC4-4DB2-79F0-00AF-6CEA56DCD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C919-9200-4FFC-394D-F8D3B09F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75314" cy="1325563"/>
          </a:xfrm>
        </p:spPr>
        <p:txBody>
          <a:bodyPr>
            <a:normAutofit fontScale="90000"/>
          </a:bodyPr>
          <a:lstStyle/>
          <a:p>
            <a:r>
              <a:rPr lang="en-US"/>
              <a:t>Spending and Health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730B9-D7C5-2728-E614-E17FEAF87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3430" cy="4351338"/>
          </a:xfrm>
        </p:spPr>
        <p:txBody>
          <a:bodyPr>
            <a:normAutofit/>
          </a:bodyPr>
          <a:lstStyle/>
          <a:p>
            <a:r>
              <a:rPr lang="en-US" sz="2400"/>
              <a:t>Variations in cancer control spending among EU countries significantly contribute to unequal access to prevention and treatment services, leading to divergent health outcomes.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D4E90-CB1D-EB85-9E8C-EE898DFFE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654" y="500117"/>
            <a:ext cx="6620799" cy="5220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49CE97-9C89-7E2B-B9AC-4C5A1852EDB1}"/>
              </a:ext>
            </a:extLst>
          </p:cNvPr>
          <p:cNvSpPr txBox="1"/>
          <p:nvPr/>
        </p:nvSpPr>
        <p:spPr>
          <a:xfrm>
            <a:off x="4946982" y="5720546"/>
            <a:ext cx="64781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Fig 4. Cancer expenditure </a:t>
            </a:r>
            <a:r>
              <a:rPr lang="en-US" sz="1600" b="1">
                <a:solidFill>
                  <a:srgbClr val="CC3A45"/>
                </a:solidFill>
              </a:rPr>
              <a:t>per capita </a:t>
            </a:r>
            <a:r>
              <a:rPr lang="en-US" sz="1600"/>
              <a:t>in year 2010 (horizontal axis) and </a:t>
            </a:r>
            <a:r>
              <a:rPr lang="en-US" sz="1600" b="1">
                <a:solidFill>
                  <a:srgbClr val="CC3A45"/>
                </a:solidFill>
              </a:rPr>
              <a:t>5-year survival rates </a:t>
            </a:r>
            <a:r>
              <a:rPr lang="en-US" sz="1600"/>
              <a:t>in year 2010–2014 (vertical axis) in the EU.</a:t>
            </a:r>
          </a:p>
          <a:p>
            <a:r>
              <a:rPr lang="en-US" sz="1600"/>
              <a:t>Source: Pousette et al.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C5133-3B67-DBB0-4833-F438CB5D5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8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6F68-2947-130B-B711-4E463CAC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Cancer Care Spending Mirrors National Wealth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DBE35-8830-B8B2-E670-0F158B551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526971" cy="4351338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It's no surprise that high-income countries allocate more funds to cancer care</a:t>
            </a:r>
          </a:p>
          <a:p>
            <a:r>
              <a:rPr lang="en-US"/>
              <a:t>How resources within the health sector are allocated</a:t>
            </a:r>
          </a:p>
          <a:p>
            <a:pPr lvl="1"/>
            <a:r>
              <a:rPr lang="en-US" b="1"/>
              <a:t>Efficiency and priorities</a:t>
            </a:r>
          </a:p>
          <a:p>
            <a:pPr lvl="1"/>
            <a:r>
              <a:rPr lang="en-US"/>
              <a:t>Within the health sector, how cancer treatment, prevention and diagnosis are prioritized.</a:t>
            </a:r>
          </a:p>
          <a:p>
            <a:r>
              <a:rPr lang="en-US"/>
              <a:t>The deeper issue concerns national priorities -</a:t>
            </a:r>
          </a:p>
          <a:p>
            <a:pPr lvl="1"/>
            <a:r>
              <a:rPr lang="en-US"/>
              <a:t>how </a:t>
            </a:r>
            <a:r>
              <a:rPr lang="en-US" b="1"/>
              <a:t>limited resources </a:t>
            </a:r>
            <a:r>
              <a:rPr lang="en-US"/>
              <a:t>are distributed across sectors</a:t>
            </a:r>
          </a:p>
          <a:p>
            <a:pPr lvl="1"/>
            <a:r>
              <a:rPr lang="en-US"/>
              <a:t>the extent to which health, and cancer control specifically, are </a:t>
            </a:r>
            <a:r>
              <a:rPr lang="en-US" b="1"/>
              <a:t>prioritized</a:t>
            </a:r>
            <a:r>
              <a:rPr lang="en-US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673D71-BE7D-8C16-A00A-05C73840DE13}"/>
              </a:ext>
            </a:extLst>
          </p:cNvPr>
          <p:cNvSpPr txBox="1"/>
          <p:nvPr/>
        </p:nvSpPr>
        <p:spPr>
          <a:xfrm>
            <a:off x="4835820" y="5934670"/>
            <a:ext cx="68797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Fig 5. Relationship Between Cancer Care Spending and GDP per Capita (2018)</a:t>
            </a:r>
            <a:br>
              <a:rPr lang="en-US" sz="1600"/>
            </a:br>
            <a:r>
              <a:rPr lang="en-US" sz="1600"/>
              <a:t>Sources: WifOR elaboration. Data </a:t>
            </a:r>
            <a:r>
              <a:rPr lang="en-US" sz="1600" err="1"/>
              <a:t>Hofmarcher</a:t>
            </a:r>
            <a:r>
              <a:rPr lang="en-US" sz="1600"/>
              <a:t> et al., 2020 (cancer expenditure); World Bank, 2025 (GDP per capita).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7C637F-7C5F-D51E-1FA9-B11781165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265" y="1825625"/>
            <a:ext cx="7172326" cy="4050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16F2CD-667F-4DDD-1746-40166B443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1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BF0671-3F57-FAD7-B440-ECC5141A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B02678-DD1A-3E9B-39CF-0EBD42F0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8681" cy="1325563"/>
          </a:xfrm>
        </p:spPr>
        <p:txBody>
          <a:bodyPr>
            <a:noAutofit/>
          </a:bodyPr>
          <a:lstStyle/>
          <a:p>
            <a:r>
              <a:rPr lang="en-GB" sz="3400"/>
              <a:t>WifOR Fosters Paradigm Shift in Healthcare – </a:t>
            </a:r>
            <a:br>
              <a:rPr lang="en-GB" sz="3400"/>
            </a:br>
            <a:r>
              <a:rPr lang="en-GB" sz="3400"/>
              <a:t>From a Cost Factor to a Driver for Growth and Employment </a:t>
            </a:r>
            <a:br>
              <a:rPr lang="en-GB" sz="3400"/>
            </a:br>
            <a:endParaRPr lang="en-US" sz="3400"/>
          </a:p>
        </p:txBody>
      </p:sp>
      <p:sp>
        <p:nvSpPr>
          <p:cNvPr id="101" name="Rechteck 101">
            <a:extLst>
              <a:ext uri="{FF2B5EF4-FFF2-40B4-BE49-F238E27FC236}">
                <a16:creationId xmlns:a16="http://schemas.microsoft.com/office/drawing/2014/main" id="{8C88EBAE-F2CE-5EAB-283E-D466F9E032AA}"/>
              </a:ext>
            </a:extLst>
          </p:cNvPr>
          <p:cNvSpPr/>
          <p:nvPr/>
        </p:nvSpPr>
        <p:spPr>
          <a:xfrm flipH="1">
            <a:off x="3621690" y="1736582"/>
            <a:ext cx="7641075" cy="4838685"/>
          </a:xfrm>
          <a:prstGeom prst="rect">
            <a:avLst/>
          </a:prstGeom>
          <a:solidFill>
            <a:srgbClr val="FFFFFF">
              <a:lumMod val="95000"/>
            </a:srgbClr>
          </a:solidFill>
          <a:ln w="19050" cap="flat" cmpd="sng" algn="ctr">
            <a:noFill/>
            <a:prstDash val="solid"/>
          </a:ln>
          <a:effectLst/>
        </p:spPr>
        <p:txBody>
          <a:bodyPr tIns="177648" rIns="888237" rtlCol="0" anchor="t" anchorCtr="0"/>
          <a:lstStyle/>
          <a:p>
            <a:pPr marL="180251" algn="r" defTabSz="426411">
              <a:spcBef>
                <a:spcPts val="296"/>
              </a:spcBef>
              <a:spcAft>
                <a:spcPts val="594"/>
              </a:spcAft>
              <a:defRPr/>
            </a:pPr>
            <a:r>
              <a:rPr lang="en-GB" sz="2368" b="1" kern="0">
                <a:solidFill>
                  <a:srgbClr val="003663"/>
                </a:solidFill>
                <a:cs typeface="Arial" panose="020B0604020202020204" pitchFamily="34" charset="0"/>
              </a:rPr>
              <a:t>FUTURE</a:t>
            </a:r>
          </a:p>
        </p:txBody>
      </p:sp>
      <p:pic>
        <p:nvPicPr>
          <p:cNvPr id="102" name="Inhaltsplatzhalter 18">
            <a:extLst>
              <a:ext uri="{FF2B5EF4-FFF2-40B4-BE49-F238E27FC236}">
                <a16:creationId xmlns:a16="http://schemas.microsoft.com/office/drawing/2014/main" id="{4E84C167-88FC-7D66-965F-3A5680809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95" y="3018033"/>
            <a:ext cx="3475902" cy="3484910"/>
          </a:xfrm>
          <a:prstGeom prst="rect">
            <a:avLst/>
          </a:prstGeom>
        </p:spPr>
      </p:pic>
      <p:sp>
        <p:nvSpPr>
          <p:cNvPr id="103" name="Rechteck 103">
            <a:extLst>
              <a:ext uri="{FF2B5EF4-FFF2-40B4-BE49-F238E27FC236}">
                <a16:creationId xmlns:a16="http://schemas.microsoft.com/office/drawing/2014/main" id="{DC6F3E84-7473-571D-A480-F53DAB531BBC}"/>
              </a:ext>
            </a:extLst>
          </p:cNvPr>
          <p:cNvSpPr/>
          <p:nvPr/>
        </p:nvSpPr>
        <p:spPr>
          <a:xfrm>
            <a:off x="856118" y="1724163"/>
            <a:ext cx="3154062" cy="4838685"/>
          </a:xfrm>
          <a:prstGeom prst="rect">
            <a:avLst/>
          </a:prstGeom>
          <a:solidFill>
            <a:srgbClr val="003663"/>
          </a:solidFill>
          <a:ln w="19050" cap="flat" cmpd="sng" algn="ctr">
            <a:noFill/>
            <a:prstDash val="solid"/>
          </a:ln>
          <a:effectLst/>
        </p:spPr>
        <p:txBody>
          <a:bodyPr lIns="710591" tIns="177648" rtlCol="0" anchor="t" anchorCtr="0"/>
          <a:lstStyle/>
          <a:p>
            <a:pPr defTabSz="426411">
              <a:spcBef>
                <a:spcPts val="296"/>
              </a:spcBef>
              <a:spcAft>
                <a:spcPts val="594"/>
              </a:spcAft>
              <a:defRPr/>
            </a:pPr>
            <a:r>
              <a:rPr lang="en-GB" sz="2368" b="1" kern="0">
                <a:solidFill>
                  <a:srgbClr val="FFFFFF"/>
                </a:solidFill>
                <a:cs typeface="Arial" panose="020B0604020202020204" pitchFamily="34" charset="0"/>
              </a:rPr>
              <a:t>PAST</a:t>
            </a:r>
          </a:p>
        </p:txBody>
      </p:sp>
      <p:sp>
        <p:nvSpPr>
          <p:cNvPr id="104" name="Isosceles Triangle 29">
            <a:extLst>
              <a:ext uri="{FF2B5EF4-FFF2-40B4-BE49-F238E27FC236}">
                <a16:creationId xmlns:a16="http://schemas.microsoft.com/office/drawing/2014/main" id="{7051196A-ADAC-A20D-AE60-EC59090C62A6}"/>
              </a:ext>
            </a:extLst>
          </p:cNvPr>
          <p:cNvSpPr/>
          <p:nvPr/>
        </p:nvSpPr>
        <p:spPr>
          <a:xfrm rot="5400000">
            <a:off x="2048378" y="3692997"/>
            <a:ext cx="4811089" cy="888239"/>
          </a:xfrm>
          <a:prstGeom prst="triangle">
            <a:avLst>
              <a:gd name="adj" fmla="val 50000"/>
            </a:avLst>
          </a:prstGeom>
          <a:solidFill>
            <a:srgbClr val="003663"/>
          </a:solidFill>
          <a:ln w="19050" cap="flat" cmpd="sng" algn="ctr">
            <a:noFill/>
            <a:prstDash val="solid"/>
          </a:ln>
          <a:effectLst/>
        </p:spPr>
        <p:txBody>
          <a:bodyPr lIns="710591" tIns="177648" rtlCol="0" anchor="t" anchorCtr="0"/>
          <a:lstStyle/>
          <a:p>
            <a:pPr defTabSz="426411">
              <a:spcBef>
                <a:spcPts val="296"/>
              </a:spcBef>
              <a:spcAft>
                <a:spcPts val="594"/>
              </a:spcAft>
              <a:defRPr/>
            </a:pPr>
            <a:endParaRPr lang="de-DE" sz="2368" b="1" ker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5" name="Rechteck 10">
            <a:extLst>
              <a:ext uri="{FF2B5EF4-FFF2-40B4-BE49-F238E27FC236}">
                <a16:creationId xmlns:a16="http://schemas.microsoft.com/office/drawing/2014/main" id="{63F27DE8-9438-9DA3-6357-BA94C615DD05}"/>
              </a:ext>
            </a:extLst>
          </p:cNvPr>
          <p:cNvSpPr/>
          <p:nvPr/>
        </p:nvSpPr>
        <p:spPr>
          <a:xfrm>
            <a:off x="5927007" y="2442653"/>
            <a:ext cx="5156594" cy="41448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137101">
              <a:defRPr/>
            </a:pPr>
            <a:r>
              <a:rPr lang="en-US" sz="2368" b="1" kern="0">
                <a:solidFill>
                  <a:srgbClr val="003663"/>
                </a:solidFill>
                <a:cs typeface="Arial" panose="020B0604020202020204" pitchFamily="34" charset="0"/>
              </a:rPr>
              <a:t>Health Economy as a driver</a:t>
            </a:r>
          </a:p>
          <a:p>
            <a:pPr defTabSz="1137101">
              <a:defRPr/>
            </a:pPr>
            <a:r>
              <a:rPr lang="en-US" sz="2368" b="1" kern="0">
                <a:solidFill>
                  <a:srgbClr val="003663"/>
                </a:solidFill>
                <a:cs typeface="Arial" panose="020B0604020202020204" pitchFamily="34" charset="0"/>
              </a:rPr>
              <a:t>for growth and employment</a:t>
            </a:r>
            <a:endParaRPr lang="en-GB" sz="2368" b="1" kern="0">
              <a:solidFill>
                <a:srgbClr val="003663"/>
              </a:solidFill>
              <a:cs typeface="Arial" panose="020B0604020202020204" pitchFamily="34" charset="0"/>
            </a:endParaRPr>
          </a:p>
        </p:txBody>
      </p:sp>
      <p:sp>
        <p:nvSpPr>
          <p:cNvPr id="106" name="Oval 36">
            <a:extLst>
              <a:ext uri="{FF2B5EF4-FFF2-40B4-BE49-F238E27FC236}">
                <a16:creationId xmlns:a16="http://schemas.microsoft.com/office/drawing/2014/main" id="{B0939330-2451-8237-726F-5326A27C5C28}"/>
              </a:ext>
            </a:extLst>
          </p:cNvPr>
          <p:cNvSpPr>
            <a:spLocks noChangeAspect="1"/>
          </p:cNvSpPr>
          <p:nvPr/>
        </p:nvSpPr>
        <p:spPr>
          <a:xfrm>
            <a:off x="6763640" y="3639800"/>
            <a:ext cx="2217718" cy="2217960"/>
          </a:xfrm>
          <a:prstGeom prst="ellipse">
            <a:avLst/>
          </a:prstGeom>
          <a:noFill/>
          <a:ln w="31750" cap="flat" cmpd="sng" algn="ctr">
            <a:solidFill>
              <a:srgbClr val="CC3A4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137101">
              <a:defRPr/>
            </a:pPr>
            <a:endParaRPr lang="de-DE" sz="2270" kern="0">
              <a:solidFill>
                <a:srgbClr val="FFFF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7" name="Isosceles Triangle 53">
            <a:extLst>
              <a:ext uri="{FF2B5EF4-FFF2-40B4-BE49-F238E27FC236}">
                <a16:creationId xmlns:a16="http://schemas.microsoft.com/office/drawing/2014/main" id="{C99E5C57-716C-BD97-5267-6A7A59411657}"/>
              </a:ext>
            </a:extLst>
          </p:cNvPr>
          <p:cNvSpPr>
            <a:spLocks noChangeAspect="1"/>
          </p:cNvSpPr>
          <p:nvPr/>
        </p:nvSpPr>
        <p:spPr>
          <a:xfrm rot="8845843">
            <a:off x="8710925" y="4213713"/>
            <a:ext cx="319765" cy="192587"/>
          </a:xfrm>
          <a:prstGeom prst="triangle">
            <a:avLst/>
          </a:prstGeom>
          <a:solidFill>
            <a:srgbClr val="CC3A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137101">
              <a:defRPr/>
            </a:pPr>
            <a:endParaRPr lang="de-DE" sz="2270" kern="0">
              <a:solidFill>
                <a:srgbClr val="FFFF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B6AB424-0558-F2E6-9A7A-7CFC1ADB6CCF}"/>
              </a:ext>
            </a:extLst>
          </p:cNvPr>
          <p:cNvSpPr/>
          <p:nvPr/>
        </p:nvSpPr>
        <p:spPr>
          <a:xfrm>
            <a:off x="9118163" y="3054435"/>
            <a:ext cx="2217719" cy="6880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793"/>
          </a:p>
        </p:txBody>
      </p:sp>
      <p:sp>
        <p:nvSpPr>
          <p:cNvPr id="108" name="Isosceles Triangle 55">
            <a:extLst>
              <a:ext uri="{FF2B5EF4-FFF2-40B4-BE49-F238E27FC236}">
                <a16:creationId xmlns:a16="http://schemas.microsoft.com/office/drawing/2014/main" id="{EF2BD54F-9730-9981-4119-5D0EF56DF4ED}"/>
              </a:ext>
            </a:extLst>
          </p:cNvPr>
          <p:cNvSpPr>
            <a:spLocks noChangeAspect="1"/>
          </p:cNvSpPr>
          <p:nvPr/>
        </p:nvSpPr>
        <p:spPr>
          <a:xfrm rot="15287564">
            <a:off x="8123820" y="5691109"/>
            <a:ext cx="319765" cy="192587"/>
          </a:xfrm>
          <a:prstGeom prst="triangle">
            <a:avLst/>
          </a:prstGeom>
          <a:solidFill>
            <a:srgbClr val="CC3A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137101">
              <a:defRPr/>
            </a:pPr>
            <a:endParaRPr lang="de-DE" sz="2270" kern="0">
              <a:solidFill>
                <a:srgbClr val="FFFF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9" name="Rechteck 10">
            <a:extLst>
              <a:ext uri="{FF2B5EF4-FFF2-40B4-BE49-F238E27FC236}">
                <a16:creationId xmlns:a16="http://schemas.microsoft.com/office/drawing/2014/main" id="{4E33E639-8028-257C-91F5-8C5AEFA7E665}"/>
              </a:ext>
            </a:extLst>
          </p:cNvPr>
          <p:cNvSpPr/>
          <p:nvPr/>
        </p:nvSpPr>
        <p:spPr>
          <a:xfrm>
            <a:off x="9092559" y="3140818"/>
            <a:ext cx="2352662" cy="53294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37101">
              <a:defRPr/>
            </a:pPr>
            <a:r>
              <a:rPr lang="en-US" sz="1382" kern="0">
                <a:solidFill>
                  <a:srgbClr val="003663"/>
                </a:solidFill>
                <a:cs typeface="Arial" panose="020B0604020202020204" pitchFamily="34" charset="0"/>
              </a:rPr>
              <a:t>Growth sector, increasing work force, new career opportunities</a:t>
            </a:r>
          </a:p>
        </p:txBody>
      </p:sp>
      <p:sp>
        <p:nvSpPr>
          <p:cNvPr id="110" name="Isosceles Triangle 64">
            <a:extLst>
              <a:ext uri="{FF2B5EF4-FFF2-40B4-BE49-F238E27FC236}">
                <a16:creationId xmlns:a16="http://schemas.microsoft.com/office/drawing/2014/main" id="{F96F4683-72FA-52BD-DB10-1BFFEABF4DC7}"/>
              </a:ext>
            </a:extLst>
          </p:cNvPr>
          <p:cNvSpPr>
            <a:spLocks noChangeAspect="1"/>
          </p:cNvSpPr>
          <p:nvPr/>
        </p:nvSpPr>
        <p:spPr>
          <a:xfrm rot="20405694">
            <a:off x="6666893" y="5049381"/>
            <a:ext cx="319765" cy="192587"/>
          </a:xfrm>
          <a:prstGeom prst="triangle">
            <a:avLst/>
          </a:prstGeom>
          <a:solidFill>
            <a:srgbClr val="CC3A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137101">
              <a:defRPr/>
            </a:pPr>
            <a:endParaRPr lang="de-DE" sz="2270" kern="0">
              <a:solidFill>
                <a:srgbClr val="FFFF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11" name="Isosceles Triangle 65">
            <a:extLst>
              <a:ext uri="{FF2B5EF4-FFF2-40B4-BE49-F238E27FC236}">
                <a16:creationId xmlns:a16="http://schemas.microsoft.com/office/drawing/2014/main" id="{30C975E0-5E6B-FE0D-C0FA-79BB74F55A59}"/>
              </a:ext>
            </a:extLst>
          </p:cNvPr>
          <p:cNvSpPr>
            <a:spLocks noChangeAspect="1"/>
          </p:cNvSpPr>
          <p:nvPr/>
        </p:nvSpPr>
        <p:spPr>
          <a:xfrm rot="3807725">
            <a:off x="7352780" y="3617812"/>
            <a:ext cx="319765" cy="192587"/>
          </a:xfrm>
          <a:prstGeom prst="triangle">
            <a:avLst/>
          </a:prstGeom>
          <a:solidFill>
            <a:srgbClr val="CC3A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137101">
              <a:defRPr/>
            </a:pPr>
            <a:endParaRPr lang="de-DE" sz="2270" kern="0">
              <a:solidFill>
                <a:srgbClr val="FFFF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12" name="Oval 74">
            <a:extLst>
              <a:ext uri="{FF2B5EF4-FFF2-40B4-BE49-F238E27FC236}">
                <a16:creationId xmlns:a16="http://schemas.microsoft.com/office/drawing/2014/main" id="{F9313BED-1DEB-3DBD-147C-DD451B834017}"/>
              </a:ext>
            </a:extLst>
          </p:cNvPr>
          <p:cNvSpPr>
            <a:spLocks noChangeAspect="1"/>
          </p:cNvSpPr>
          <p:nvPr/>
        </p:nvSpPr>
        <p:spPr>
          <a:xfrm>
            <a:off x="7450996" y="4287685"/>
            <a:ext cx="934551" cy="934656"/>
          </a:xfrm>
          <a:prstGeom prst="ellipse">
            <a:avLst/>
          </a:prstGeom>
          <a:solidFill>
            <a:srgbClr val="CC3A45"/>
          </a:solidFill>
          <a:ln w="31750" cap="flat" cmpd="sng" algn="ctr">
            <a:solidFill>
              <a:srgbClr val="CC3A4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137101">
              <a:defRPr/>
            </a:pPr>
            <a:endParaRPr lang="de-DE" sz="2270" kern="0">
              <a:solidFill>
                <a:srgbClr val="FFFFF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DB7252E-8F63-E9BF-9374-6E786F3CD98C}"/>
              </a:ext>
            </a:extLst>
          </p:cNvPr>
          <p:cNvSpPr/>
          <p:nvPr/>
        </p:nvSpPr>
        <p:spPr>
          <a:xfrm>
            <a:off x="4477518" y="3123048"/>
            <a:ext cx="2217719" cy="6880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793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43F2960-F4B7-AC0E-D5E2-AE82C7F71F94}"/>
              </a:ext>
            </a:extLst>
          </p:cNvPr>
          <p:cNvSpPr/>
          <p:nvPr/>
        </p:nvSpPr>
        <p:spPr>
          <a:xfrm>
            <a:off x="4467198" y="5734448"/>
            <a:ext cx="2217719" cy="6880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793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557337F-78D4-03D8-4E1E-6A405A8DC779}"/>
              </a:ext>
            </a:extLst>
          </p:cNvPr>
          <p:cNvSpPr/>
          <p:nvPr/>
        </p:nvSpPr>
        <p:spPr>
          <a:xfrm>
            <a:off x="9085542" y="5783543"/>
            <a:ext cx="2217719" cy="6389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793"/>
          </a:p>
        </p:txBody>
      </p:sp>
      <p:sp>
        <p:nvSpPr>
          <p:cNvPr id="113" name="Rechteck 10">
            <a:extLst>
              <a:ext uri="{FF2B5EF4-FFF2-40B4-BE49-F238E27FC236}">
                <a16:creationId xmlns:a16="http://schemas.microsoft.com/office/drawing/2014/main" id="{07975811-AE91-1393-A0F8-01C3347387BC}"/>
              </a:ext>
            </a:extLst>
          </p:cNvPr>
          <p:cNvSpPr/>
          <p:nvPr/>
        </p:nvSpPr>
        <p:spPr>
          <a:xfrm>
            <a:off x="4486482" y="5812015"/>
            <a:ext cx="2157547" cy="53294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37101">
              <a:defRPr/>
            </a:pPr>
            <a:r>
              <a:rPr lang="en-US" sz="1382" kern="0">
                <a:solidFill>
                  <a:srgbClr val="003663"/>
                </a:solidFill>
                <a:cs typeface="Arial" panose="020B0604020202020204" pitchFamily="34" charset="0"/>
              </a:rPr>
              <a:t>Investment in health to promote growth and productivity</a:t>
            </a:r>
          </a:p>
        </p:txBody>
      </p:sp>
      <p:sp>
        <p:nvSpPr>
          <p:cNvPr id="114" name="Rechteck 10">
            <a:extLst>
              <a:ext uri="{FF2B5EF4-FFF2-40B4-BE49-F238E27FC236}">
                <a16:creationId xmlns:a16="http://schemas.microsoft.com/office/drawing/2014/main" id="{91DC4D93-7080-F72F-6D4C-64FA06A9283D}"/>
              </a:ext>
            </a:extLst>
          </p:cNvPr>
          <p:cNvSpPr/>
          <p:nvPr/>
        </p:nvSpPr>
        <p:spPr>
          <a:xfrm>
            <a:off x="4444653" y="3227779"/>
            <a:ext cx="2352662" cy="53294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37101">
              <a:defRPr/>
            </a:pPr>
            <a:r>
              <a:rPr lang="en-US" sz="1382" kern="0">
                <a:solidFill>
                  <a:srgbClr val="003663"/>
                </a:solidFill>
                <a:cs typeface="Arial" panose="020B0604020202020204" pitchFamily="34" charset="0"/>
              </a:rPr>
              <a:t>Health Economy as a diverse sector, contribution to GDP and employment</a:t>
            </a:r>
          </a:p>
        </p:txBody>
      </p:sp>
      <p:sp>
        <p:nvSpPr>
          <p:cNvPr id="115" name="Rechteck 10">
            <a:extLst>
              <a:ext uri="{FF2B5EF4-FFF2-40B4-BE49-F238E27FC236}">
                <a16:creationId xmlns:a16="http://schemas.microsoft.com/office/drawing/2014/main" id="{D49E9B02-C749-B46E-AB7A-5F0C32B00261}"/>
              </a:ext>
            </a:extLst>
          </p:cNvPr>
          <p:cNvSpPr/>
          <p:nvPr/>
        </p:nvSpPr>
        <p:spPr>
          <a:xfrm>
            <a:off x="9040833" y="5800532"/>
            <a:ext cx="2352662" cy="53294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37101">
              <a:defRPr/>
            </a:pPr>
            <a:r>
              <a:rPr lang="en-US" sz="1382" kern="0">
                <a:solidFill>
                  <a:srgbClr val="003663"/>
                </a:solidFill>
                <a:cs typeface="Arial" panose="020B0604020202020204" pitchFamily="34" charset="0"/>
              </a:rPr>
              <a:t>Better quality, more outcome oriented </a:t>
            </a:r>
          </a:p>
        </p:txBody>
      </p:sp>
      <p:sp>
        <p:nvSpPr>
          <p:cNvPr id="116" name="Rechteck 116">
            <a:extLst>
              <a:ext uri="{FF2B5EF4-FFF2-40B4-BE49-F238E27FC236}">
                <a16:creationId xmlns:a16="http://schemas.microsoft.com/office/drawing/2014/main" id="{760B7E36-9E89-52DE-0BA1-D575571CD5F1}"/>
              </a:ext>
            </a:extLst>
          </p:cNvPr>
          <p:cNvSpPr/>
          <p:nvPr/>
        </p:nvSpPr>
        <p:spPr>
          <a:xfrm>
            <a:off x="813315" y="4412363"/>
            <a:ext cx="3117775" cy="53294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37101">
              <a:defRPr/>
            </a:pPr>
            <a:r>
              <a:rPr lang="en-GB" sz="2368" b="1" kern="0">
                <a:solidFill>
                  <a:srgbClr val="FFFFFF"/>
                </a:solidFill>
                <a:cs typeface="Arial" panose="020B0604020202020204" pitchFamily="34" charset="0"/>
              </a:rPr>
              <a:t>Healthcare as a </a:t>
            </a:r>
          </a:p>
          <a:p>
            <a:pPr algn="ctr" defTabSz="1137101">
              <a:defRPr/>
            </a:pPr>
            <a:r>
              <a:rPr lang="en-GB" sz="2368" b="1" kern="0">
                <a:solidFill>
                  <a:srgbClr val="FFFFFF"/>
                </a:solidFill>
                <a:cs typeface="Arial" panose="020B0604020202020204" pitchFamily="34" charset="0"/>
              </a:rPr>
              <a:t>cost factor</a:t>
            </a:r>
          </a:p>
          <a:p>
            <a:pPr algn="ctr" defTabSz="1137101">
              <a:defRPr/>
            </a:pPr>
            <a:r>
              <a:rPr lang="en-GB" sz="1382" kern="0">
                <a:solidFill>
                  <a:srgbClr val="FFFFFF"/>
                </a:solidFill>
                <a:cs typeface="Arial" panose="020B0604020202020204" pitchFamily="34" charset="0"/>
              </a:rPr>
              <a:t>Separate silos and fragmentation | Healthcare only | Input orientation | Increasing health expenditures</a:t>
            </a:r>
          </a:p>
        </p:txBody>
      </p:sp>
      <p:sp>
        <p:nvSpPr>
          <p:cNvPr id="117" name="Ellipse 117">
            <a:extLst>
              <a:ext uri="{FF2B5EF4-FFF2-40B4-BE49-F238E27FC236}">
                <a16:creationId xmlns:a16="http://schemas.microsoft.com/office/drawing/2014/main" id="{A681703C-4FED-BE34-6228-E9B123A532DF}"/>
              </a:ext>
            </a:extLst>
          </p:cNvPr>
          <p:cNvSpPr>
            <a:spLocks/>
          </p:cNvSpPr>
          <p:nvPr/>
        </p:nvSpPr>
        <p:spPr>
          <a:xfrm>
            <a:off x="1967175" y="3080237"/>
            <a:ext cx="888237" cy="888237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1126897">
              <a:defRPr/>
            </a:pPr>
            <a:endParaRPr lang="de-DE" sz="2348" b="1" kern="0">
              <a:solidFill>
                <a:srgbClr val="800E1D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118" name="Gruppieren 118">
            <a:extLst>
              <a:ext uri="{FF2B5EF4-FFF2-40B4-BE49-F238E27FC236}">
                <a16:creationId xmlns:a16="http://schemas.microsoft.com/office/drawing/2014/main" id="{09B72BCA-21E9-21F9-E439-01428554C21E}"/>
              </a:ext>
            </a:extLst>
          </p:cNvPr>
          <p:cNvGrpSpPr>
            <a:grpSpLocks noChangeAspect="1"/>
          </p:cNvGrpSpPr>
          <p:nvPr/>
        </p:nvGrpSpPr>
        <p:grpSpPr>
          <a:xfrm>
            <a:off x="2057895" y="3448952"/>
            <a:ext cx="706795" cy="307069"/>
            <a:chOff x="8663730" y="8862855"/>
            <a:chExt cx="716156" cy="311135"/>
          </a:xfrm>
        </p:grpSpPr>
        <p:sp>
          <p:nvSpPr>
            <p:cNvPr id="119" name="Freihandform: Form 119">
              <a:extLst>
                <a:ext uri="{FF2B5EF4-FFF2-40B4-BE49-F238E27FC236}">
                  <a16:creationId xmlns:a16="http://schemas.microsoft.com/office/drawing/2014/main" id="{18C7CEDE-EC59-1741-ABB1-E80FE6D281A7}"/>
                </a:ext>
              </a:extLst>
            </p:cNvPr>
            <p:cNvSpPr/>
            <p:nvPr/>
          </p:nvSpPr>
          <p:spPr>
            <a:xfrm>
              <a:off x="8855869" y="8911268"/>
              <a:ext cx="360261" cy="114629"/>
            </a:xfrm>
            <a:custGeom>
              <a:avLst/>
              <a:gdLst>
                <a:gd name="connsiteX0" fmla="*/ 205708 w 360261"/>
                <a:gd name="connsiteY0" fmla="*/ 107623 h 114628"/>
                <a:gd name="connsiteX1" fmla="*/ 239005 w 360261"/>
                <a:gd name="connsiteY1" fmla="*/ 107623 h 114628"/>
                <a:gd name="connsiteX2" fmla="*/ 327978 w 360261"/>
                <a:gd name="connsiteY2" fmla="*/ 80331 h 114628"/>
                <a:gd name="connsiteX3" fmla="*/ 352541 w 360261"/>
                <a:gd name="connsiteY3" fmla="*/ 63955 h 114628"/>
                <a:gd name="connsiteX4" fmla="*/ 355271 w 360261"/>
                <a:gd name="connsiteY4" fmla="*/ 51946 h 114628"/>
                <a:gd name="connsiteX5" fmla="*/ 341078 w 360261"/>
                <a:gd name="connsiteY5" fmla="*/ 38846 h 114628"/>
                <a:gd name="connsiteX6" fmla="*/ 302323 w 360261"/>
                <a:gd name="connsiteY6" fmla="*/ 38300 h 114628"/>
                <a:gd name="connsiteX7" fmla="*/ 217171 w 360261"/>
                <a:gd name="connsiteY7" fmla="*/ 41576 h 114628"/>
                <a:gd name="connsiteX8" fmla="*/ 175140 w 360261"/>
                <a:gd name="connsiteY8" fmla="*/ 19741 h 114628"/>
                <a:gd name="connsiteX9" fmla="*/ 7018 w 360261"/>
                <a:gd name="connsiteY9" fmla="*/ 40483 h 114628"/>
                <a:gd name="connsiteX10" fmla="*/ 7018 w 360261"/>
                <a:gd name="connsiteY10" fmla="*/ 40483 h 11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0261" h="114628">
                  <a:moveTo>
                    <a:pt x="205708" y="107623"/>
                  </a:moveTo>
                  <a:lnTo>
                    <a:pt x="239005" y="107623"/>
                  </a:lnTo>
                  <a:cubicBezTo>
                    <a:pt x="270664" y="107623"/>
                    <a:pt x="301777" y="98343"/>
                    <a:pt x="327978" y="80331"/>
                  </a:cubicBezTo>
                  <a:lnTo>
                    <a:pt x="352541" y="63955"/>
                  </a:lnTo>
                  <a:cubicBezTo>
                    <a:pt x="356362" y="61226"/>
                    <a:pt x="358000" y="55768"/>
                    <a:pt x="355271" y="51946"/>
                  </a:cubicBezTo>
                  <a:cubicBezTo>
                    <a:pt x="351450" y="45942"/>
                    <a:pt x="346537" y="42121"/>
                    <a:pt x="341078" y="38846"/>
                  </a:cubicBezTo>
                  <a:cubicBezTo>
                    <a:pt x="329070" y="31750"/>
                    <a:pt x="314332" y="32296"/>
                    <a:pt x="302323" y="38300"/>
                  </a:cubicBezTo>
                  <a:cubicBezTo>
                    <a:pt x="257018" y="60134"/>
                    <a:pt x="217171" y="41576"/>
                    <a:pt x="217171" y="41576"/>
                  </a:cubicBezTo>
                  <a:cubicBezTo>
                    <a:pt x="202433" y="32296"/>
                    <a:pt x="188786" y="25200"/>
                    <a:pt x="175140" y="19741"/>
                  </a:cubicBezTo>
                  <a:cubicBezTo>
                    <a:pt x="119463" y="-3185"/>
                    <a:pt x="55599" y="5549"/>
                    <a:pt x="7018" y="40483"/>
                  </a:cubicBezTo>
                  <a:lnTo>
                    <a:pt x="7018" y="40483"/>
                  </a:lnTo>
                </a:path>
              </a:pathLst>
            </a:custGeom>
            <a:noFill/>
            <a:ln w="19050" cap="rnd">
              <a:solidFill>
                <a:srgbClr val="FFFFFF">
                  <a:lumMod val="7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0" name="Freihandform: Form 120">
              <a:extLst>
                <a:ext uri="{FF2B5EF4-FFF2-40B4-BE49-F238E27FC236}">
                  <a16:creationId xmlns:a16="http://schemas.microsoft.com/office/drawing/2014/main" id="{8D8D309D-21E4-44FC-C9C0-EA6C1893007B}"/>
                </a:ext>
              </a:extLst>
            </p:cNvPr>
            <p:cNvSpPr/>
            <p:nvPr/>
          </p:nvSpPr>
          <p:spPr>
            <a:xfrm>
              <a:off x="8855869" y="8898661"/>
              <a:ext cx="524017" cy="174672"/>
            </a:xfrm>
            <a:custGeom>
              <a:avLst/>
              <a:gdLst>
                <a:gd name="connsiteX0" fmla="*/ 7018 w 524016"/>
                <a:gd name="connsiteY0" fmla="*/ 169902 h 174672"/>
                <a:gd name="connsiteX1" fmla="*/ 213895 w 524016"/>
                <a:gd name="connsiteY1" fmla="*/ 162806 h 174672"/>
                <a:gd name="connsiteX2" fmla="*/ 313786 w 524016"/>
                <a:gd name="connsiteY2" fmla="*/ 140972 h 174672"/>
                <a:gd name="connsiteX3" fmla="*/ 514113 w 524016"/>
                <a:gd name="connsiteY3" fmla="*/ 35077 h 174672"/>
                <a:gd name="connsiteX4" fmla="*/ 516842 w 524016"/>
                <a:gd name="connsiteY4" fmla="*/ 23068 h 174672"/>
                <a:gd name="connsiteX5" fmla="*/ 460620 w 524016"/>
                <a:gd name="connsiteY5" fmla="*/ 9967 h 174672"/>
                <a:gd name="connsiteX6" fmla="*/ 449703 w 524016"/>
                <a:gd name="connsiteY6" fmla="*/ 13789 h 174672"/>
                <a:gd name="connsiteX7" fmla="*/ 348720 w 524016"/>
                <a:gd name="connsiteY7" fmla="*/ 56911 h 17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16" h="174672">
                  <a:moveTo>
                    <a:pt x="7018" y="169902"/>
                  </a:moveTo>
                  <a:cubicBezTo>
                    <a:pt x="7018" y="169902"/>
                    <a:pt x="82345" y="155164"/>
                    <a:pt x="213895" y="162806"/>
                  </a:cubicBezTo>
                  <a:cubicBezTo>
                    <a:pt x="248830" y="164989"/>
                    <a:pt x="283218" y="156801"/>
                    <a:pt x="313786" y="140972"/>
                  </a:cubicBezTo>
                  <a:lnTo>
                    <a:pt x="514113" y="35077"/>
                  </a:lnTo>
                  <a:cubicBezTo>
                    <a:pt x="518480" y="32894"/>
                    <a:pt x="519572" y="26889"/>
                    <a:pt x="516842" y="23068"/>
                  </a:cubicBezTo>
                  <a:cubicBezTo>
                    <a:pt x="509746" y="13789"/>
                    <a:pt x="493371" y="1234"/>
                    <a:pt x="460620" y="9967"/>
                  </a:cubicBezTo>
                  <a:cubicBezTo>
                    <a:pt x="456799" y="11059"/>
                    <a:pt x="453524" y="12151"/>
                    <a:pt x="449703" y="13789"/>
                  </a:cubicBezTo>
                  <a:lnTo>
                    <a:pt x="348720" y="56911"/>
                  </a:lnTo>
                </a:path>
              </a:pathLst>
            </a:custGeom>
            <a:noFill/>
            <a:ln w="19050" cap="rnd">
              <a:solidFill>
                <a:srgbClr val="FFFFFF">
                  <a:lumMod val="7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1" name="Freihandform: Form 121">
              <a:extLst>
                <a:ext uri="{FF2B5EF4-FFF2-40B4-BE49-F238E27FC236}">
                  <a16:creationId xmlns:a16="http://schemas.microsoft.com/office/drawing/2014/main" id="{985BADE5-7C9F-FC96-E5A7-4E1CE9275D1E}"/>
                </a:ext>
              </a:extLst>
            </p:cNvPr>
            <p:cNvSpPr/>
            <p:nvPr/>
          </p:nvSpPr>
          <p:spPr>
            <a:xfrm>
              <a:off x="8779996" y="8918533"/>
              <a:ext cx="87336" cy="201965"/>
            </a:xfrm>
            <a:custGeom>
              <a:avLst/>
              <a:gdLst>
                <a:gd name="connsiteX0" fmla="*/ 7018 w 87336"/>
                <a:gd name="connsiteY0" fmla="*/ 198066 h 201964"/>
                <a:gd name="connsiteX1" fmla="*/ 80708 w 87336"/>
                <a:gd name="connsiteY1" fmla="*/ 198066 h 201964"/>
                <a:gd name="connsiteX2" fmla="*/ 80708 w 87336"/>
                <a:gd name="connsiteY2" fmla="*/ 7018 h 201964"/>
                <a:gd name="connsiteX3" fmla="*/ 7018 w 87336"/>
                <a:gd name="connsiteY3" fmla="*/ 7018 h 20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36" h="201964">
                  <a:moveTo>
                    <a:pt x="7018" y="198066"/>
                  </a:moveTo>
                  <a:lnTo>
                    <a:pt x="80708" y="198066"/>
                  </a:lnTo>
                  <a:lnTo>
                    <a:pt x="80708" y="7018"/>
                  </a:lnTo>
                  <a:lnTo>
                    <a:pt x="7018" y="7018"/>
                  </a:lnTo>
                </a:path>
              </a:pathLst>
            </a:custGeom>
            <a:noFill/>
            <a:ln w="19050" cap="rnd">
              <a:solidFill>
                <a:srgbClr val="FFFFFF">
                  <a:lumMod val="7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2" name="Freihandform: Form 122">
              <a:extLst>
                <a:ext uri="{FF2B5EF4-FFF2-40B4-BE49-F238E27FC236}">
                  <a16:creationId xmlns:a16="http://schemas.microsoft.com/office/drawing/2014/main" id="{49BE1EF6-F191-B5C5-6E48-0936DA0CE808}"/>
                </a:ext>
              </a:extLst>
            </p:cNvPr>
            <p:cNvSpPr/>
            <p:nvPr/>
          </p:nvSpPr>
          <p:spPr>
            <a:xfrm>
              <a:off x="8663730" y="8862855"/>
              <a:ext cx="125546" cy="311135"/>
            </a:xfrm>
            <a:custGeom>
              <a:avLst/>
              <a:gdLst>
                <a:gd name="connsiteX0" fmla="*/ 7018 w 125545"/>
                <a:gd name="connsiteY0" fmla="*/ 304507 h 311134"/>
                <a:gd name="connsiteX1" fmla="*/ 123284 w 125545"/>
                <a:gd name="connsiteY1" fmla="*/ 304507 h 311134"/>
                <a:gd name="connsiteX2" fmla="*/ 123284 w 125545"/>
                <a:gd name="connsiteY2" fmla="*/ 7018 h 311134"/>
                <a:gd name="connsiteX3" fmla="*/ 7018 w 125545"/>
                <a:gd name="connsiteY3" fmla="*/ 7018 h 31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45" h="311134">
                  <a:moveTo>
                    <a:pt x="7018" y="304507"/>
                  </a:moveTo>
                  <a:lnTo>
                    <a:pt x="123284" y="304507"/>
                  </a:lnTo>
                  <a:lnTo>
                    <a:pt x="123284" y="7018"/>
                  </a:lnTo>
                  <a:lnTo>
                    <a:pt x="7018" y="7018"/>
                  </a:lnTo>
                </a:path>
              </a:pathLst>
            </a:custGeom>
            <a:noFill/>
            <a:ln w="19050" cap="rnd">
              <a:solidFill>
                <a:srgbClr val="FFFFFF">
                  <a:lumMod val="7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3" name="Freihandform: Form 123">
            <a:extLst>
              <a:ext uri="{FF2B5EF4-FFF2-40B4-BE49-F238E27FC236}">
                <a16:creationId xmlns:a16="http://schemas.microsoft.com/office/drawing/2014/main" id="{2261424D-B7C2-2488-7C1F-BF25E8B2FA8F}"/>
              </a:ext>
            </a:extLst>
          </p:cNvPr>
          <p:cNvSpPr/>
          <p:nvPr/>
        </p:nvSpPr>
        <p:spPr>
          <a:xfrm>
            <a:off x="2367455" y="3160859"/>
            <a:ext cx="274998" cy="286222"/>
          </a:xfrm>
          <a:custGeom>
            <a:avLst/>
            <a:gdLst>
              <a:gd name="connsiteX0" fmla="*/ 72896 w 399099"/>
              <a:gd name="connsiteY0" fmla="*/ 158418 h 415389"/>
              <a:gd name="connsiteX1" fmla="*/ 46018 w 399099"/>
              <a:gd name="connsiteY1" fmla="*/ 158418 h 415389"/>
              <a:gd name="connsiteX2" fmla="*/ 6109 w 399099"/>
              <a:gd name="connsiteY2" fmla="*/ 191812 h 415389"/>
              <a:gd name="connsiteX3" fmla="*/ 67195 w 399099"/>
              <a:gd name="connsiteY3" fmla="*/ 191812 h 415389"/>
              <a:gd name="connsiteX4" fmla="*/ 66380 w 399099"/>
              <a:gd name="connsiteY4" fmla="*/ 208916 h 415389"/>
              <a:gd name="connsiteX5" fmla="*/ 67195 w 399099"/>
              <a:gd name="connsiteY5" fmla="*/ 225206 h 415389"/>
              <a:gd name="connsiteX6" fmla="*/ 46018 w 399099"/>
              <a:gd name="connsiteY6" fmla="*/ 225206 h 415389"/>
              <a:gd name="connsiteX7" fmla="*/ 6109 w 399099"/>
              <a:gd name="connsiteY7" fmla="*/ 258600 h 415389"/>
              <a:gd name="connsiteX8" fmla="*/ 72896 w 399099"/>
              <a:gd name="connsiteY8" fmla="*/ 258600 h 415389"/>
              <a:gd name="connsiteX9" fmla="*/ 268374 w 399099"/>
              <a:gd name="connsiteY9" fmla="*/ 410910 h 415389"/>
              <a:gd name="connsiteX10" fmla="*/ 397878 w 399099"/>
              <a:gd name="connsiteY10" fmla="*/ 364484 h 415389"/>
              <a:gd name="connsiteX11" fmla="*/ 400321 w 399099"/>
              <a:gd name="connsiteY11" fmla="*/ 362040 h 415389"/>
              <a:gd name="connsiteX12" fmla="*/ 374257 w 399099"/>
              <a:gd name="connsiteY12" fmla="*/ 340049 h 415389"/>
              <a:gd name="connsiteX13" fmla="*/ 372629 w 399099"/>
              <a:gd name="connsiteY13" fmla="*/ 341678 h 415389"/>
              <a:gd name="connsiteX14" fmla="*/ 268374 w 399099"/>
              <a:gd name="connsiteY14" fmla="*/ 377516 h 415389"/>
              <a:gd name="connsiteX15" fmla="*/ 107105 w 399099"/>
              <a:gd name="connsiteY15" fmla="*/ 258600 h 415389"/>
              <a:gd name="connsiteX16" fmla="*/ 235794 w 399099"/>
              <a:gd name="connsiteY16" fmla="*/ 258600 h 415389"/>
              <a:gd name="connsiteX17" fmla="*/ 275704 w 399099"/>
              <a:gd name="connsiteY17" fmla="*/ 225206 h 415389"/>
              <a:gd name="connsiteX18" fmla="*/ 99775 w 399099"/>
              <a:gd name="connsiteY18" fmla="*/ 225206 h 415389"/>
              <a:gd name="connsiteX19" fmla="*/ 98960 w 399099"/>
              <a:gd name="connsiteY19" fmla="*/ 208916 h 415389"/>
              <a:gd name="connsiteX20" fmla="*/ 99775 w 399099"/>
              <a:gd name="connsiteY20" fmla="*/ 191812 h 415389"/>
              <a:gd name="connsiteX21" fmla="*/ 235794 w 399099"/>
              <a:gd name="connsiteY21" fmla="*/ 191812 h 415389"/>
              <a:gd name="connsiteX22" fmla="*/ 275704 w 399099"/>
              <a:gd name="connsiteY22" fmla="*/ 158418 h 415389"/>
              <a:gd name="connsiteX23" fmla="*/ 107105 w 399099"/>
              <a:gd name="connsiteY23" fmla="*/ 158418 h 415389"/>
              <a:gd name="connsiteX24" fmla="*/ 268374 w 399099"/>
              <a:gd name="connsiteY24" fmla="*/ 39503 h 415389"/>
              <a:gd name="connsiteX25" fmla="*/ 372629 w 399099"/>
              <a:gd name="connsiteY25" fmla="*/ 75340 h 415389"/>
              <a:gd name="connsiteX26" fmla="*/ 374257 w 399099"/>
              <a:gd name="connsiteY26" fmla="*/ 76969 h 415389"/>
              <a:gd name="connsiteX27" fmla="*/ 400321 w 399099"/>
              <a:gd name="connsiteY27" fmla="*/ 54978 h 415389"/>
              <a:gd name="connsiteX28" fmla="*/ 397878 w 399099"/>
              <a:gd name="connsiteY28" fmla="*/ 52534 h 415389"/>
              <a:gd name="connsiteX29" fmla="*/ 268374 w 399099"/>
              <a:gd name="connsiteY29" fmla="*/ 6109 h 415389"/>
              <a:gd name="connsiteX30" fmla="*/ 72896 w 399099"/>
              <a:gd name="connsiteY30" fmla="*/ 158418 h 41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9099" h="415389">
                <a:moveTo>
                  <a:pt x="72896" y="158418"/>
                </a:moveTo>
                <a:lnTo>
                  <a:pt x="46018" y="158418"/>
                </a:lnTo>
                <a:lnTo>
                  <a:pt x="6109" y="191812"/>
                </a:lnTo>
                <a:lnTo>
                  <a:pt x="67195" y="191812"/>
                </a:lnTo>
                <a:cubicBezTo>
                  <a:pt x="66380" y="197514"/>
                  <a:pt x="66380" y="203215"/>
                  <a:pt x="66380" y="208916"/>
                </a:cubicBezTo>
                <a:cubicBezTo>
                  <a:pt x="66380" y="214618"/>
                  <a:pt x="66380" y="219505"/>
                  <a:pt x="67195" y="225206"/>
                </a:cubicBezTo>
                <a:lnTo>
                  <a:pt x="46018" y="225206"/>
                </a:lnTo>
                <a:lnTo>
                  <a:pt x="6109" y="258600"/>
                </a:lnTo>
                <a:lnTo>
                  <a:pt x="72896" y="258600"/>
                </a:lnTo>
                <a:cubicBezTo>
                  <a:pt x="95702" y="348194"/>
                  <a:pt x="176336" y="410910"/>
                  <a:pt x="268374" y="410910"/>
                </a:cubicBezTo>
                <a:cubicBezTo>
                  <a:pt x="315615" y="410910"/>
                  <a:pt x="361226" y="394620"/>
                  <a:pt x="397878" y="364484"/>
                </a:cubicBezTo>
                <a:lnTo>
                  <a:pt x="400321" y="362040"/>
                </a:lnTo>
                <a:lnTo>
                  <a:pt x="374257" y="340049"/>
                </a:lnTo>
                <a:lnTo>
                  <a:pt x="372629" y="341678"/>
                </a:lnTo>
                <a:cubicBezTo>
                  <a:pt x="342492" y="365298"/>
                  <a:pt x="306654" y="377516"/>
                  <a:pt x="268374" y="377516"/>
                </a:cubicBezTo>
                <a:cubicBezTo>
                  <a:pt x="194255" y="377516"/>
                  <a:pt x="129096" y="328646"/>
                  <a:pt x="107105" y="258600"/>
                </a:cubicBezTo>
                <a:lnTo>
                  <a:pt x="235794" y="258600"/>
                </a:lnTo>
                <a:lnTo>
                  <a:pt x="275704" y="225206"/>
                </a:lnTo>
                <a:lnTo>
                  <a:pt x="99775" y="225206"/>
                </a:lnTo>
                <a:cubicBezTo>
                  <a:pt x="98960" y="219505"/>
                  <a:pt x="98960" y="213803"/>
                  <a:pt x="98960" y="208916"/>
                </a:cubicBezTo>
                <a:cubicBezTo>
                  <a:pt x="98960" y="204029"/>
                  <a:pt x="98960" y="198328"/>
                  <a:pt x="99775" y="191812"/>
                </a:cubicBezTo>
                <a:lnTo>
                  <a:pt x="235794" y="191812"/>
                </a:lnTo>
                <a:lnTo>
                  <a:pt x="275704" y="158418"/>
                </a:lnTo>
                <a:lnTo>
                  <a:pt x="107105" y="158418"/>
                </a:lnTo>
                <a:cubicBezTo>
                  <a:pt x="129096" y="88372"/>
                  <a:pt x="195070" y="39503"/>
                  <a:pt x="268374" y="39503"/>
                </a:cubicBezTo>
                <a:cubicBezTo>
                  <a:pt x="306654" y="39503"/>
                  <a:pt x="342492" y="51720"/>
                  <a:pt x="372629" y="75340"/>
                </a:cubicBezTo>
                <a:lnTo>
                  <a:pt x="374257" y="76969"/>
                </a:lnTo>
                <a:lnTo>
                  <a:pt x="400321" y="54978"/>
                </a:lnTo>
                <a:lnTo>
                  <a:pt x="397878" y="52534"/>
                </a:lnTo>
                <a:cubicBezTo>
                  <a:pt x="362040" y="22398"/>
                  <a:pt x="315615" y="6109"/>
                  <a:pt x="268374" y="6109"/>
                </a:cubicBezTo>
                <a:cubicBezTo>
                  <a:pt x="175522" y="6109"/>
                  <a:pt x="95702" y="68824"/>
                  <a:pt x="72896" y="158418"/>
                </a:cubicBezTo>
                <a:close/>
              </a:path>
            </a:pathLst>
          </a:custGeom>
          <a:solidFill>
            <a:srgbClr val="FFFFFF">
              <a:lumMod val="75000"/>
            </a:srgb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defTabSz="1137101">
              <a:defRPr/>
            </a:pPr>
            <a:endParaRPr lang="de-DE" sz="2270" kern="0">
              <a:solidFill>
                <a:srgbClr val="1C1C1C"/>
              </a:solidFill>
              <a:cs typeface="Arial" panose="020B0604020202020204" pitchFamily="34" charset="0"/>
            </a:endParaRPr>
          </a:p>
        </p:txBody>
      </p:sp>
      <p:sp>
        <p:nvSpPr>
          <p:cNvPr id="124" name="Ellipse 124">
            <a:extLst>
              <a:ext uri="{FF2B5EF4-FFF2-40B4-BE49-F238E27FC236}">
                <a16:creationId xmlns:a16="http://schemas.microsoft.com/office/drawing/2014/main" id="{2ACBE831-FA55-3EFE-B2C4-D163F8D3A34B}"/>
              </a:ext>
            </a:extLst>
          </p:cNvPr>
          <p:cNvSpPr>
            <a:spLocks/>
          </p:cNvSpPr>
          <p:nvPr/>
        </p:nvSpPr>
        <p:spPr>
          <a:xfrm>
            <a:off x="6483509" y="4463159"/>
            <a:ext cx="589369" cy="589369"/>
          </a:xfrm>
          <a:prstGeom prst="ellipse">
            <a:avLst/>
          </a:prstGeom>
          <a:solidFill>
            <a:srgbClr val="CC3A45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1126897">
              <a:defRPr/>
            </a:pPr>
            <a:endParaRPr lang="de-DE" sz="2348" b="1" kern="0">
              <a:solidFill>
                <a:srgbClr val="800E1D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125" name="Gruppieren 125">
            <a:extLst>
              <a:ext uri="{FF2B5EF4-FFF2-40B4-BE49-F238E27FC236}">
                <a16:creationId xmlns:a16="http://schemas.microsoft.com/office/drawing/2014/main" id="{07342FDB-36B9-592D-8BCC-1C69881751C8}"/>
              </a:ext>
            </a:extLst>
          </p:cNvPr>
          <p:cNvGrpSpPr>
            <a:grpSpLocks noChangeAspect="1"/>
          </p:cNvGrpSpPr>
          <p:nvPr/>
        </p:nvGrpSpPr>
        <p:grpSpPr>
          <a:xfrm>
            <a:off x="6587230" y="4514255"/>
            <a:ext cx="403036" cy="402184"/>
            <a:chOff x="14842424" y="9461856"/>
            <a:chExt cx="783304" cy="781651"/>
          </a:xfrm>
        </p:grpSpPr>
        <p:sp>
          <p:nvSpPr>
            <p:cNvPr id="126" name="Freihandform: Form 126">
              <a:extLst>
                <a:ext uri="{FF2B5EF4-FFF2-40B4-BE49-F238E27FC236}">
                  <a16:creationId xmlns:a16="http://schemas.microsoft.com/office/drawing/2014/main" id="{707DCD65-25F0-6AF2-6B3F-69A56BE55426}"/>
                </a:ext>
              </a:extLst>
            </p:cNvPr>
            <p:cNvSpPr/>
            <p:nvPr/>
          </p:nvSpPr>
          <p:spPr>
            <a:xfrm>
              <a:off x="15308630" y="9879019"/>
              <a:ext cx="260348" cy="363277"/>
            </a:xfrm>
            <a:custGeom>
              <a:avLst/>
              <a:gdLst>
                <a:gd name="connsiteX0" fmla="*/ 338420 w 350230"/>
                <a:gd name="connsiteY0" fmla="*/ 476883 h 488693"/>
                <a:gd name="connsiteX1" fmla="*/ 314800 w 350230"/>
                <a:gd name="connsiteY1" fmla="*/ 278963 h 488693"/>
                <a:gd name="connsiteX2" fmla="*/ 255342 w 350230"/>
                <a:gd name="connsiteY2" fmla="*/ 179595 h 488693"/>
                <a:gd name="connsiteX3" fmla="*/ 197514 w 350230"/>
                <a:gd name="connsiteY3" fmla="*/ 149459 h 488693"/>
                <a:gd name="connsiteX4" fmla="*/ 47648 w 350230"/>
                <a:gd name="connsiteY4" fmla="*/ 105476 h 488693"/>
                <a:gd name="connsiteX5" fmla="*/ 38688 w 350230"/>
                <a:gd name="connsiteY5" fmla="*/ 101404 h 488693"/>
                <a:gd name="connsiteX6" fmla="*/ 24842 w 350230"/>
                <a:gd name="connsiteY6" fmla="*/ 77784 h 488693"/>
                <a:gd name="connsiteX7" fmla="*/ 18326 w 350230"/>
                <a:gd name="connsiteY7" fmla="*/ 18326 h 48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230" h="488693">
                  <a:moveTo>
                    <a:pt x="338420" y="476883"/>
                  </a:moveTo>
                  <a:lnTo>
                    <a:pt x="314800" y="278963"/>
                  </a:lnTo>
                  <a:cubicBezTo>
                    <a:pt x="306655" y="240681"/>
                    <a:pt x="286293" y="204844"/>
                    <a:pt x="255342" y="179595"/>
                  </a:cubicBezTo>
                  <a:cubicBezTo>
                    <a:pt x="235795" y="163305"/>
                    <a:pt x="216247" y="153532"/>
                    <a:pt x="197514" y="149459"/>
                  </a:cubicBezTo>
                  <a:lnTo>
                    <a:pt x="47648" y="105476"/>
                  </a:lnTo>
                  <a:cubicBezTo>
                    <a:pt x="44390" y="104662"/>
                    <a:pt x="41132" y="103033"/>
                    <a:pt x="38688" y="101404"/>
                  </a:cubicBezTo>
                  <a:cubicBezTo>
                    <a:pt x="30543" y="95702"/>
                    <a:pt x="25656" y="87558"/>
                    <a:pt x="24842" y="77784"/>
                  </a:cubicBezTo>
                  <a:lnTo>
                    <a:pt x="18326" y="18326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7" name="Freihandform: Form 127">
              <a:extLst>
                <a:ext uri="{FF2B5EF4-FFF2-40B4-BE49-F238E27FC236}">
                  <a16:creationId xmlns:a16="http://schemas.microsoft.com/office/drawing/2014/main" id="{E1574A17-31A3-0E89-22A2-ED82857028C0}"/>
                </a:ext>
              </a:extLst>
            </p:cNvPr>
            <p:cNvSpPr/>
            <p:nvPr/>
          </p:nvSpPr>
          <p:spPr>
            <a:xfrm>
              <a:off x="14896311" y="9674373"/>
              <a:ext cx="260348" cy="569134"/>
            </a:xfrm>
            <a:custGeom>
              <a:avLst/>
              <a:gdLst>
                <a:gd name="connsiteX0" fmla="*/ 243125 w 350230"/>
                <a:gd name="connsiteY0" fmla="*/ 18326 h 765619"/>
                <a:gd name="connsiteX1" fmla="*/ 203215 w 350230"/>
                <a:gd name="connsiteY1" fmla="*/ 86743 h 765619"/>
                <a:gd name="connsiteX2" fmla="*/ 250455 w 350230"/>
                <a:gd name="connsiteY2" fmla="*/ 156789 h 765619"/>
                <a:gd name="connsiteX3" fmla="*/ 338420 w 350230"/>
                <a:gd name="connsiteY3" fmla="*/ 295252 h 765619"/>
                <a:gd name="connsiteX4" fmla="*/ 331904 w 350230"/>
                <a:gd name="connsiteY4" fmla="*/ 354710 h 765619"/>
                <a:gd name="connsiteX5" fmla="*/ 318058 w 350230"/>
                <a:gd name="connsiteY5" fmla="*/ 378330 h 765619"/>
                <a:gd name="connsiteX6" fmla="*/ 309099 w 350230"/>
                <a:gd name="connsiteY6" fmla="*/ 382403 h 765619"/>
                <a:gd name="connsiteX7" fmla="*/ 160047 w 350230"/>
                <a:gd name="connsiteY7" fmla="*/ 425571 h 765619"/>
                <a:gd name="connsiteX8" fmla="*/ 101404 w 350230"/>
                <a:gd name="connsiteY8" fmla="*/ 456521 h 765619"/>
                <a:gd name="connsiteX9" fmla="*/ 41946 w 350230"/>
                <a:gd name="connsiteY9" fmla="*/ 555889 h 765619"/>
                <a:gd name="connsiteX10" fmla="*/ 18326 w 350230"/>
                <a:gd name="connsiteY10" fmla="*/ 753810 h 76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230" h="765619">
                  <a:moveTo>
                    <a:pt x="243125" y="18326"/>
                  </a:moveTo>
                  <a:cubicBezTo>
                    <a:pt x="220319" y="24842"/>
                    <a:pt x="203215" y="52535"/>
                    <a:pt x="203215" y="86743"/>
                  </a:cubicBezTo>
                  <a:cubicBezTo>
                    <a:pt x="203215" y="124210"/>
                    <a:pt x="223577" y="154346"/>
                    <a:pt x="250455" y="156789"/>
                  </a:cubicBezTo>
                  <a:cubicBezTo>
                    <a:pt x="265116" y="213803"/>
                    <a:pt x="296067" y="262673"/>
                    <a:pt x="338420" y="295252"/>
                  </a:cubicBezTo>
                  <a:lnTo>
                    <a:pt x="331904" y="354710"/>
                  </a:lnTo>
                  <a:cubicBezTo>
                    <a:pt x="331090" y="364484"/>
                    <a:pt x="325389" y="372629"/>
                    <a:pt x="318058" y="378330"/>
                  </a:cubicBezTo>
                  <a:cubicBezTo>
                    <a:pt x="315615" y="379959"/>
                    <a:pt x="312357" y="381588"/>
                    <a:pt x="309099" y="382403"/>
                  </a:cubicBezTo>
                  <a:lnTo>
                    <a:pt x="160047" y="425571"/>
                  </a:lnTo>
                  <a:cubicBezTo>
                    <a:pt x="140499" y="429643"/>
                    <a:pt x="120952" y="440231"/>
                    <a:pt x="101404" y="456521"/>
                  </a:cubicBezTo>
                  <a:cubicBezTo>
                    <a:pt x="70454" y="481771"/>
                    <a:pt x="50091" y="516794"/>
                    <a:pt x="41946" y="555889"/>
                  </a:cubicBezTo>
                  <a:lnTo>
                    <a:pt x="18326" y="75381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8" name="Freihandform: Form 128">
              <a:extLst>
                <a:ext uri="{FF2B5EF4-FFF2-40B4-BE49-F238E27FC236}">
                  <a16:creationId xmlns:a16="http://schemas.microsoft.com/office/drawing/2014/main" id="{5B878CF7-A195-8628-AF42-BA31AE8004B8}"/>
                </a:ext>
              </a:extLst>
            </p:cNvPr>
            <p:cNvSpPr/>
            <p:nvPr/>
          </p:nvSpPr>
          <p:spPr>
            <a:xfrm>
              <a:off x="15308024" y="9674373"/>
              <a:ext cx="260348" cy="569134"/>
            </a:xfrm>
            <a:custGeom>
              <a:avLst/>
              <a:gdLst>
                <a:gd name="connsiteX0" fmla="*/ 113621 w 350230"/>
                <a:gd name="connsiteY0" fmla="*/ 18326 h 765619"/>
                <a:gd name="connsiteX1" fmla="*/ 153531 w 350230"/>
                <a:gd name="connsiteY1" fmla="*/ 86743 h 765619"/>
                <a:gd name="connsiteX2" fmla="*/ 106291 w 350230"/>
                <a:gd name="connsiteY2" fmla="*/ 156789 h 765619"/>
                <a:gd name="connsiteX3" fmla="*/ 18326 w 350230"/>
                <a:gd name="connsiteY3" fmla="*/ 295252 h 765619"/>
                <a:gd name="connsiteX4" fmla="*/ 24842 w 350230"/>
                <a:gd name="connsiteY4" fmla="*/ 354710 h 765619"/>
                <a:gd name="connsiteX5" fmla="*/ 38688 w 350230"/>
                <a:gd name="connsiteY5" fmla="*/ 378330 h 765619"/>
                <a:gd name="connsiteX6" fmla="*/ 47648 w 350230"/>
                <a:gd name="connsiteY6" fmla="*/ 382403 h 765619"/>
                <a:gd name="connsiteX7" fmla="*/ 196699 w 350230"/>
                <a:gd name="connsiteY7" fmla="*/ 425571 h 765619"/>
                <a:gd name="connsiteX8" fmla="*/ 255342 w 350230"/>
                <a:gd name="connsiteY8" fmla="*/ 456521 h 765619"/>
                <a:gd name="connsiteX9" fmla="*/ 314800 w 350230"/>
                <a:gd name="connsiteY9" fmla="*/ 555889 h 765619"/>
                <a:gd name="connsiteX10" fmla="*/ 338420 w 350230"/>
                <a:gd name="connsiteY10" fmla="*/ 753810 h 76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230" h="765619">
                  <a:moveTo>
                    <a:pt x="113621" y="18326"/>
                  </a:moveTo>
                  <a:cubicBezTo>
                    <a:pt x="136427" y="24842"/>
                    <a:pt x="153531" y="52535"/>
                    <a:pt x="153531" y="86743"/>
                  </a:cubicBezTo>
                  <a:cubicBezTo>
                    <a:pt x="153531" y="124210"/>
                    <a:pt x="133169" y="154346"/>
                    <a:pt x="106291" y="156789"/>
                  </a:cubicBezTo>
                  <a:cubicBezTo>
                    <a:pt x="91630" y="213803"/>
                    <a:pt x="60680" y="262673"/>
                    <a:pt x="18326" y="295252"/>
                  </a:cubicBezTo>
                  <a:lnTo>
                    <a:pt x="24842" y="354710"/>
                  </a:lnTo>
                  <a:cubicBezTo>
                    <a:pt x="25657" y="364484"/>
                    <a:pt x="31358" y="372629"/>
                    <a:pt x="38688" y="378330"/>
                  </a:cubicBezTo>
                  <a:cubicBezTo>
                    <a:pt x="41132" y="379959"/>
                    <a:pt x="44390" y="381588"/>
                    <a:pt x="47648" y="382403"/>
                  </a:cubicBezTo>
                  <a:lnTo>
                    <a:pt x="196699" y="425571"/>
                  </a:lnTo>
                  <a:cubicBezTo>
                    <a:pt x="216247" y="429643"/>
                    <a:pt x="235795" y="440231"/>
                    <a:pt x="255342" y="456521"/>
                  </a:cubicBezTo>
                  <a:cubicBezTo>
                    <a:pt x="286293" y="481771"/>
                    <a:pt x="306655" y="516794"/>
                    <a:pt x="314800" y="555889"/>
                  </a:cubicBezTo>
                  <a:lnTo>
                    <a:pt x="338420" y="75381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9" name="Freihandform: Form 129">
              <a:extLst>
                <a:ext uri="{FF2B5EF4-FFF2-40B4-BE49-F238E27FC236}">
                  <a16:creationId xmlns:a16="http://schemas.microsoft.com/office/drawing/2014/main" id="{9D284A0F-2513-0FC1-DD73-D166BD376E97}"/>
                </a:ext>
              </a:extLst>
            </p:cNvPr>
            <p:cNvSpPr/>
            <p:nvPr/>
          </p:nvSpPr>
          <p:spPr>
            <a:xfrm>
              <a:off x="15110644" y="9948042"/>
              <a:ext cx="248239" cy="90819"/>
            </a:xfrm>
            <a:custGeom>
              <a:avLst/>
              <a:gdLst>
                <a:gd name="connsiteX0" fmla="*/ 316429 w 333940"/>
                <a:gd name="connsiteY0" fmla="*/ 18326 h 122173"/>
                <a:gd name="connsiteX1" fmla="*/ 258600 w 333940"/>
                <a:gd name="connsiteY1" fmla="*/ 70453 h 122173"/>
                <a:gd name="connsiteX2" fmla="*/ 76155 w 333940"/>
                <a:gd name="connsiteY2" fmla="*/ 70453 h 122173"/>
                <a:gd name="connsiteX3" fmla="*/ 18326 w 333940"/>
                <a:gd name="connsiteY3" fmla="*/ 18326 h 12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40" h="122173">
                  <a:moveTo>
                    <a:pt x="316429" y="18326"/>
                  </a:moveTo>
                  <a:lnTo>
                    <a:pt x="258600" y="70453"/>
                  </a:lnTo>
                  <a:cubicBezTo>
                    <a:pt x="206473" y="116879"/>
                    <a:pt x="128282" y="116879"/>
                    <a:pt x="76155" y="70453"/>
                  </a:cubicBezTo>
                  <a:lnTo>
                    <a:pt x="18326" y="18326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0" name="Freihandform: Form 130">
              <a:extLst>
                <a:ext uri="{FF2B5EF4-FFF2-40B4-BE49-F238E27FC236}">
                  <a16:creationId xmlns:a16="http://schemas.microsoft.com/office/drawing/2014/main" id="{4806E30C-BD6D-4D04-527A-97796A42A65B}"/>
                </a:ext>
              </a:extLst>
            </p:cNvPr>
            <p:cNvSpPr/>
            <p:nvPr/>
          </p:nvSpPr>
          <p:spPr>
            <a:xfrm>
              <a:off x="15062965" y="9461856"/>
              <a:ext cx="339058" cy="236130"/>
            </a:xfrm>
            <a:custGeom>
              <a:avLst/>
              <a:gdLst>
                <a:gd name="connsiteX0" fmla="*/ 18935 w 456113"/>
                <a:gd name="connsiteY0" fmla="*/ 304212 h 317650"/>
                <a:gd name="connsiteX1" fmla="*/ 31967 w 456113"/>
                <a:gd name="connsiteY1" fmla="*/ 179595 h 317650"/>
                <a:gd name="connsiteX2" fmla="*/ 230702 w 456113"/>
                <a:gd name="connsiteY2" fmla="*/ 18326 h 317650"/>
                <a:gd name="connsiteX3" fmla="*/ 429437 w 456113"/>
                <a:gd name="connsiteY3" fmla="*/ 179595 h 317650"/>
                <a:gd name="connsiteX4" fmla="*/ 442469 w 456113"/>
                <a:gd name="connsiteY4" fmla="*/ 304212 h 3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113" h="317650">
                  <a:moveTo>
                    <a:pt x="18935" y="304212"/>
                  </a:moveTo>
                  <a:cubicBezTo>
                    <a:pt x="18935" y="304212"/>
                    <a:pt x="14048" y="236609"/>
                    <a:pt x="31967" y="179595"/>
                  </a:cubicBezTo>
                  <a:cubicBezTo>
                    <a:pt x="31967" y="179595"/>
                    <a:pt x="73506" y="18326"/>
                    <a:pt x="230702" y="18326"/>
                  </a:cubicBezTo>
                  <a:cubicBezTo>
                    <a:pt x="387899" y="18326"/>
                    <a:pt x="429437" y="179595"/>
                    <a:pt x="429437" y="179595"/>
                  </a:cubicBezTo>
                  <a:cubicBezTo>
                    <a:pt x="447356" y="235794"/>
                    <a:pt x="442469" y="304212"/>
                    <a:pt x="442469" y="304212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1" name="Freihandform: Form 131">
              <a:extLst>
                <a:ext uri="{FF2B5EF4-FFF2-40B4-BE49-F238E27FC236}">
                  <a16:creationId xmlns:a16="http://schemas.microsoft.com/office/drawing/2014/main" id="{7E490F16-3073-707F-03D3-5779B3BD24E9}"/>
                </a:ext>
              </a:extLst>
            </p:cNvPr>
            <p:cNvSpPr/>
            <p:nvPr/>
          </p:nvSpPr>
          <p:spPr>
            <a:xfrm>
              <a:off x="15068867" y="9553854"/>
              <a:ext cx="314840" cy="84765"/>
            </a:xfrm>
            <a:custGeom>
              <a:avLst/>
              <a:gdLst>
                <a:gd name="connsiteX0" fmla="*/ 18326 w 423534"/>
                <a:gd name="connsiteY0" fmla="*/ 90045 h 114028"/>
                <a:gd name="connsiteX1" fmla="*/ 228464 w 423534"/>
                <a:gd name="connsiteY1" fmla="*/ 52578 h 114028"/>
                <a:gd name="connsiteX2" fmla="*/ 407652 w 423534"/>
                <a:gd name="connsiteY2" fmla="*/ 21628 h 11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534" h="114028">
                  <a:moveTo>
                    <a:pt x="18326" y="90045"/>
                  </a:moveTo>
                  <a:cubicBezTo>
                    <a:pt x="62309" y="106335"/>
                    <a:pt x="129097" y="107149"/>
                    <a:pt x="228464" y="52578"/>
                  </a:cubicBezTo>
                  <a:cubicBezTo>
                    <a:pt x="288737" y="19184"/>
                    <a:pt x="352267" y="13483"/>
                    <a:pt x="407652" y="21628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2" name="Freihandform: Form 132">
              <a:extLst>
                <a:ext uri="{FF2B5EF4-FFF2-40B4-BE49-F238E27FC236}">
                  <a16:creationId xmlns:a16="http://schemas.microsoft.com/office/drawing/2014/main" id="{2CC64CC1-AB53-A51A-C24D-8664CD2D2F15}"/>
                </a:ext>
              </a:extLst>
            </p:cNvPr>
            <p:cNvSpPr/>
            <p:nvPr/>
          </p:nvSpPr>
          <p:spPr>
            <a:xfrm>
              <a:off x="15407762" y="9713728"/>
              <a:ext cx="217966" cy="405659"/>
            </a:xfrm>
            <a:custGeom>
              <a:avLst/>
              <a:gdLst>
                <a:gd name="connsiteX0" fmla="*/ 114656 w 293216"/>
                <a:gd name="connsiteY0" fmla="*/ 18326 h 545707"/>
                <a:gd name="connsiteX1" fmla="*/ 139905 w 293216"/>
                <a:gd name="connsiteY1" fmla="*/ 90816 h 545707"/>
                <a:gd name="connsiteX2" fmla="*/ 82076 w 293216"/>
                <a:gd name="connsiteY2" fmla="*/ 148644 h 545707"/>
                <a:gd name="connsiteX3" fmla="*/ 29949 w 293216"/>
                <a:gd name="connsiteY3" fmla="*/ 222763 h 545707"/>
                <a:gd name="connsiteX4" fmla="*/ 44610 w 293216"/>
                <a:gd name="connsiteY4" fmla="*/ 270818 h 545707"/>
                <a:gd name="connsiteX5" fmla="*/ 76375 w 293216"/>
                <a:gd name="connsiteY5" fmla="*/ 281406 h 545707"/>
                <a:gd name="connsiteX6" fmla="*/ 275925 w 293216"/>
                <a:gd name="connsiteY6" fmla="*/ 515979 h 545707"/>
                <a:gd name="connsiteX7" fmla="*/ 276739 w 293216"/>
                <a:gd name="connsiteY7" fmla="*/ 528196 h 54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216" h="545707">
                  <a:moveTo>
                    <a:pt x="114656" y="18326"/>
                  </a:moveTo>
                  <a:cubicBezTo>
                    <a:pt x="135833" y="28914"/>
                    <a:pt x="146421" y="58236"/>
                    <a:pt x="139905" y="90816"/>
                  </a:cubicBezTo>
                  <a:cubicBezTo>
                    <a:pt x="133389" y="126653"/>
                    <a:pt x="108140" y="151088"/>
                    <a:pt x="82076" y="148644"/>
                  </a:cubicBezTo>
                  <a:cubicBezTo>
                    <a:pt x="68230" y="177151"/>
                    <a:pt x="51126" y="201586"/>
                    <a:pt x="29949" y="222763"/>
                  </a:cubicBezTo>
                  <a:cubicBezTo>
                    <a:pt x="9587" y="243125"/>
                    <a:pt x="16917" y="261044"/>
                    <a:pt x="44610" y="270818"/>
                  </a:cubicBezTo>
                  <a:lnTo>
                    <a:pt x="76375" y="281406"/>
                  </a:lnTo>
                  <a:cubicBezTo>
                    <a:pt x="174928" y="313986"/>
                    <a:pt x="271038" y="366113"/>
                    <a:pt x="275925" y="515979"/>
                  </a:cubicBezTo>
                  <a:cubicBezTo>
                    <a:pt x="275925" y="520051"/>
                    <a:pt x="276739" y="524124"/>
                    <a:pt x="276739" y="528196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" name="Freihandform: Form 133">
              <a:extLst>
                <a:ext uri="{FF2B5EF4-FFF2-40B4-BE49-F238E27FC236}">
                  <a16:creationId xmlns:a16="http://schemas.microsoft.com/office/drawing/2014/main" id="{FC95D34F-319F-31BC-D940-8B4A4571DD31}"/>
                </a:ext>
              </a:extLst>
            </p:cNvPr>
            <p:cNvSpPr/>
            <p:nvPr/>
          </p:nvSpPr>
          <p:spPr>
            <a:xfrm>
              <a:off x="15369176" y="9483047"/>
              <a:ext cx="145310" cy="254294"/>
            </a:xfrm>
            <a:custGeom>
              <a:avLst/>
              <a:gdLst>
                <a:gd name="connsiteX0" fmla="*/ 166563 w 195477"/>
                <a:gd name="connsiteY0" fmla="*/ 328646 h 342085"/>
                <a:gd name="connsiteX1" fmla="*/ 177151 w 195477"/>
                <a:gd name="connsiteY1" fmla="*/ 208102 h 342085"/>
                <a:gd name="connsiteX2" fmla="*/ 18326 w 195477"/>
                <a:gd name="connsiteY2" fmla="*/ 18326 h 34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477" h="342085">
                  <a:moveTo>
                    <a:pt x="166563" y="328646"/>
                  </a:moveTo>
                  <a:cubicBezTo>
                    <a:pt x="166563" y="328646"/>
                    <a:pt x="183667" y="265116"/>
                    <a:pt x="177151" y="208102"/>
                  </a:cubicBezTo>
                  <a:cubicBezTo>
                    <a:pt x="177151" y="208102"/>
                    <a:pt x="167378" y="47647"/>
                    <a:pt x="18326" y="18326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4" name="Freihandform: Form 134">
              <a:extLst>
                <a:ext uri="{FF2B5EF4-FFF2-40B4-BE49-F238E27FC236}">
                  <a16:creationId xmlns:a16="http://schemas.microsoft.com/office/drawing/2014/main" id="{CB5638F1-0D46-4DB6-3983-E775AEB4082D}"/>
                </a:ext>
              </a:extLst>
            </p:cNvPr>
            <p:cNvSpPr/>
            <p:nvPr/>
          </p:nvSpPr>
          <p:spPr>
            <a:xfrm>
              <a:off x="14842424" y="9713728"/>
              <a:ext cx="217966" cy="405659"/>
            </a:xfrm>
            <a:custGeom>
              <a:avLst/>
              <a:gdLst>
                <a:gd name="connsiteX0" fmla="*/ 180409 w 293216"/>
                <a:gd name="connsiteY0" fmla="*/ 18326 h 545707"/>
                <a:gd name="connsiteX1" fmla="*/ 155160 w 293216"/>
                <a:gd name="connsiteY1" fmla="*/ 90816 h 545707"/>
                <a:gd name="connsiteX2" fmla="*/ 212989 w 293216"/>
                <a:gd name="connsiteY2" fmla="*/ 148644 h 545707"/>
                <a:gd name="connsiteX3" fmla="*/ 265116 w 293216"/>
                <a:gd name="connsiteY3" fmla="*/ 222763 h 545707"/>
                <a:gd name="connsiteX4" fmla="*/ 250455 w 293216"/>
                <a:gd name="connsiteY4" fmla="*/ 270818 h 545707"/>
                <a:gd name="connsiteX5" fmla="*/ 218690 w 293216"/>
                <a:gd name="connsiteY5" fmla="*/ 281406 h 545707"/>
                <a:gd name="connsiteX6" fmla="*/ 19141 w 293216"/>
                <a:gd name="connsiteY6" fmla="*/ 515979 h 545707"/>
                <a:gd name="connsiteX7" fmla="*/ 18326 w 293216"/>
                <a:gd name="connsiteY7" fmla="*/ 528196 h 54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216" h="545707">
                  <a:moveTo>
                    <a:pt x="180409" y="18326"/>
                  </a:moveTo>
                  <a:cubicBezTo>
                    <a:pt x="159233" y="28914"/>
                    <a:pt x="148644" y="58236"/>
                    <a:pt x="155160" y="90816"/>
                  </a:cubicBezTo>
                  <a:cubicBezTo>
                    <a:pt x="161676" y="126653"/>
                    <a:pt x="186925" y="151088"/>
                    <a:pt x="212989" y="148644"/>
                  </a:cubicBezTo>
                  <a:cubicBezTo>
                    <a:pt x="226835" y="177151"/>
                    <a:pt x="243940" y="201586"/>
                    <a:pt x="265116" y="222763"/>
                  </a:cubicBezTo>
                  <a:cubicBezTo>
                    <a:pt x="285479" y="243125"/>
                    <a:pt x="278148" y="261044"/>
                    <a:pt x="250455" y="270818"/>
                  </a:cubicBezTo>
                  <a:lnTo>
                    <a:pt x="218690" y="281406"/>
                  </a:lnTo>
                  <a:cubicBezTo>
                    <a:pt x="120137" y="313986"/>
                    <a:pt x="24028" y="366113"/>
                    <a:pt x="19141" y="515979"/>
                  </a:cubicBezTo>
                  <a:cubicBezTo>
                    <a:pt x="19141" y="520051"/>
                    <a:pt x="18326" y="524124"/>
                    <a:pt x="18326" y="528196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5" name="Freihandform: Form 135">
              <a:extLst>
                <a:ext uri="{FF2B5EF4-FFF2-40B4-BE49-F238E27FC236}">
                  <a16:creationId xmlns:a16="http://schemas.microsoft.com/office/drawing/2014/main" id="{76F1A231-9852-BF5D-E578-FD27C38A9A01}"/>
                </a:ext>
              </a:extLst>
            </p:cNvPr>
            <p:cNvSpPr/>
            <p:nvPr/>
          </p:nvSpPr>
          <p:spPr>
            <a:xfrm>
              <a:off x="14953940" y="9483047"/>
              <a:ext cx="145310" cy="254294"/>
            </a:xfrm>
            <a:custGeom>
              <a:avLst/>
              <a:gdLst>
                <a:gd name="connsiteX0" fmla="*/ 30395 w 195477"/>
                <a:gd name="connsiteY0" fmla="*/ 328646 h 342085"/>
                <a:gd name="connsiteX1" fmla="*/ 19806 w 195477"/>
                <a:gd name="connsiteY1" fmla="*/ 208102 h 342085"/>
                <a:gd name="connsiteX2" fmla="*/ 178632 w 195477"/>
                <a:gd name="connsiteY2" fmla="*/ 18326 h 34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477" h="342085">
                  <a:moveTo>
                    <a:pt x="30395" y="328646"/>
                  </a:moveTo>
                  <a:cubicBezTo>
                    <a:pt x="30395" y="328646"/>
                    <a:pt x="13291" y="265116"/>
                    <a:pt x="19806" y="208102"/>
                  </a:cubicBezTo>
                  <a:cubicBezTo>
                    <a:pt x="19806" y="208102"/>
                    <a:pt x="29580" y="47647"/>
                    <a:pt x="178632" y="18326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6" name="Ellipse 136">
            <a:extLst>
              <a:ext uri="{FF2B5EF4-FFF2-40B4-BE49-F238E27FC236}">
                <a16:creationId xmlns:a16="http://schemas.microsoft.com/office/drawing/2014/main" id="{8492B2C3-E1DD-1153-A3F6-D209392E8635}"/>
              </a:ext>
            </a:extLst>
          </p:cNvPr>
          <p:cNvSpPr>
            <a:spLocks/>
          </p:cNvSpPr>
          <p:nvPr/>
        </p:nvSpPr>
        <p:spPr>
          <a:xfrm>
            <a:off x="8590513" y="4400135"/>
            <a:ext cx="589369" cy="589369"/>
          </a:xfrm>
          <a:prstGeom prst="ellipse">
            <a:avLst/>
          </a:prstGeom>
          <a:solidFill>
            <a:srgbClr val="CC3A45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1126897">
              <a:defRPr/>
            </a:pPr>
            <a:endParaRPr lang="de-DE" sz="2348" b="1" kern="0">
              <a:solidFill>
                <a:srgbClr val="800E1D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137" name="Gruppieren 137">
            <a:extLst>
              <a:ext uri="{FF2B5EF4-FFF2-40B4-BE49-F238E27FC236}">
                <a16:creationId xmlns:a16="http://schemas.microsoft.com/office/drawing/2014/main" id="{85407E2A-200A-01CE-E0B4-6BFB73159019}"/>
              </a:ext>
            </a:extLst>
          </p:cNvPr>
          <p:cNvGrpSpPr>
            <a:grpSpLocks noChangeAspect="1"/>
          </p:cNvGrpSpPr>
          <p:nvPr/>
        </p:nvGrpSpPr>
        <p:grpSpPr>
          <a:xfrm>
            <a:off x="8703154" y="4447511"/>
            <a:ext cx="377472" cy="465874"/>
            <a:chOff x="3642957" y="4128472"/>
            <a:chExt cx="576419" cy="711414"/>
          </a:xfrm>
        </p:grpSpPr>
        <p:sp>
          <p:nvSpPr>
            <p:cNvPr id="138" name="Freihandform: Form 138">
              <a:extLst>
                <a:ext uri="{FF2B5EF4-FFF2-40B4-BE49-F238E27FC236}">
                  <a16:creationId xmlns:a16="http://schemas.microsoft.com/office/drawing/2014/main" id="{A05C1B53-A328-CE47-8546-3B41A4C3B6D7}"/>
                </a:ext>
              </a:extLst>
            </p:cNvPr>
            <p:cNvSpPr/>
            <p:nvPr/>
          </p:nvSpPr>
          <p:spPr>
            <a:xfrm>
              <a:off x="3668572" y="4250367"/>
              <a:ext cx="485807" cy="589519"/>
            </a:xfrm>
            <a:custGeom>
              <a:avLst/>
              <a:gdLst>
                <a:gd name="connsiteX0" fmla="*/ 402060 w 485807"/>
                <a:gd name="connsiteY0" fmla="*/ 579250 h 589518"/>
                <a:gd name="connsiteX1" fmla="*/ 402060 w 485807"/>
                <a:gd name="connsiteY1" fmla="*/ 441150 h 589518"/>
                <a:gd name="connsiteX2" fmla="*/ 434811 w 485807"/>
                <a:gd name="connsiteY2" fmla="*/ 346718 h 589518"/>
                <a:gd name="connsiteX3" fmla="*/ 465378 w 485807"/>
                <a:gd name="connsiteY3" fmla="*/ 290495 h 589518"/>
                <a:gd name="connsiteX4" fmla="*/ 365488 w 485807"/>
                <a:gd name="connsiteY4" fmla="*/ 39404 h 589518"/>
                <a:gd name="connsiteX5" fmla="*/ 104025 w 485807"/>
                <a:gd name="connsiteY5" fmla="*/ 66696 h 589518"/>
                <a:gd name="connsiteX6" fmla="*/ 59811 w 485807"/>
                <a:gd name="connsiteY6" fmla="*/ 137657 h 589518"/>
                <a:gd name="connsiteX7" fmla="*/ 54353 w 485807"/>
                <a:gd name="connsiteY7" fmla="*/ 218443 h 589518"/>
                <a:gd name="connsiteX8" fmla="*/ 55990 w 485807"/>
                <a:gd name="connsiteY8" fmla="*/ 229906 h 589518"/>
                <a:gd name="connsiteX9" fmla="*/ 43982 w 485807"/>
                <a:gd name="connsiteY9" fmla="*/ 287766 h 589518"/>
                <a:gd name="connsiteX10" fmla="*/ 13960 w 485807"/>
                <a:gd name="connsiteY10" fmla="*/ 331434 h 589518"/>
                <a:gd name="connsiteX11" fmla="*/ 27606 w 485807"/>
                <a:gd name="connsiteY11" fmla="*/ 354905 h 589518"/>
                <a:gd name="connsiteX12" fmla="*/ 39615 w 485807"/>
                <a:gd name="connsiteY12" fmla="*/ 357635 h 589518"/>
                <a:gd name="connsiteX13" fmla="*/ 41798 w 485807"/>
                <a:gd name="connsiteY13" fmla="*/ 366368 h 589518"/>
                <a:gd name="connsiteX14" fmla="*/ 45073 w 485807"/>
                <a:gd name="connsiteY14" fmla="*/ 381652 h 589518"/>
                <a:gd name="connsiteX15" fmla="*/ 47257 w 485807"/>
                <a:gd name="connsiteY15" fmla="*/ 389294 h 589518"/>
                <a:gd name="connsiteX16" fmla="*/ 55444 w 485807"/>
                <a:gd name="connsiteY16" fmla="*/ 406215 h 589518"/>
                <a:gd name="connsiteX17" fmla="*/ 59265 w 485807"/>
                <a:gd name="connsiteY17" fmla="*/ 412766 h 589518"/>
                <a:gd name="connsiteX18" fmla="*/ 93654 w 485807"/>
                <a:gd name="connsiteY18" fmla="*/ 474447 h 589518"/>
                <a:gd name="connsiteX19" fmla="*/ 129134 w 485807"/>
                <a:gd name="connsiteY19" fmla="*/ 471172 h 589518"/>
                <a:gd name="connsiteX20" fmla="*/ 180990 w 485807"/>
                <a:gd name="connsiteY20" fmla="*/ 510473 h 589518"/>
                <a:gd name="connsiteX21" fmla="*/ 185903 w 485807"/>
                <a:gd name="connsiteY21" fmla="*/ 579250 h 58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5807" h="589518">
                  <a:moveTo>
                    <a:pt x="402060" y="579250"/>
                  </a:moveTo>
                  <a:lnTo>
                    <a:pt x="402060" y="441150"/>
                  </a:lnTo>
                  <a:cubicBezTo>
                    <a:pt x="402060" y="441150"/>
                    <a:pt x="401514" y="390386"/>
                    <a:pt x="434811" y="346718"/>
                  </a:cubicBezTo>
                  <a:cubicBezTo>
                    <a:pt x="447911" y="329796"/>
                    <a:pt x="458828" y="311237"/>
                    <a:pt x="465378" y="290495"/>
                  </a:cubicBezTo>
                  <a:cubicBezTo>
                    <a:pt x="485029" y="229360"/>
                    <a:pt x="497038" y="109818"/>
                    <a:pt x="365488" y="39404"/>
                  </a:cubicBezTo>
                  <a:cubicBezTo>
                    <a:pt x="365488" y="39404"/>
                    <a:pt x="217562" y="-37015"/>
                    <a:pt x="104025" y="66696"/>
                  </a:cubicBezTo>
                  <a:cubicBezTo>
                    <a:pt x="83283" y="85801"/>
                    <a:pt x="67453" y="110364"/>
                    <a:pt x="59811" y="137657"/>
                  </a:cubicBezTo>
                  <a:cubicBezTo>
                    <a:pt x="54353" y="158399"/>
                    <a:pt x="50532" y="185692"/>
                    <a:pt x="54353" y="218443"/>
                  </a:cubicBezTo>
                  <a:cubicBezTo>
                    <a:pt x="54899" y="222264"/>
                    <a:pt x="55444" y="226085"/>
                    <a:pt x="55990" y="229906"/>
                  </a:cubicBezTo>
                  <a:cubicBezTo>
                    <a:pt x="57628" y="238639"/>
                    <a:pt x="59811" y="263748"/>
                    <a:pt x="43982" y="287766"/>
                  </a:cubicBezTo>
                  <a:lnTo>
                    <a:pt x="13960" y="331434"/>
                  </a:lnTo>
                  <a:cubicBezTo>
                    <a:pt x="13960" y="331434"/>
                    <a:pt x="5226" y="350539"/>
                    <a:pt x="27606" y="354905"/>
                  </a:cubicBezTo>
                  <a:cubicBezTo>
                    <a:pt x="27606" y="354905"/>
                    <a:pt x="34702" y="355451"/>
                    <a:pt x="39615" y="357635"/>
                  </a:cubicBezTo>
                  <a:cubicBezTo>
                    <a:pt x="42890" y="359272"/>
                    <a:pt x="43982" y="363639"/>
                    <a:pt x="41798" y="366368"/>
                  </a:cubicBezTo>
                  <a:cubicBezTo>
                    <a:pt x="38523" y="370189"/>
                    <a:pt x="35248" y="376739"/>
                    <a:pt x="45073" y="381652"/>
                  </a:cubicBezTo>
                  <a:cubicBezTo>
                    <a:pt x="47803" y="383290"/>
                    <a:pt x="48894" y="386565"/>
                    <a:pt x="47257" y="389294"/>
                  </a:cubicBezTo>
                  <a:cubicBezTo>
                    <a:pt x="43982" y="394753"/>
                    <a:pt x="42344" y="402394"/>
                    <a:pt x="55444" y="406215"/>
                  </a:cubicBezTo>
                  <a:cubicBezTo>
                    <a:pt x="58174" y="407307"/>
                    <a:pt x="59811" y="409490"/>
                    <a:pt x="59265" y="412766"/>
                  </a:cubicBezTo>
                  <a:cubicBezTo>
                    <a:pt x="55990" y="428595"/>
                    <a:pt x="50532" y="474993"/>
                    <a:pt x="93654" y="474447"/>
                  </a:cubicBezTo>
                  <a:lnTo>
                    <a:pt x="129134" y="471172"/>
                  </a:lnTo>
                  <a:cubicBezTo>
                    <a:pt x="154243" y="468988"/>
                    <a:pt x="176623" y="485910"/>
                    <a:pt x="180990" y="510473"/>
                  </a:cubicBezTo>
                  <a:cubicBezTo>
                    <a:pt x="183719" y="526303"/>
                    <a:pt x="185903" y="548682"/>
                    <a:pt x="185903" y="579250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9" name="Freihandform: Form 139">
              <a:extLst>
                <a:ext uri="{FF2B5EF4-FFF2-40B4-BE49-F238E27FC236}">
                  <a16:creationId xmlns:a16="http://schemas.microsoft.com/office/drawing/2014/main" id="{0389B5F1-2416-C8EE-66B8-AE29B28A974A}"/>
                </a:ext>
              </a:extLst>
            </p:cNvPr>
            <p:cNvSpPr/>
            <p:nvPr/>
          </p:nvSpPr>
          <p:spPr>
            <a:xfrm>
              <a:off x="3770559" y="4310786"/>
              <a:ext cx="305676" cy="305676"/>
            </a:xfrm>
            <a:custGeom>
              <a:avLst/>
              <a:gdLst>
                <a:gd name="connsiteX0" fmla="*/ 282605 w 305676"/>
                <a:gd name="connsiteY0" fmla="*/ 141102 h 305676"/>
                <a:gd name="connsiteX1" fmla="*/ 291339 w 305676"/>
                <a:gd name="connsiteY1" fmla="*/ 110535 h 305676"/>
                <a:gd name="connsiteX2" fmla="*/ 266230 w 305676"/>
                <a:gd name="connsiteY2" fmla="*/ 90884 h 305676"/>
                <a:gd name="connsiteX3" fmla="*/ 261317 w 305676"/>
                <a:gd name="connsiteY3" fmla="*/ 59225 h 305676"/>
                <a:gd name="connsiteX4" fmla="*/ 230204 w 305676"/>
                <a:gd name="connsiteY4" fmla="*/ 51037 h 305676"/>
                <a:gd name="connsiteX5" fmla="*/ 213282 w 305676"/>
                <a:gd name="connsiteY5" fmla="*/ 24290 h 305676"/>
                <a:gd name="connsiteX6" fmla="*/ 181623 w 305676"/>
                <a:gd name="connsiteY6" fmla="*/ 29749 h 305676"/>
                <a:gd name="connsiteX7" fmla="*/ 154876 w 305676"/>
                <a:gd name="connsiteY7" fmla="*/ 12282 h 305676"/>
                <a:gd name="connsiteX8" fmla="*/ 128129 w 305676"/>
                <a:gd name="connsiteY8" fmla="*/ 29749 h 305676"/>
                <a:gd name="connsiteX9" fmla="*/ 96470 w 305676"/>
                <a:gd name="connsiteY9" fmla="*/ 24290 h 305676"/>
                <a:gd name="connsiteX10" fmla="*/ 79549 w 305676"/>
                <a:gd name="connsiteY10" fmla="*/ 51037 h 305676"/>
                <a:gd name="connsiteX11" fmla="*/ 48435 w 305676"/>
                <a:gd name="connsiteY11" fmla="*/ 59225 h 305676"/>
                <a:gd name="connsiteX12" fmla="*/ 43523 w 305676"/>
                <a:gd name="connsiteY12" fmla="*/ 90884 h 305676"/>
                <a:gd name="connsiteX13" fmla="*/ 18414 w 305676"/>
                <a:gd name="connsiteY13" fmla="*/ 110535 h 305676"/>
                <a:gd name="connsiteX14" fmla="*/ 27147 w 305676"/>
                <a:gd name="connsiteY14" fmla="*/ 141102 h 305676"/>
                <a:gd name="connsiteX15" fmla="*/ 12409 w 305676"/>
                <a:gd name="connsiteY15" fmla="*/ 169487 h 305676"/>
                <a:gd name="connsiteX16" fmla="*/ 32606 w 305676"/>
                <a:gd name="connsiteY16" fmla="*/ 194050 h 305676"/>
                <a:gd name="connsiteX17" fmla="*/ 30968 w 305676"/>
                <a:gd name="connsiteY17" fmla="*/ 225709 h 305676"/>
                <a:gd name="connsiteX18" fmla="*/ 59352 w 305676"/>
                <a:gd name="connsiteY18" fmla="*/ 239901 h 305676"/>
                <a:gd name="connsiteX19" fmla="*/ 70815 w 305676"/>
                <a:gd name="connsiteY19" fmla="*/ 269923 h 305676"/>
                <a:gd name="connsiteX20" fmla="*/ 102474 w 305676"/>
                <a:gd name="connsiteY20" fmla="*/ 271561 h 305676"/>
                <a:gd name="connsiteX21" fmla="*/ 124854 w 305676"/>
                <a:gd name="connsiteY21" fmla="*/ 294486 h 305676"/>
                <a:gd name="connsiteX22" fmla="*/ 154330 w 305676"/>
                <a:gd name="connsiteY22" fmla="*/ 283024 h 305676"/>
                <a:gd name="connsiteX23" fmla="*/ 183806 w 305676"/>
                <a:gd name="connsiteY23" fmla="*/ 294486 h 305676"/>
                <a:gd name="connsiteX24" fmla="*/ 206186 w 305676"/>
                <a:gd name="connsiteY24" fmla="*/ 271561 h 305676"/>
                <a:gd name="connsiteX25" fmla="*/ 237845 w 305676"/>
                <a:gd name="connsiteY25" fmla="*/ 269923 h 305676"/>
                <a:gd name="connsiteX26" fmla="*/ 249308 w 305676"/>
                <a:gd name="connsiteY26" fmla="*/ 239901 h 305676"/>
                <a:gd name="connsiteX27" fmla="*/ 277693 w 305676"/>
                <a:gd name="connsiteY27" fmla="*/ 225709 h 305676"/>
                <a:gd name="connsiteX28" fmla="*/ 276055 w 305676"/>
                <a:gd name="connsiteY28" fmla="*/ 194050 h 305676"/>
                <a:gd name="connsiteX29" fmla="*/ 296251 w 305676"/>
                <a:gd name="connsiteY29" fmla="*/ 169487 h 305676"/>
                <a:gd name="connsiteX30" fmla="*/ 282605 w 305676"/>
                <a:gd name="connsiteY30" fmla="*/ 141102 h 30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5676" h="305676">
                  <a:moveTo>
                    <a:pt x="282605" y="141102"/>
                  </a:moveTo>
                  <a:cubicBezTo>
                    <a:pt x="290793" y="133460"/>
                    <a:pt x="294614" y="121452"/>
                    <a:pt x="291339" y="110535"/>
                  </a:cubicBezTo>
                  <a:cubicBezTo>
                    <a:pt x="287518" y="99072"/>
                    <a:pt x="277693" y="91430"/>
                    <a:pt x="266230" y="90884"/>
                  </a:cubicBezTo>
                  <a:cubicBezTo>
                    <a:pt x="271142" y="80513"/>
                    <a:pt x="269505" y="67958"/>
                    <a:pt x="261317" y="59225"/>
                  </a:cubicBezTo>
                  <a:cubicBezTo>
                    <a:pt x="253129" y="50491"/>
                    <a:pt x="241121" y="47762"/>
                    <a:pt x="230204" y="51037"/>
                  </a:cubicBezTo>
                  <a:cubicBezTo>
                    <a:pt x="230204" y="39574"/>
                    <a:pt x="224199" y="29203"/>
                    <a:pt x="213282" y="24290"/>
                  </a:cubicBezTo>
                  <a:cubicBezTo>
                    <a:pt x="202365" y="19378"/>
                    <a:pt x="189811" y="22107"/>
                    <a:pt x="181623" y="29749"/>
                  </a:cubicBezTo>
                  <a:cubicBezTo>
                    <a:pt x="177256" y="19378"/>
                    <a:pt x="166885" y="12282"/>
                    <a:pt x="154876" y="12282"/>
                  </a:cubicBezTo>
                  <a:cubicBezTo>
                    <a:pt x="142867" y="12282"/>
                    <a:pt x="132496" y="19378"/>
                    <a:pt x="128129" y="29749"/>
                  </a:cubicBezTo>
                  <a:cubicBezTo>
                    <a:pt x="119942" y="22107"/>
                    <a:pt x="107387" y="19924"/>
                    <a:pt x="96470" y="24290"/>
                  </a:cubicBezTo>
                  <a:cubicBezTo>
                    <a:pt x="85553" y="29203"/>
                    <a:pt x="79003" y="40120"/>
                    <a:pt x="79549" y="51037"/>
                  </a:cubicBezTo>
                  <a:cubicBezTo>
                    <a:pt x="69178" y="47216"/>
                    <a:pt x="56623" y="49945"/>
                    <a:pt x="48435" y="59225"/>
                  </a:cubicBezTo>
                  <a:cubicBezTo>
                    <a:pt x="40248" y="67958"/>
                    <a:pt x="39156" y="80513"/>
                    <a:pt x="43523" y="90884"/>
                  </a:cubicBezTo>
                  <a:cubicBezTo>
                    <a:pt x="32606" y="91976"/>
                    <a:pt x="22234" y="99618"/>
                    <a:pt x="18414" y="110535"/>
                  </a:cubicBezTo>
                  <a:cubicBezTo>
                    <a:pt x="14593" y="121998"/>
                    <a:pt x="18414" y="134006"/>
                    <a:pt x="27147" y="141102"/>
                  </a:cubicBezTo>
                  <a:cubicBezTo>
                    <a:pt x="17322" y="146561"/>
                    <a:pt x="11317" y="157478"/>
                    <a:pt x="12409" y="169487"/>
                  </a:cubicBezTo>
                  <a:cubicBezTo>
                    <a:pt x="13501" y="181495"/>
                    <a:pt x="21689" y="190775"/>
                    <a:pt x="32606" y="194050"/>
                  </a:cubicBezTo>
                  <a:cubicBezTo>
                    <a:pt x="26055" y="202784"/>
                    <a:pt x="24964" y="215338"/>
                    <a:pt x="30968" y="225709"/>
                  </a:cubicBezTo>
                  <a:cubicBezTo>
                    <a:pt x="36972" y="236080"/>
                    <a:pt x="48435" y="241539"/>
                    <a:pt x="59352" y="239901"/>
                  </a:cubicBezTo>
                  <a:cubicBezTo>
                    <a:pt x="56623" y="250818"/>
                    <a:pt x="60990" y="262827"/>
                    <a:pt x="70815" y="269923"/>
                  </a:cubicBezTo>
                  <a:cubicBezTo>
                    <a:pt x="80640" y="277019"/>
                    <a:pt x="93195" y="277019"/>
                    <a:pt x="102474" y="271561"/>
                  </a:cubicBezTo>
                  <a:cubicBezTo>
                    <a:pt x="104658" y="282478"/>
                    <a:pt x="113391" y="291757"/>
                    <a:pt x="124854" y="294486"/>
                  </a:cubicBezTo>
                  <a:cubicBezTo>
                    <a:pt x="136317" y="297216"/>
                    <a:pt x="148326" y="291757"/>
                    <a:pt x="154330" y="283024"/>
                  </a:cubicBezTo>
                  <a:cubicBezTo>
                    <a:pt x="160880" y="292303"/>
                    <a:pt x="172343" y="297216"/>
                    <a:pt x="183806" y="294486"/>
                  </a:cubicBezTo>
                  <a:cubicBezTo>
                    <a:pt x="195269" y="291757"/>
                    <a:pt x="204003" y="283024"/>
                    <a:pt x="206186" y="271561"/>
                  </a:cubicBezTo>
                  <a:cubicBezTo>
                    <a:pt x="216011" y="277565"/>
                    <a:pt x="228566" y="277019"/>
                    <a:pt x="237845" y="269923"/>
                  </a:cubicBezTo>
                  <a:cubicBezTo>
                    <a:pt x="247671" y="262827"/>
                    <a:pt x="251492" y="250818"/>
                    <a:pt x="249308" y="239901"/>
                  </a:cubicBezTo>
                  <a:cubicBezTo>
                    <a:pt x="260225" y="240993"/>
                    <a:pt x="271688" y="236080"/>
                    <a:pt x="277693" y="225709"/>
                  </a:cubicBezTo>
                  <a:cubicBezTo>
                    <a:pt x="283697" y="215338"/>
                    <a:pt x="282605" y="202784"/>
                    <a:pt x="276055" y="194050"/>
                  </a:cubicBezTo>
                  <a:cubicBezTo>
                    <a:pt x="286972" y="190775"/>
                    <a:pt x="295160" y="181495"/>
                    <a:pt x="296251" y="169487"/>
                  </a:cubicBezTo>
                  <a:cubicBezTo>
                    <a:pt x="298981" y="158024"/>
                    <a:pt x="292431" y="147107"/>
                    <a:pt x="282605" y="141102"/>
                  </a:cubicBez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0" name="Freihandform: Form 140">
              <a:extLst>
                <a:ext uri="{FF2B5EF4-FFF2-40B4-BE49-F238E27FC236}">
                  <a16:creationId xmlns:a16="http://schemas.microsoft.com/office/drawing/2014/main" id="{6EC34F8E-9A19-39CB-FA99-F706062A4FAF}"/>
                </a:ext>
              </a:extLst>
            </p:cNvPr>
            <p:cNvSpPr/>
            <p:nvPr/>
          </p:nvSpPr>
          <p:spPr>
            <a:xfrm>
              <a:off x="3832913" y="4327708"/>
              <a:ext cx="109170" cy="180131"/>
            </a:xfrm>
            <a:custGeom>
              <a:avLst/>
              <a:gdLst>
                <a:gd name="connsiteX0" fmla="*/ 12282 w 109170"/>
                <a:gd name="connsiteY0" fmla="*/ 171124 h 180130"/>
                <a:gd name="connsiteX1" fmla="*/ 39028 w 109170"/>
                <a:gd name="connsiteY1" fmla="*/ 144378 h 180130"/>
                <a:gd name="connsiteX2" fmla="*/ 36299 w 109170"/>
                <a:gd name="connsiteY2" fmla="*/ 132369 h 180130"/>
                <a:gd name="connsiteX3" fmla="*/ 53220 w 109170"/>
                <a:gd name="connsiteY3" fmla="*/ 130731 h 180130"/>
                <a:gd name="connsiteX4" fmla="*/ 70688 w 109170"/>
                <a:gd name="connsiteY4" fmla="*/ 109989 h 180130"/>
                <a:gd name="connsiteX5" fmla="*/ 69596 w 109170"/>
                <a:gd name="connsiteY5" fmla="*/ 94159 h 180130"/>
                <a:gd name="connsiteX6" fmla="*/ 71233 w 109170"/>
                <a:gd name="connsiteY6" fmla="*/ 94159 h 180130"/>
                <a:gd name="connsiteX7" fmla="*/ 75054 w 109170"/>
                <a:gd name="connsiteY7" fmla="*/ 94159 h 180130"/>
                <a:gd name="connsiteX8" fmla="*/ 86517 w 109170"/>
                <a:gd name="connsiteY8" fmla="*/ 42303 h 180130"/>
                <a:gd name="connsiteX9" fmla="*/ 65775 w 109170"/>
                <a:gd name="connsiteY9" fmla="*/ 12282 h 1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170" h="180130">
                  <a:moveTo>
                    <a:pt x="12282" y="171124"/>
                  </a:moveTo>
                  <a:cubicBezTo>
                    <a:pt x="27020" y="171124"/>
                    <a:pt x="39028" y="159115"/>
                    <a:pt x="39028" y="144378"/>
                  </a:cubicBezTo>
                  <a:cubicBezTo>
                    <a:pt x="39028" y="140011"/>
                    <a:pt x="37937" y="136190"/>
                    <a:pt x="36299" y="132369"/>
                  </a:cubicBezTo>
                  <a:cubicBezTo>
                    <a:pt x="41758" y="133461"/>
                    <a:pt x="47216" y="133461"/>
                    <a:pt x="53220" y="130731"/>
                  </a:cubicBezTo>
                  <a:cubicBezTo>
                    <a:pt x="61954" y="126910"/>
                    <a:pt x="69050" y="119268"/>
                    <a:pt x="70688" y="109989"/>
                  </a:cubicBezTo>
                  <a:cubicBezTo>
                    <a:pt x="71779" y="104530"/>
                    <a:pt x="71233" y="99072"/>
                    <a:pt x="69596" y="94159"/>
                  </a:cubicBezTo>
                  <a:cubicBezTo>
                    <a:pt x="70142" y="94159"/>
                    <a:pt x="70688" y="94159"/>
                    <a:pt x="71233" y="94159"/>
                  </a:cubicBezTo>
                  <a:cubicBezTo>
                    <a:pt x="72325" y="94159"/>
                    <a:pt x="73963" y="94159"/>
                    <a:pt x="75054" y="94159"/>
                  </a:cubicBezTo>
                  <a:cubicBezTo>
                    <a:pt x="101255" y="91976"/>
                    <a:pt x="108897" y="57041"/>
                    <a:pt x="86517" y="42303"/>
                  </a:cubicBezTo>
                  <a:cubicBezTo>
                    <a:pt x="76146" y="35753"/>
                    <a:pt x="66321" y="25928"/>
                    <a:pt x="65775" y="12282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1" name="Freihandform: Form 141">
              <a:extLst>
                <a:ext uri="{FF2B5EF4-FFF2-40B4-BE49-F238E27FC236}">
                  <a16:creationId xmlns:a16="http://schemas.microsoft.com/office/drawing/2014/main" id="{83665E02-A9A2-86DD-4E3C-51A7C37B53E2}"/>
                </a:ext>
              </a:extLst>
            </p:cNvPr>
            <p:cNvSpPr/>
            <p:nvPr/>
          </p:nvSpPr>
          <p:spPr>
            <a:xfrm>
              <a:off x="3858022" y="4374651"/>
              <a:ext cx="54585" cy="60044"/>
            </a:xfrm>
            <a:custGeom>
              <a:avLst/>
              <a:gdLst>
                <a:gd name="connsiteX0" fmla="*/ 46670 w 54585"/>
                <a:gd name="connsiteY0" fmla="*/ 47762 h 60043"/>
                <a:gd name="connsiteX1" fmla="*/ 12282 w 54585"/>
                <a:gd name="connsiteY1" fmla="*/ 12282 h 6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585" h="60043">
                  <a:moveTo>
                    <a:pt x="46670" y="47762"/>
                  </a:moveTo>
                  <a:cubicBezTo>
                    <a:pt x="46670" y="47762"/>
                    <a:pt x="21561" y="39028"/>
                    <a:pt x="12282" y="12282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2" name="Freihandform: Form 142">
              <a:extLst>
                <a:ext uri="{FF2B5EF4-FFF2-40B4-BE49-F238E27FC236}">
                  <a16:creationId xmlns:a16="http://schemas.microsoft.com/office/drawing/2014/main" id="{C07CB378-F2F5-0F65-6FC5-8C986FF14257}"/>
                </a:ext>
              </a:extLst>
            </p:cNvPr>
            <p:cNvSpPr/>
            <p:nvPr/>
          </p:nvSpPr>
          <p:spPr>
            <a:xfrm>
              <a:off x="3920249" y="4349542"/>
              <a:ext cx="92795" cy="65502"/>
            </a:xfrm>
            <a:custGeom>
              <a:avLst/>
              <a:gdLst>
                <a:gd name="connsiteX0" fmla="*/ 81059 w 92794"/>
                <a:gd name="connsiteY0" fmla="*/ 12282 h 65502"/>
                <a:gd name="connsiteX1" fmla="*/ 12282 w 92794"/>
                <a:gd name="connsiteY1" fmla="*/ 51583 h 6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794" h="65502">
                  <a:moveTo>
                    <a:pt x="81059" y="12282"/>
                  </a:moveTo>
                  <a:cubicBezTo>
                    <a:pt x="81059" y="12282"/>
                    <a:pt x="64137" y="68504"/>
                    <a:pt x="12282" y="51583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3" name="Freihandform: Form 143">
              <a:extLst>
                <a:ext uri="{FF2B5EF4-FFF2-40B4-BE49-F238E27FC236}">
                  <a16:creationId xmlns:a16="http://schemas.microsoft.com/office/drawing/2014/main" id="{89115C5F-8315-1289-7CBB-3B200EEF2A14}"/>
                </a:ext>
              </a:extLst>
            </p:cNvPr>
            <p:cNvSpPr/>
            <p:nvPr/>
          </p:nvSpPr>
          <p:spPr>
            <a:xfrm>
              <a:off x="3906873" y="4439580"/>
              <a:ext cx="158297" cy="131004"/>
            </a:xfrm>
            <a:custGeom>
              <a:avLst/>
              <a:gdLst>
                <a:gd name="connsiteX0" fmla="*/ 146291 w 158296"/>
                <a:gd name="connsiteY0" fmla="*/ 12309 h 131004"/>
                <a:gd name="connsiteX1" fmla="*/ 105898 w 158296"/>
                <a:gd name="connsiteY1" fmla="*/ 45060 h 131004"/>
                <a:gd name="connsiteX2" fmla="*/ 42033 w 158296"/>
                <a:gd name="connsiteY2" fmla="*/ 45605 h 131004"/>
                <a:gd name="connsiteX3" fmla="*/ 25658 w 158296"/>
                <a:gd name="connsiteY3" fmla="*/ 61435 h 131004"/>
                <a:gd name="connsiteX4" fmla="*/ 15832 w 158296"/>
                <a:gd name="connsiteY4" fmla="*/ 119841 h 13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96" h="131004">
                  <a:moveTo>
                    <a:pt x="146291" y="12309"/>
                  </a:moveTo>
                  <a:cubicBezTo>
                    <a:pt x="146291" y="12309"/>
                    <a:pt x="114085" y="10125"/>
                    <a:pt x="105898" y="45060"/>
                  </a:cubicBezTo>
                  <a:cubicBezTo>
                    <a:pt x="105898" y="45060"/>
                    <a:pt x="72055" y="27047"/>
                    <a:pt x="42033" y="45605"/>
                  </a:cubicBezTo>
                  <a:cubicBezTo>
                    <a:pt x="35483" y="49426"/>
                    <a:pt x="30024" y="54885"/>
                    <a:pt x="25658" y="61435"/>
                  </a:cubicBezTo>
                  <a:cubicBezTo>
                    <a:pt x="17470" y="72898"/>
                    <a:pt x="6553" y="94732"/>
                    <a:pt x="15832" y="119841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4" name="Freihandform: Form 144">
              <a:extLst>
                <a:ext uri="{FF2B5EF4-FFF2-40B4-BE49-F238E27FC236}">
                  <a16:creationId xmlns:a16="http://schemas.microsoft.com/office/drawing/2014/main" id="{9BF0A687-A82C-D4D0-0BA1-10A56DEC871B}"/>
                </a:ext>
              </a:extLst>
            </p:cNvPr>
            <p:cNvSpPr/>
            <p:nvPr/>
          </p:nvSpPr>
          <p:spPr>
            <a:xfrm>
              <a:off x="3960613" y="4387751"/>
              <a:ext cx="87336" cy="98253"/>
            </a:xfrm>
            <a:custGeom>
              <a:avLst/>
              <a:gdLst>
                <a:gd name="connsiteX0" fmla="*/ 77268 w 87336"/>
                <a:gd name="connsiteY0" fmla="*/ 12282 h 98253"/>
                <a:gd name="connsiteX1" fmla="*/ 12311 w 87336"/>
                <a:gd name="connsiteY1" fmla="*/ 89792 h 9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336" h="98253">
                  <a:moveTo>
                    <a:pt x="77268" y="12282"/>
                  </a:moveTo>
                  <a:cubicBezTo>
                    <a:pt x="77268" y="12282"/>
                    <a:pt x="10674" y="24290"/>
                    <a:pt x="12311" y="89792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5" name="Freihandform: Form 145">
              <a:extLst>
                <a:ext uri="{FF2B5EF4-FFF2-40B4-BE49-F238E27FC236}">
                  <a16:creationId xmlns:a16="http://schemas.microsoft.com/office/drawing/2014/main" id="{1B70EA38-0792-3F32-1067-2E323E855C7E}"/>
                </a:ext>
              </a:extLst>
            </p:cNvPr>
            <p:cNvSpPr/>
            <p:nvPr/>
          </p:nvSpPr>
          <p:spPr>
            <a:xfrm>
              <a:off x="3818721" y="4509053"/>
              <a:ext cx="114629" cy="49127"/>
            </a:xfrm>
            <a:custGeom>
              <a:avLst/>
              <a:gdLst>
                <a:gd name="connsiteX0" fmla="*/ 12282 w 114628"/>
                <a:gd name="connsiteY0" fmla="*/ 42181 h 49126"/>
                <a:gd name="connsiteX1" fmla="*/ 102347 w 114628"/>
                <a:gd name="connsiteY1" fmla="*/ 17071 h 4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628" h="49126">
                  <a:moveTo>
                    <a:pt x="12282" y="42181"/>
                  </a:moveTo>
                  <a:cubicBezTo>
                    <a:pt x="12282" y="42181"/>
                    <a:pt x="47762" y="-2033"/>
                    <a:pt x="102347" y="17071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6" name="Freihandform: Form 146">
              <a:extLst>
                <a:ext uri="{FF2B5EF4-FFF2-40B4-BE49-F238E27FC236}">
                  <a16:creationId xmlns:a16="http://schemas.microsoft.com/office/drawing/2014/main" id="{66893EDF-1305-C1FF-55E9-BDA04BC03719}"/>
                </a:ext>
              </a:extLst>
            </p:cNvPr>
            <p:cNvSpPr/>
            <p:nvPr/>
          </p:nvSpPr>
          <p:spPr>
            <a:xfrm>
              <a:off x="3949725" y="4512055"/>
              <a:ext cx="60044" cy="81878"/>
            </a:xfrm>
            <a:custGeom>
              <a:avLst/>
              <a:gdLst>
                <a:gd name="connsiteX0" fmla="*/ 28657 w 60043"/>
                <a:gd name="connsiteY0" fmla="*/ 70293 h 81877"/>
                <a:gd name="connsiteX1" fmla="*/ 12282 w 60043"/>
                <a:gd name="connsiteY1" fmla="*/ 37541 h 81877"/>
                <a:gd name="connsiteX2" fmla="*/ 49399 w 60043"/>
                <a:gd name="connsiteY2" fmla="*/ 15707 h 81877"/>
                <a:gd name="connsiteX3" fmla="*/ 49945 w 60043"/>
                <a:gd name="connsiteY3" fmla="*/ 16253 h 8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43" h="81877">
                  <a:moveTo>
                    <a:pt x="28657" y="70293"/>
                  </a:moveTo>
                  <a:cubicBezTo>
                    <a:pt x="28657" y="70293"/>
                    <a:pt x="12282" y="59376"/>
                    <a:pt x="12282" y="37541"/>
                  </a:cubicBezTo>
                  <a:cubicBezTo>
                    <a:pt x="12282" y="18437"/>
                    <a:pt x="33024" y="5882"/>
                    <a:pt x="49399" y="15707"/>
                  </a:cubicBezTo>
                  <a:cubicBezTo>
                    <a:pt x="49399" y="15707"/>
                    <a:pt x="49945" y="15707"/>
                    <a:pt x="49945" y="16253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7" name="Freihandform: Form 147">
              <a:extLst>
                <a:ext uri="{FF2B5EF4-FFF2-40B4-BE49-F238E27FC236}">
                  <a16:creationId xmlns:a16="http://schemas.microsoft.com/office/drawing/2014/main" id="{523C0A66-8A3E-5137-0AA2-3BB418938F9C}"/>
                </a:ext>
              </a:extLst>
            </p:cNvPr>
            <p:cNvSpPr/>
            <p:nvPr/>
          </p:nvSpPr>
          <p:spPr>
            <a:xfrm>
              <a:off x="3885861" y="4437970"/>
              <a:ext cx="60044" cy="65502"/>
            </a:xfrm>
            <a:custGeom>
              <a:avLst/>
              <a:gdLst>
                <a:gd name="connsiteX0" fmla="*/ 12282 w 60043"/>
                <a:gd name="connsiteY0" fmla="*/ 12282 h 65502"/>
                <a:gd name="connsiteX1" fmla="*/ 52675 w 60043"/>
                <a:gd name="connsiteY1" fmla="*/ 55950 h 6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043" h="65502">
                  <a:moveTo>
                    <a:pt x="12282" y="12282"/>
                  </a:moveTo>
                  <a:cubicBezTo>
                    <a:pt x="12282" y="12282"/>
                    <a:pt x="49399" y="15557"/>
                    <a:pt x="52675" y="55950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8" name="Freihandform: Form 148">
              <a:extLst>
                <a:ext uri="{FF2B5EF4-FFF2-40B4-BE49-F238E27FC236}">
                  <a16:creationId xmlns:a16="http://schemas.microsoft.com/office/drawing/2014/main" id="{1CBBCC27-772D-E069-A358-70CF4E6EE0E2}"/>
                </a:ext>
              </a:extLst>
            </p:cNvPr>
            <p:cNvSpPr/>
            <p:nvPr/>
          </p:nvSpPr>
          <p:spPr>
            <a:xfrm>
              <a:off x="3830184" y="4426507"/>
              <a:ext cx="49127" cy="43668"/>
            </a:xfrm>
            <a:custGeom>
              <a:avLst/>
              <a:gdLst>
                <a:gd name="connsiteX0" fmla="*/ 39574 w 49126"/>
                <a:gd name="connsiteY0" fmla="*/ 33570 h 43668"/>
                <a:gd name="connsiteX1" fmla="*/ 12282 w 49126"/>
                <a:gd name="connsiteY1" fmla="*/ 12282 h 4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26" h="43668">
                  <a:moveTo>
                    <a:pt x="39574" y="33570"/>
                  </a:moveTo>
                  <a:cubicBezTo>
                    <a:pt x="39574" y="33570"/>
                    <a:pt x="23199" y="25928"/>
                    <a:pt x="12282" y="12282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9" name="Freihandform: Form 149">
              <a:extLst>
                <a:ext uri="{FF2B5EF4-FFF2-40B4-BE49-F238E27FC236}">
                  <a16:creationId xmlns:a16="http://schemas.microsoft.com/office/drawing/2014/main" id="{7487CD22-4E9F-0616-EBBD-A624B0B85A87}"/>
                </a:ext>
              </a:extLst>
            </p:cNvPr>
            <p:cNvSpPr/>
            <p:nvPr/>
          </p:nvSpPr>
          <p:spPr>
            <a:xfrm>
              <a:off x="3920795" y="4128472"/>
              <a:ext cx="21834" cy="87336"/>
            </a:xfrm>
            <a:custGeom>
              <a:avLst/>
              <a:gdLst>
                <a:gd name="connsiteX0" fmla="*/ 12282 w 21834"/>
                <a:gd name="connsiteY0" fmla="*/ 75600 h 87336"/>
                <a:gd name="connsiteX1" fmla="*/ 12282 w 21834"/>
                <a:gd name="connsiteY1" fmla="*/ 12282 h 8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34" h="87336">
                  <a:moveTo>
                    <a:pt x="12282" y="75600"/>
                  </a:moveTo>
                  <a:lnTo>
                    <a:pt x="12282" y="12282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0" name="Freihandform: Form 150">
              <a:extLst>
                <a:ext uri="{FF2B5EF4-FFF2-40B4-BE49-F238E27FC236}">
                  <a16:creationId xmlns:a16="http://schemas.microsoft.com/office/drawing/2014/main" id="{78EF6E37-652F-9951-14C5-115C0FD66E99}"/>
                </a:ext>
              </a:extLst>
            </p:cNvPr>
            <p:cNvSpPr/>
            <p:nvPr/>
          </p:nvSpPr>
          <p:spPr>
            <a:xfrm>
              <a:off x="3811625" y="4143210"/>
              <a:ext cx="43668" cy="87336"/>
            </a:xfrm>
            <a:custGeom>
              <a:avLst/>
              <a:gdLst>
                <a:gd name="connsiteX0" fmla="*/ 35753 w 43668"/>
                <a:gd name="connsiteY0" fmla="*/ 75600 h 87336"/>
                <a:gd name="connsiteX1" fmla="*/ 12282 w 43668"/>
                <a:gd name="connsiteY1" fmla="*/ 12282 h 8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668" h="87336">
                  <a:moveTo>
                    <a:pt x="35753" y="75600"/>
                  </a:moveTo>
                  <a:lnTo>
                    <a:pt x="12282" y="12282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1" name="Freihandform: Form 151">
              <a:extLst>
                <a:ext uri="{FF2B5EF4-FFF2-40B4-BE49-F238E27FC236}">
                  <a16:creationId xmlns:a16="http://schemas.microsoft.com/office/drawing/2014/main" id="{8D47BDB5-037F-2F31-44AB-BC0A73E994BE}"/>
                </a:ext>
              </a:extLst>
            </p:cNvPr>
            <p:cNvSpPr/>
            <p:nvPr/>
          </p:nvSpPr>
          <p:spPr>
            <a:xfrm>
              <a:off x="3711734" y="4195066"/>
              <a:ext cx="65502" cy="70961"/>
            </a:xfrm>
            <a:custGeom>
              <a:avLst/>
              <a:gdLst>
                <a:gd name="connsiteX0" fmla="*/ 54858 w 65502"/>
                <a:gd name="connsiteY0" fmla="*/ 62500 h 70960"/>
                <a:gd name="connsiteX1" fmla="*/ 12282 w 65502"/>
                <a:gd name="connsiteY1" fmla="*/ 12282 h 7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02" h="70960">
                  <a:moveTo>
                    <a:pt x="54858" y="62500"/>
                  </a:moveTo>
                  <a:lnTo>
                    <a:pt x="12282" y="12282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2" name="Freihandform: Form 152">
              <a:extLst>
                <a:ext uri="{FF2B5EF4-FFF2-40B4-BE49-F238E27FC236}">
                  <a16:creationId xmlns:a16="http://schemas.microsoft.com/office/drawing/2014/main" id="{1B8D1BA0-90CA-3FE7-6EF7-C12DB3E3E009}"/>
                </a:ext>
              </a:extLst>
            </p:cNvPr>
            <p:cNvSpPr/>
            <p:nvPr/>
          </p:nvSpPr>
          <p:spPr>
            <a:xfrm>
              <a:off x="3642957" y="4264389"/>
              <a:ext cx="81878" cy="54585"/>
            </a:xfrm>
            <a:custGeom>
              <a:avLst/>
              <a:gdLst>
                <a:gd name="connsiteX0" fmla="*/ 72325 w 81877"/>
                <a:gd name="connsiteY0" fmla="*/ 47216 h 54585"/>
                <a:gd name="connsiteX1" fmla="*/ 12282 w 81877"/>
                <a:gd name="connsiteY1" fmla="*/ 12282 h 5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877" h="54585">
                  <a:moveTo>
                    <a:pt x="72325" y="47216"/>
                  </a:moveTo>
                  <a:lnTo>
                    <a:pt x="12282" y="12282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3" name="Freihandform: Form 153">
              <a:extLst>
                <a:ext uri="{FF2B5EF4-FFF2-40B4-BE49-F238E27FC236}">
                  <a16:creationId xmlns:a16="http://schemas.microsoft.com/office/drawing/2014/main" id="{96762043-DE9E-B33C-B5D2-56FADFCBF8AA}"/>
                </a:ext>
              </a:extLst>
            </p:cNvPr>
            <p:cNvSpPr/>
            <p:nvPr/>
          </p:nvSpPr>
          <p:spPr>
            <a:xfrm>
              <a:off x="4148415" y="4282948"/>
              <a:ext cx="70961" cy="49127"/>
            </a:xfrm>
            <a:custGeom>
              <a:avLst/>
              <a:gdLst>
                <a:gd name="connsiteX0" fmla="*/ 12282 w 70960"/>
                <a:gd name="connsiteY0" fmla="*/ 41758 h 49126"/>
                <a:gd name="connsiteX1" fmla="*/ 63592 w 70960"/>
                <a:gd name="connsiteY1" fmla="*/ 12282 h 4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60" h="49126">
                  <a:moveTo>
                    <a:pt x="12282" y="41758"/>
                  </a:moveTo>
                  <a:lnTo>
                    <a:pt x="63592" y="12282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4" name="Freihandform: Form 154">
              <a:extLst>
                <a:ext uri="{FF2B5EF4-FFF2-40B4-BE49-F238E27FC236}">
                  <a16:creationId xmlns:a16="http://schemas.microsoft.com/office/drawing/2014/main" id="{7D55C85B-B240-150F-6D54-5671A773DD09}"/>
                </a:ext>
              </a:extLst>
            </p:cNvPr>
            <p:cNvSpPr/>
            <p:nvPr/>
          </p:nvSpPr>
          <p:spPr>
            <a:xfrm>
              <a:off x="4092738" y="4202162"/>
              <a:ext cx="65502" cy="70961"/>
            </a:xfrm>
            <a:custGeom>
              <a:avLst/>
              <a:gdLst>
                <a:gd name="connsiteX0" fmla="*/ 12282 w 65502"/>
                <a:gd name="connsiteY0" fmla="*/ 61408 h 70960"/>
                <a:gd name="connsiteX1" fmla="*/ 53220 w 65502"/>
                <a:gd name="connsiteY1" fmla="*/ 12282 h 7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02" h="70960">
                  <a:moveTo>
                    <a:pt x="12282" y="61408"/>
                  </a:moveTo>
                  <a:lnTo>
                    <a:pt x="53220" y="12282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5" name="Freihandform: Form 155">
              <a:extLst>
                <a:ext uri="{FF2B5EF4-FFF2-40B4-BE49-F238E27FC236}">
                  <a16:creationId xmlns:a16="http://schemas.microsoft.com/office/drawing/2014/main" id="{E9429CC4-AE3B-8AD9-6C5E-FDA84C51C630}"/>
                </a:ext>
              </a:extLst>
            </p:cNvPr>
            <p:cNvSpPr/>
            <p:nvPr/>
          </p:nvSpPr>
          <p:spPr>
            <a:xfrm>
              <a:off x="4007040" y="4148669"/>
              <a:ext cx="43668" cy="87336"/>
            </a:xfrm>
            <a:custGeom>
              <a:avLst/>
              <a:gdLst>
                <a:gd name="connsiteX0" fmla="*/ 12282 w 43668"/>
                <a:gd name="connsiteY0" fmla="*/ 75054 h 87336"/>
                <a:gd name="connsiteX1" fmla="*/ 35207 w 43668"/>
                <a:gd name="connsiteY1" fmla="*/ 12282 h 8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668" h="87336">
                  <a:moveTo>
                    <a:pt x="12282" y="75054"/>
                  </a:moveTo>
                  <a:lnTo>
                    <a:pt x="35207" y="12282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6" name="Gruppieren 156">
            <a:extLst>
              <a:ext uri="{FF2B5EF4-FFF2-40B4-BE49-F238E27FC236}">
                <a16:creationId xmlns:a16="http://schemas.microsoft.com/office/drawing/2014/main" id="{D93D56DD-0F5C-71CB-04C2-10F68C7A2E5B}"/>
              </a:ext>
            </a:extLst>
          </p:cNvPr>
          <p:cNvGrpSpPr>
            <a:grpSpLocks noChangeAspect="1"/>
          </p:cNvGrpSpPr>
          <p:nvPr/>
        </p:nvGrpSpPr>
        <p:grpSpPr>
          <a:xfrm>
            <a:off x="7511385" y="4525558"/>
            <a:ext cx="775602" cy="562901"/>
            <a:chOff x="6650267" y="4042314"/>
            <a:chExt cx="785874" cy="570355"/>
          </a:xfrm>
        </p:grpSpPr>
        <p:sp>
          <p:nvSpPr>
            <p:cNvPr id="157" name="Freihandform: Form 157">
              <a:extLst>
                <a:ext uri="{FF2B5EF4-FFF2-40B4-BE49-F238E27FC236}">
                  <a16:creationId xmlns:a16="http://schemas.microsoft.com/office/drawing/2014/main" id="{2CF6C696-EF40-6D3A-EDCD-BFC2FAB7623E}"/>
                </a:ext>
              </a:extLst>
            </p:cNvPr>
            <p:cNvSpPr/>
            <p:nvPr/>
          </p:nvSpPr>
          <p:spPr>
            <a:xfrm>
              <a:off x="6796410" y="4141827"/>
              <a:ext cx="221774" cy="335504"/>
            </a:xfrm>
            <a:custGeom>
              <a:avLst/>
              <a:gdLst>
                <a:gd name="connsiteX0" fmla="*/ 308488 w 317650"/>
                <a:gd name="connsiteY0" fmla="*/ 469757 h 480548"/>
                <a:gd name="connsiteX1" fmla="*/ 289755 w 317650"/>
                <a:gd name="connsiteY1" fmla="*/ 402969 h 480548"/>
                <a:gd name="connsiteX2" fmla="*/ 173283 w 317650"/>
                <a:gd name="connsiteY2" fmla="*/ 266134 h 480548"/>
                <a:gd name="connsiteX3" fmla="*/ 126042 w 317650"/>
                <a:gd name="connsiteY3" fmla="*/ 244143 h 480548"/>
                <a:gd name="connsiteX4" fmla="*/ 69028 w 317650"/>
                <a:gd name="connsiteY4" fmla="*/ 177355 h 480548"/>
                <a:gd name="connsiteX5" fmla="*/ 46222 w 317650"/>
                <a:gd name="connsiteY5" fmla="*/ 97535 h 480548"/>
                <a:gd name="connsiteX6" fmla="*/ 47851 w 317650"/>
                <a:gd name="connsiteY6" fmla="*/ 83689 h 480548"/>
                <a:gd name="connsiteX7" fmla="*/ 16086 w 317650"/>
                <a:gd name="connsiteY7" fmla="*/ 16086 h 480548"/>
                <a:gd name="connsiteX8" fmla="*/ 15272 w 317650"/>
                <a:gd name="connsiteY8" fmla="*/ 15272 h 48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650" h="480548">
                  <a:moveTo>
                    <a:pt x="308488" y="469757"/>
                  </a:moveTo>
                  <a:lnTo>
                    <a:pt x="289755" y="402969"/>
                  </a:lnTo>
                  <a:cubicBezTo>
                    <a:pt x="272650" y="342696"/>
                    <a:pt x="230297" y="293013"/>
                    <a:pt x="173283" y="266134"/>
                  </a:cubicBezTo>
                  <a:lnTo>
                    <a:pt x="126042" y="244143"/>
                  </a:lnTo>
                  <a:cubicBezTo>
                    <a:pt x="98350" y="231111"/>
                    <a:pt x="77173" y="206677"/>
                    <a:pt x="69028" y="177355"/>
                  </a:cubicBezTo>
                  <a:lnTo>
                    <a:pt x="46222" y="97535"/>
                  </a:lnTo>
                  <a:lnTo>
                    <a:pt x="47851" y="83689"/>
                  </a:lnTo>
                  <a:cubicBezTo>
                    <a:pt x="51109" y="56811"/>
                    <a:pt x="38892" y="29933"/>
                    <a:pt x="16086" y="16086"/>
                  </a:cubicBezTo>
                  <a:lnTo>
                    <a:pt x="15272" y="15272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8" name="Freihandform: Form 158">
              <a:extLst>
                <a:ext uri="{FF2B5EF4-FFF2-40B4-BE49-F238E27FC236}">
                  <a16:creationId xmlns:a16="http://schemas.microsoft.com/office/drawing/2014/main" id="{6210B803-8AE9-F46C-FDBD-6B09F7CD2B0F}"/>
                </a:ext>
              </a:extLst>
            </p:cNvPr>
            <p:cNvSpPr/>
            <p:nvPr/>
          </p:nvSpPr>
          <p:spPr>
            <a:xfrm>
              <a:off x="6650267" y="4288231"/>
              <a:ext cx="238833" cy="238833"/>
            </a:xfrm>
            <a:custGeom>
              <a:avLst/>
              <a:gdLst>
                <a:gd name="connsiteX0" fmla="*/ 286497 w 342085"/>
                <a:gd name="connsiteY0" fmla="*/ 127299 h 342085"/>
                <a:gd name="connsiteX1" fmla="*/ 276723 w 342085"/>
                <a:gd name="connsiteY1" fmla="*/ 128113 h 342085"/>
                <a:gd name="connsiteX2" fmla="*/ 136631 w 342085"/>
                <a:gd name="connsiteY2" fmla="*/ 65397 h 342085"/>
                <a:gd name="connsiteX3" fmla="*/ 15272 w 342085"/>
                <a:gd name="connsiteY3" fmla="*/ 32003 h 342085"/>
                <a:gd name="connsiteX4" fmla="*/ 110567 w 342085"/>
                <a:gd name="connsiteY4" fmla="*/ 167209 h 342085"/>
                <a:gd name="connsiteX5" fmla="*/ 236813 w 342085"/>
                <a:gd name="connsiteY5" fmla="*/ 264947 h 342085"/>
                <a:gd name="connsiteX6" fmla="*/ 246587 w 342085"/>
                <a:gd name="connsiteY6" fmla="*/ 267391 h 342085"/>
                <a:gd name="connsiteX7" fmla="*/ 327221 w 342085"/>
                <a:gd name="connsiteY7" fmla="*/ 328477 h 34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085" h="342085">
                  <a:moveTo>
                    <a:pt x="286497" y="127299"/>
                  </a:moveTo>
                  <a:cubicBezTo>
                    <a:pt x="283239" y="128113"/>
                    <a:pt x="279981" y="128113"/>
                    <a:pt x="276723" y="128113"/>
                  </a:cubicBezTo>
                  <a:cubicBezTo>
                    <a:pt x="222966" y="133000"/>
                    <a:pt x="170025" y="108565"/>
                    <a:pt x="136631" y="65397"/>
                  </a:cubicBezTo>
                  <a:cubicBezTo>
                    <a:pt x="68213" y="-22567"/>
                    <a:pt x="15272" y="32003"/>
                    <a:pt x="15272" y="32003"/>
                  </a:cubicBezTo>
                  <a:cubicBezTo>
                    <a:pt x="15272" y="32003"/>
                    <a:pt x="72286" y="100420"/>
                    <a:pt x="110567" y="167209"/>
                  </a:cubicBezTo>
                  <a:cubicBezTo>
                    <a:pt x="138260" y="215263"/>
                    <a:pt x="183057" y="251915"/>
                    <a:pt x="236813" y="264947"/>
                  </a:cubicBezTo>
                  <a:cubicBezTo>
                    <a:pt x="240071" y="265762"/>
                    <a:pt x="243329" y="266576"/>
                    <a:pt x="246587" y="267391"/>
                  </a:cubicBezTo>
                  <a:cubicBezTo>
                    <a:pt x="281610" y="274721"/>
                    <a:pt x="310931" y="297527"/>
                    <a:pt x="327221" y="328477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9" name="Freihandform: Form 159">
              <a:extLst>
                <a:ext uri="{FF2B5EF4-FFF2-40B4-BE49-F238E27FC236}">
                  <a16:creationId xmlns:a16="http://schemas.microsoft.com/office/drawing/2014/main" id="{008FCD98-375C-3EDB-856C-64159FB649F5}"/>
                </a:ext>
              </a:extLst>
            </p:cNvPr>
            <p:cNvSpPr/>
            <p:nvPr/>
          </p:nvSpPr>
          <p:spPr>
            <a:xfrm>
              <a:off x="6669601" y="4066766"/>
              <a:ext cx="85297" cy="238833"/>
            </a:xfrm>
            <a:custGeom>
              <a:avLst/>
              <a:gdLst>
                <a:gd name="connsiteX0" fmla="*/ 38892 w 122173"/>
                <a:gd name="connsiteY0" fmla="*/ 332923 h 342085"/>
                <a:gd name="connsiteX1" fmla="*/ 15272 w 122173"/>
                <a:gd name="connsiteY1" fmla="*/ 226224 h 342085"/>
                <a:gd name="connsiteX2" fmla="*/ 83689 w 122173"/>
                <a:gd name="connsiteY2" fmla="*/ 15272 h 342085"/>
                <a:gd name="connsiteX3" fmla="*/ 113010 w 122173"/>
                <a:gd name="connsiteY3" fmla="*/ 85318 h 342085"/>
                <a:gd name="connsiteX4" fmla="*/ 82060 w 122173"/>
                <a:gd name="connsiteY4" fmla="*/ 222966 h 342085"/>
                <a:gd name="connsiteX5" fmla="*/ 103236 w 122173"/>
                <a:gd name="connsiteY5" fmla="*/ 310117 h 34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173" h="342085">
                  <a:moveTo>
                    <a:pt x="38892" y="332923"/>
                  </a:moveTo>
                  <a:lnTo>
                    <a:pt x="15272" y="226224"/>
                  </a:lnTo>
                  <a:lnTo>
                    <a:pt x="83689" y="15272"/>
                  </a:lnTo>
                  <a:cubicBezTo>
                    <a:pt x="83689" y="15272"/>
                    <a:pt x="122784" y="25046"/>
                    <a:pt x="113010" y="85318"/>
                  </a:cubicBezTo>
                  <a:lnTo>
                    <a:pt x="82060" y="222966"/>
                  </a:lnTo>
                  <a:lnTo>
                    <a:pt x="103236" y="310117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0" name="Freihandform: Form 160">
              <a:extLst>
                <a:ext uri="{FF2B5EF4-FFF2-40B4-BE49-F238E27FC236}">
                  <a16:creationId xmlns:a16="http://schemas.microsoft.com/office/drawing/2014/main" id="{AF8E4F8D-6BFB-5F39-07E3-8968C8EDE38F}"/>
                </a:ext>
              </a:extLst>
            </p:cNvPr>
            <p:cNvSpPr/>
            <p:nvPr/>
          </p:nvSpPr>
          <p:spPr>
            <a:xfrm>
              <a:off x="6735565" y="4042314"/>
              <a:ext cx="56865" cy="238833"/>
            </a:xfrm>
            <a:custGeom>
              <a:avLst/>
              <a:gdLst>
                <a:gd name="connsiteX0" fmla="*/ 15272 w 81448"/>
                <a:gd name="connsiteY0" fmla="*/ 72286 h 342085"/>
                <a:gd name="connsiteX1" fmla="*/ 34005 w 81448"/>
                <a:gd name="connsiteY1" fmla="*/ 15272 h 342085"/>
                <a:gd name="connsiteX2" fmla="*/ 68213 w 81448"/>
                <a:gd name="connsiteY2" fmla="*/ 102422 h 342085"/>
                <a:gd name="connsiteX3" fmla="*/ 38892 w 81448"/>
                <a:gd name="connsiteY3" fmla="*/ 251474 h 342085"/>
                <a:gd name="connsiteX4" fmla="*/ 61697 w 81448"/>
                <a:gd name="connsiteY4" fmla="*/ 332108 h 34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42085">
                  <a:moveTo>
                    <a:pt x="15272" y="72286"/>
                  </a:moveTo>
                  <a:lnTo>
                    <a:pt x="34005" y="15272"/>
                  </a:lnTo>
                  <a:cubicBezTo>
                    <a:pt x="34005" y="15272"/>
                    <a:pt x="85318" y="34005"/>
                    <a:pt x="68213" y="102422"/>
                  </a:cubicBezTo>
                  <a:lnTo>
                    <a:pt x="38892" y="251474"/>
                  </a:lnTo>
                  <a:lnTo>
                    <a:pt x="61697" y="332108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1" name="Freihandform: Form 161">
              <a:extLst>
                <a:ext uri="{FF2B5EF4-FFF2-40B4-BE49-F238E27FC236}">
                  <a16:creationId xmlns:a16="http://schemas.microsoft.com/office/drawing/2014/main" id="{2301415C-3C88-4EE3-6B45-5AD4A0D91B3C}"/>
                </a:ext>
              </a:extLst>
            </p:cNvPr>
            <p:cNvSpPr/>
            <p:nvPr/>
          </p:nvSpPr>
          <p:spPr>
            <a:xfrm>
              <a:off x="6774233" y="4082119"/>
              <a:ext cx="45492" cy="193341"/>
            </a:xfrm>
            <a:custGeom>
              <a:avLst/>
              <a:gdLst>
                <a:gd name="connsiteX0" fmla="*/ 15272 w 65159"/>
                <a:gd name="connsiteY0" fmla="*/ 15272 h 276926"/>
                <a:gd name="connsiteX1" fmla="*/ 17715 w 65159"/>
                <a:gd name="connsiteY1" fmla="*/ 16901 h 276926"/>
                <a:gd name="connsiteX2" fmla="*/ 47851 w 65159"/>
                <a:gd name="connsiteY2" fmla="*/ 93463 h 276926"/>
                <a:gd name="connsiteX3" fmla="*/ 31561 w 65159"/>
                <a:gd name="connsiteY3" fmla="*/ 181428 h 276926"/>
                <a:gd name="connsiteX4" fmla="*/ 55182 w 65159"/>
                <a:gd name="connsiteY4" fmla="*/ 263691 h 2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59" h="276926">
                  <a:moveTo>
                    <a:pt x="15272" y="15272"/>
                  </a:moveTo>
                  <a:lnTo>
                    <a:pt x="17715" y="16901"/>
                  </a:lnTo>
                  <a:cubicBezTo>
                    <a:pt x="42150" y="34819"/>
                    <a:pt x="53553" y="64141"/>
                    <a:pt x="47851" y="93463"/>
                  </a:cubicBezTo>
                  <a:lnTo>
                    <a:pt x="31561" y="181428"/>
                  </a:lnTo>
                  <a:lnTo>
                    <a:pt x="55182" y="263691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2" name="Freihandform: Form 162">
              <a:extLst>
                <a:ext uri="{FF2B5EF4-FFF2-40B4-BE49-F238E27FC236}">
                  <a16:creationId xmlns:a16="http://schemas.microsoft.com/office/drawing/2014/main" id="{CF08121B-451B-4002-75D0-C47329EBB58E}"/>
                </a:ext>
              </a:extLst>
            </p:cNvPr>
            <p:cNvSpPr/>
            <p:nvPr/>
          </p:nvSpPr>
          <p:spPr>
            <a:xfrm>
              <a:off x="6842471" y="4459134"/>
              <a:ext cx="176282" cy="153535"/>
            </a:xfrm>
            <a:custGeom>
              <a:avLst/>
              <a:gdLst>
                <a:gd name="connsiteX0" fmla="*/ 219709 w 252491"/>
                <a:gd name="connsiteY0" fmla="*/ 156178 h 219912"/>
                <a:gd name="connsiteX1" fmla="*/ 58440 w 252491"/>
                <a:gd name="connsiteY1" fmla="*/ 205048 h 219912"/>
                <a:gd name="connsiteX2" fmla="*/ 15272 w 252491"/>
                <a:gd name="connsiteY2" fmla="*/ 97535 h 219912"/>
                <a:gd name="connsiteX3" fmla="*/ 242514 w 252491"/>
                <a:gd name="connsiteY3" fmla="*/ 15272 h 219912"/>
                <a:gd name="connsiteX4" fmla="*/ 242514 w 252491"/>
                <a:gd name="connsiteY4" fmla="*/ 69842 h 21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91" h="219912">
                  <a:moveTo>
                    <a:pt x="219709" y="156178"/>
                  </a:moveTo>
                  <a:lnTo>
                    <a:pt x="58440" y="205048"/>
                  </a:lnTo>
                  <a:lnTo>
                    <a:pt x="15272" y="97535"/>
                  </a:lnTo>
                  <a:lnTo>
                    <a:pt x="242514" y="15272"/>
                  </a:lnTo>
                  <a:lnTo>
                    <a:pt x="242514" y="69842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3" name="Freihandform: Form 163">
              <a:extLst>
                <a:ext uri="{FF2B5EF4-FFF2-40B4-BE49-F238E27FC236}">
                  <a16:creationId xmlns:a16="http://schemas.microsoft.com/office/drawing/2014/main" id="{70D4C4DE-CFC1-333E-9BFB-3EF032EB46AE}"/>
                </a:ext>
              </a:extLst>
            </p:cNvPr>
            <p:cNvSpPr/>
            <p:nvPr/>
          </p:nvSpPr>
          <p:spPr>
            <a:xfrm>
              <a:off x="6855550" y="4497233"/>
              <a:ext cx="164909" cy="68238"/>
            </a:xfrm>
            <a:custGeom>
              <a:avLst/>
              <a:gdLst>
                <a:gd name="connsiteX0" fmla="*/ 15272 w 236201"/>
                <a:gd name="connsiteY0" fmla="*/ 89390 h 97738"/>
                <a:gd name="connsiteX1" fmla="*/ 223781 w 236201"/>
                <a:gd name="connsiteY1" fmla="*/ 15272 h 9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201" h="97738">
                  <a:moveTo>
                    <a:pt x="15272" y="89390"/>
                  </a:moveTo>
                  <a:lnTo>
                    <a:pt x="223781" y="15272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4" name="Freihandform: Form 164">
              <a:extLst>
                <a:ext uri="{FF2B5EF4-FFF2-40B4-BE49-F238E27FC236}">
                  <a16:creationId xmlns:a16="http://schemas.microsoft.com/office/drawing/2014/main" id="{C40B0C27-D9F5-6F32-5B3E-4C292174A1EF}"/>
                </a:ext>
              </a:extLst>
            </p:cNvPr>
            <p:cNvSpPr/>
            <p:nvPr/>
          </p:nvSpPr>
          <p:spPr>
            <a:xfrm>
              <a:off x="7064244" y="4141827"/>
              <a:ext cx="221774" cy="335504"/>
            </a:xfrm>
            <a:custGeom>
              <a:avLst/>
              <a:gdLst>
                <a:gd name="connsiteX0" fmla="*/ 15272 w 317650"/>
                <a:gd name="connsiteY0" fmla="*/ 469757 h 480548"/>
                <a:gd name="connsiteX1" fmla="*/ 34005 w 317650"/>
                <a:gd name="connsiteY1" fmla="*/ 402969 h 480548"/>
                <a:gd name="connsiteX2" fmla="*/ 150477 w 317650"/>
                <a:gd name="connsiteY2" fmla="*/ 266134 h 480548"/>
                <a:gd name="connsiteX3" fmla="*/ 197717 w 317650"/>
                <a:gd name="connsiteY3" fmla="*/ 244143 h 480548"/>
                <a:gd name="connsiteX4" fmla="*/ 254731 w 317650"/>
                <a:gd name="connsiteY4" fmla="*/ 177355 h 480548"/>
                <a:gd name="connsiteX5" fmla="*/ 277537 w 317650"/>
                <a:gd name="connsiteY5" fmla="*/ 97535 h 480548"/>
                <a:gd name="connsiteX6" fmla="*/ 275908 w 317650"/>
                <a:gd name="connsiteY6" fmla="*/ 83689 h 480548"/>
                <a:gd name="connsiteX7" fmla="*/ 307673 w 317650"/>
                <a:gd name="connsiteY7" fmla="*/ 16086 h 480548"/>
                <a:gd name="connsiteX8" fmla="*/ 308488 w 317650"/>
                <a:gd name="connsiteY8" fmla="*/ 15272 h 48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650" h="480548">
                  <a:moveTo>
                    <a:pt x="15272" y="469757"/>
                  </a:moveTo>
                  <a:lnTo>
                    <a:pt x="34005" y="402969"/>
                  </a:lnTo>
                  <a:cubicBezTo>
                    <a:pt x="51109" y="342696"/>
                    <a:pt x="93463" y="293013"/>
                    <a:pt x="150477" y="266134"/>
                  </a:cubicBezTo>
                  <a:lnTo>
                    <a:pt x="197717" y="244143"/>
                  </a:lnTo>
                  <a:cubicBezTo>
                    <a:pt x="225410" y="231111"/>
                    <a:pt x="246587" y="206677"/>
                    <a:pt x="254731" y="177355"/>
                  </a:cubicBezTo>
                  <a:lnTo>
                    <a:pt x="277537" y="97535"/>
                  </a:lnTo>
                  <a:lnTo>
                    <a:pt x="275908" y="83689"/>
                  </a:lnTo>
                  <a:cubicBezTo>
                    <a:pt x="272650" y="56811"/>
                    <a:pt x="284868" y="29933"/>
                    <a:pt x="307673" y="16086"/>
                  </a:cubicBezTo>
                  <a:lnTo>
                    <a:pt x="308488" y="15272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5" name="Freihandform: Form 165">
              <a:extLst>
                <a:ext uri="{FF2B5EF4-FFF2-40B4-BE49-F238E27FC236}">
                  <a16:creationId xmlns:a16="http://schemas.microsoft.com/office/drawing/2014/main" id="{18CA25C6-B02A-A763-CEE6-D2D80CF5E661}"/>
                </a:ext>
              </a:extLst>
            </p:cNvPr>
            <p:cNvSpPr/>
            <p:nvPr/>
          </p:nvSpPr>
          <p:spPr>
            <a:xfrm>
              <a:off x="7197308" y="4288231"/>
              <a:ext cx="238833" cy="238833"/>
            </a:xfrm>
            <a:custGeom>
              <a:avLst/>
              <a:gdLst>
                <a:gd name="connsiteX0" fmla="*/ 55996 w 342085"/>
                <a:gd name="connsiteY0" fmla="*/ 127299 h 342085"/>
                <a:gd name="connsiteX1" fmla="*/ 65770 w 342085"/>
                <a:gd name="connsiteY1" fmla="*/ 128113 h 342085"/>
                <a:gd name="connsiteX2" fmla="*/ 205862 w 342085"/>
                <a:gd name="connsiteY2" fmla="*/ 65397 h 342085"/>
                <a:gd name="connsiteX3" fmla="*/ 327221 w 342085"/>
                <a:gd name="connsiteY3" fmla="*/ 32003 h 342085"/>
                <a:gd name="connsiteX4" fmla="*/ 231926 w 342085"/>
                <a:gd name="connsiteY4" fmla="*/ 167209 h 342085"/>
                <a:gd name="connsiteX5" fmla="*/ 105680 w 342085"/>
                <a:gd name="connsiteY5" fmla="*/ 264947 h 342085"/>
                <a:gd name="connsiteX6" fmla="*/ 95906 w 342085"/>
                <a:gd name="connsiteY6" fmla="*/ 267391 h 342085"/>
                <a:gd name="connsiteX7" fmla="*/ 15272 w 342085"/>
                <a:gd name="connsiteY7" fmla="*/ 328477 h 34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085" h="342085">
                  <a:moveTo>
                    <a:pt x="55996" y="127299"/>
                  </a:moveTo>
                  <a:cubicBezTo>
                    <a:pt x="59254" y="128113"/>
                    <a:pt x="62512" y="128113"/>
                    <a:pt x="65770" y="128113"/>
                  </a:cubicBezTo>
                  <a:cubicBezTo>
                    <a:pt x="119526" y="133000"/>
                    <a:pt x="172468" y="108565"/>
                    <a:pt x="205862" y="65397"/>
                  </a:cubicBezTo>
                  <a:cubicBezTo>
                    <a:pt x="274279" y="-22567"/>
                    <a:pt x="327221" y="32003"/>
                    <a:pt x="327221" y="32003"/>
                  </a:cubicBezTo>
                  <a:cubicBezTo>
                    <a:pt x="327221" y="32003"/>
                    <a:pt x="270207" y="100420"/>
                    <a:pt x="231926" y="167209"/>
                  </a:cubicBezTo>
                  <a:cubicBezTo>
                    <a:pt x="204233" y="215263"/>
                    <a:pt x="159436" y="251915"/>
                    <a:pt x="105680" y="264947"/>
                  </a:cubicBezTo>
                  <a:cubicBezTo>
                    <a:pt x="102422" y="265762"/>
                    <a:pt x="99164" y="266576"/>
                    <a:pt x="95906" y="267391"/>
                  </a:cubicBezTo>
                  <a:cubicBezTo>
                    <a:pt x="60883" y="274721"/>
                    <a:pt x="31561" y="297527"/>
                    <a:pt x="15272" y="328477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6" name="Freihandform: Form 166">
              <a:extLst>
                <a:ext uri="{FF2B5EF4-FFF2-40B4-BE49-F238E27FC236}">
                  <a16:creationId xmlns:a16="http://schemas.microsoft.com/office/drawing/2014/main" id="{1DE83BF8-14CD-8E63-B221-958404C0E80F}"/>
                </a:ext>
              </a:extLst>
            </p:cNvPr>
            <p:cNvSpPr/>
            <p:nvPr/>
          </p:nvSpPr>
          <p:spPr>
            <a:xfrm>
              <a:off x="7325865" y="4066766"/>
              <a:ext cx="85297" cy="238833"/>
            </a:xfrm>
            <a:custGeom>
              <a:avLst/>
              <a:gdLst>
                <a:gd name="connsiteX0" fmla="*/ 90959 w 122173"/>
                <a:gd name="connsiteY0" fmla="*/ 332923 h 342085"/>
                <a:gd name="connsiteX1" fmla="*/ 114579 w 122173"/>
                <a:gd name="connsiteY1" fmla="*/ 226224 h 342085"/>
                <a:gd name="connsiteX2" fmla="*/ 46162 w 122173"/>
                <a:gd name="connsiteY2" fmla="*/ 15272 h 342085"/>
                <a:gd name="connsiteX3" fmla="*/ 16840 w 122173"/>
                <a:gd name="connsiteY3" fmla="*/ 85318 h 342085"/>
                <a:gd name="connsiteX4" fmla="*/ 47791 w 122173"/>
                <a:gd name="connsiteY4" fmla="*/ 222966 h 342085"/>
                <a:gd name="connsiteX5" fmla="*/ 26614 w 122173"/>
                <a:gd name="connsiteY5" fmla="*/ 309302 h 34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173" h="342085">
                  <a:moveTo>
                    <a:pt x="90959" y="332923"/>
                  </a:moveTo>
                  <a:lnTo>
                    <a:pt x="114579" y="226224"/>
                  </a:lnTo>
                  <a:lnTo>
                    <a:pt x="46162" y="15272"/>
                  </a:lnTo>
                  <a:cubicBezTo>
                    <a:pt x="46162" y="15272"/>
                    <a:pt x="7066" y="25046"/>
                    <a:pt x="16840" y="85318"/>
                  </a:cubicBezTo>
                  <a:lnTo>
                    <a:pt x="47791" y="222966"/>
                  </a:lnTo>
                  <a:lnTo>
                    <a:pt x="26614" y="309302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7" name="Freihandform: Form 167">
              <a:extLst>
                <a:ext uri="{FF2B5EF4-FFF2-40B4-BE49-F238E27FC236}">
                  <a16:creationId xmlns:a16="http://schemas.microsoft.com/office/drawing/2014/main" id="{E344F747-8CB9-6C9A-F721-D0E4D58966A6}"/>
                </a:ext>
              </a:extLst>
            </p:cNvPr>
            <p:cNvSpPr/>
            <p:nvPr/>
          </p:nvSpPr>
          <p:spPr>
            <a:xfrm>
              <a:off x="7290404" y="4042314"/>
              <a:ext cx="56865" cy="238833"/>
            </a:xfrm>
            <a:custGeom>
              <a:avLst/>
              <a:gdLst>
                <a:gd name="connsiteX0" fmla="*/ 71704 w 81448"/>
                <a:gd name="connsiteY0" fmla="*/ 72286 h 342085"/>
                <a:gd name="connsiteX1" fmla="*/ 52971 w 81448"/>
                <a:gd name="connsiteY1" fmla="*/ 15272 h 342085"/>
                <a:gd name="connsiteX2" fmla="*/ 18762 w 81448"/>
                <a:gd name="connsiteY2" fmla="*/ 102422 h 342085"/>
                <a:gd name="connsiteX3" fmla="*/ 47269 w 81448"/>
                <a:gd name="connsiteY3" fmla="*/ 251474 h 342085"/>
                <a:gd name="connsiteX4" fmla="*/ 24464 w 81448"/>
                <a:gd name="connsiteY4" fmla="*/ 332108 h 34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48" h="342085">
                  <a:moveTo>
                    <a:pt x="71704" y="72286"/>
                  </a:moveTo>
                  <a:lnTo>
                    <a:pt x="52971" y="15272"/>
                  </a:lnTo>
                  <a:cubicBezTo>
                    <a:pt x="52971" y="15272"/>
                    <a:pt x="1658" y="34005"/>
                    <a:pt x="18762" y="102422"/>
                  </a:cubicBezTo>
                  <a:lnTo>
                    <a:pt x="47269" y="251474"/>
                  </a:lnTo>
                  <a:lnTo>
                    <a:pt x="24464" y="332108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8" name="Freihandform: Form 168">
              <a:extLst>
                <a:ext uri="{FF2B5EF4-FFF2-40B4-BE49-F238E27FC236}">
                  <a16:creationId xmlns:a16="http://schemas.microsoft.com/office/drawing/2014/main" id="{1BE5024E-E6CB-489F-E732-5A9C5FEC9519}"/>
                </a:ext>
              </a:extLst>
            </p:cNvPr>
            <p:cNvSpPr/>
            <p:nvPr/>
          </p:nvSpPr>
          <p:spPr>
            <a:xfrm>
              <a:off x="7263272" y="4082119"/>
              <a:ext cx="45492" cy="193341"/>
            </a:xfrm>
            <a:custGeom>
              <a:avLst/>
              <a:gdLst>
                <a:gd name="connsiteX0" fmla="*/ 55182 w 65159"/>
                <a:gd name="connsiteY0" fmla="*/ 15272 h 276926"/>
                <a:gd name="connsiteX1" fmla="*/ 52738 w 65159"/>
                <a:gd name="connsiteY1" fmla="*/ 16901 h 276926"/>
                <a:gd name="connsiteX2" fmla="*/ 22602 w 65159"/>
                <a:gd name="connsiteY2" fmla="*/ 93463 h 276926"/>
                <a:gd name="connsiteX3" fmla="*/ 38892 w 65159"/>
                <a:gd name="connsiteY3" fmla="*/ 181428 h 276926"/>
                <a:gd name="connsiteX4" fmla="*/ 15272 w 65159"/>
                <a:gd name="connsiteY4" fmla="*/ 263691 h 2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59" h="276926">
                  <a:moveTo>
                    <a:pt x="55182" y="15272"/>
                  </a:moveTo>
                  <a:lnTo>
                    <a:pt x="52738" y="16901"/>
                  </a:lnTo>
                  <a:cubicBezTo>
                    <a:pt x="28304" y="34819"/>
                    <a:pt x="16901" y="64141"/>
                    <a:pt x="22602" y="93463"/>
                  </a:cubicBezTo>
                  <a:lnTo>
                    <a:pt x="38892" y="181428"/>
                  </a:lnTo>
                  <a:lnTo>
                    <a:pt x="15272" y="263691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9" name="Freihandform: Form 169">
              <a:extLst>
                <a:ext uri="{FF2B5EF4-FFF2-40B4-BE49-F238E27FC236}">
                  <a16:creationId xmlns:a16="http://schemas.microsoft.com/office/drawing/2014/main" id="{417233AF-3E5A-AC03-A8BA-A5E2F84A1F70}"/>
                </a:ext>
              </a:extLst>
            </p:cNvPr>
            <p:cNvSpPr/>
            <p:nvPr/>
          </p:nvSpPr>
          <p:spPr>
            <a:xfrm>
              <a:off x="7064244" y="4459134"/>
              <a:ext cx="176282" cy="153535"/>
            </a:xfrm>
            <a:custGeom>
              <a:avLst/>
              <a:gdLst>
                <a:gd name="connsiteX0" fmla="*/ 38078 w 252491"/>
                <a:gd name="connsiteY0" fmla="*/ 156178 h 219912"/>
                <a:gd name="connsiteX1" fmla="*/ 199346 w 252491"/>
                <a:gd name="connsiteY1" fmla="*/ 205048 h 219912"/>
                <a:gd name="connsiteX2" fmla="*/ 242514 w 252491"/>
                <a:gd name="connsiteY2" fmla="*/ 97535 h 219912"/>
                <a:gd name="connsiteX3" fmla="*/ 15272 w 252491"/>
                <a:gd name="connsiteY3" fmla="*/ 15272 h 219912"/>
                <a:gd name="connsiteX4" fmla="*/ 15272 w 252491"/>
                <a:gd name="connsiteY4" fmla="*/ 69842 h 21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91" h="219912">
                  <a:moveTo>
                    <a:pt x="38078" y="156178"/>
                  </a:moveTo>
                  <a:lnTo>
                    <a:pt x="199346" y="205048"/>
                  </a:lnTo>
                  <a:lnTo>
                    <a:pt x="242514" y="97535"/>
                  </a:lnTo>
                  <a:lnTo>
                    <a:pt x="15272" y="15272"/>
                  </a:lnTo>
                  <a:lnTo>
                    <a:pt x="15272" y="69842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0" name="Freihandform: Form 170">
              <a:extLst>
                <a:ext uri="{FF2B5EF4-FFF2-40B4-BE49-F238E27FC236}">
                  <a16:creationId xmlns:a16="http://schemas.microsoft.com/office/drawing/2014/main" id="{DCFBAC5B-5491-0B7B-B965-A0B3934096E0}"/>
                </a:ext>
              </a:extLst>
            </p:cNvPr>
            <p:cNvSpPr/>
            <p:nvPr/>
          </p:nvSpPr>
          <p:spPr>
            <a:xfrm>
              <a:off x="7064244" y="4497233"/>
              <a:ext cx="164909" cy="68238"/>
            </a:xfrm>
            <a:custGeom>
              <a:avLst/>
              <a:gdLst>
                <a:gd name="connsiteX0" fmla="*/ 223781 w 236201"/>
                <a:gd name="connsiteY0" fmla="*/ 89390 h 97738"/>
                <a:gd name="connsiteX1" fmla="*/ 15272 w 236201"/>
                <a:gd name="connsiteY1" fmla="*/ 15272 h 9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201" h="97738">
                  <a:moveTo>
                    <a:pt x="223781" y="89390"/>
                  </a:moveTo>
                  <a:lnTo>
                    <a:pt x="15272" y="15272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71" name="Inhaltsplatzhalter 2" descr="Herz">
            <a:extLst>
              <a:ext uri="{FF2B5EF4-FFF2-40B4-BE49-F238E27FC236}">
                <a16:creationId xmlns:a16="http://schemas.microsoft.com/office/drawing/2014/main" id="{C5E0D47D-8954-340F-2EEF-68C3AD9155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9739" y="4378820"/>
            <a:ext cx="350369" cy="350369"/>
          </a:xfrm>
          <a:prstGeom prst="rect">
            <a:avLst/>
          </a:prstGeom>
        </p:spPr>
      </p:pic>
      <p:grpSp>
        <p:nvGrpSpPr>
          <p:cNvPr id="172" name="Gruppieren 172">
            <a:extLst>
              <a:ext uri="{FF2B5EF4-FFF2-40B4-BE49-F238E27FC236}">
                <a16:creationId xmlns:a16="http://schemas.microsoft.com/office/drawing/2014/main" id="{8E2AC3F9-EF21-D463-15B3-F237534271B8}"/>
              </a:ext>
            </a:extLst>
          </p:cNvPr>
          <p:cNvGrpSpPr/>
          <p:nvPr/>
        </p:nvGrpSpPr>
        <p:grpSpPr>
          <a:xfrm>
            <a:off x="7606068" y="5582028"/>
            <a:ext cx="589369" cy="589369"/>
            <a:chOff x="10962945" y="3443088"/>
            <a:chExt cx="597175" cy="597175"/>
          </a:xfrm>
          <a:solidFill>
            <a:srgbClr val="CC3A45"/>
          </a:solidFill>
        </p:grpSpPr>
        <p:sp>
          <p:nvSpPr>
            <p:cNvPr id="173" name="Ellipse 173">
              <a:extLst>
                <a:ext uri="{FF2B5EF4-FFF2-40B4-BE49-F238E27FC236}">
                  <a16:creationId xmlns:a16="http://schemas.microsoft.com/office/drawing/2014/main" id="{67E8F0BD-DD3B-F966-36DC-0369AC6110CD}"/>
                </a:ext>
              </a:extLst>
            </p:cNvPr>
            <p:cNvSpPr>
              <a:spLocks/>
            </p:cNvSpPr>
            <p:nvPr/>
          </p:nvSpPr>
          <p:spPr>
            <a:xfrm>
              <a:off x="10962945" y="3443088"/>
              <a:ext cx="597175" cy="597175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1126897">
                <a:defRPr/>
              </a:pPr>
              <a:endParaRPr lang="de-DE" sz="2348" b="1" kern="0">
                <a:solidFill>
                  <a:srgbClr val="800E1D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grpSp>
          <p:nvGrpSpPr>
            <p:cNvPr id="174" name="Gruppieren 174">
              <a:extLst>
                <a:ext uri="{FF2B5EF4-FFF2-40B4-BE49-F238E27FC236}">
                  <a16:creationId xmlns:a16="http://schemas.microsoft.com/office/drawing/2014/main" id="{84928782-C039-FC7D-8092-0A78D1D16A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017764" y="3526966"/>
              <a:ext cx="464399" cy="398799"/>
              <a:chOff x="6213924" y="2949225"/>
              <a:chExt cx="918718" cy="788941"/>
            </a:xfrm>
            <a:grpFill/>
          </p:grpSpPr>
          <p:grpSp>
            <p:nvGrpSpPr>
              <p:cNvPr id="175" name="Gruppieren 175">
                <a:extLst>
                  <a:ext uri="{FF2B5EF4-FFF2-40B4-BE49-F238E27FC236}">
                    <a16:creationId xmlns:a16="http://schemas.microsoft.com/office/drawing/2014/main" id="{54B7AA50-837B-C299-733E-DC3CFBD8B4FE}"/>
                  </a:ext>
                </a:extLst>
              </p:cNvPr>
              <p:cNvGrpSpPr/>
              <p:nvPr/>
            </p:nvGrpSpPr>
            <p:grpSpPr>
              <a:xfrm>
                <a:off x="6213924" y="3287596"/>
                <a:ext cx="450570" cy="450570"/>
                <a:chOff x="7902360" y="4609416"/>
                <a:chExt cx="1434489" cy="1434489"/>
              </a:xfrm>
              <a:grpFill/>
            </p:grpSpPr>
            <p:sp>
              <p:nvSpPr>
                <p:cNvPr id="179" name="Freihandform: Form 179">
                  <a:extLst>
                    <a:ext uri="{FF2B5EF4-FFF2-40B4-BE49-F238E27FC236}">
                      <a16:creationId xmlns:a16="http://schemas.microsoft.com/office/drawing/2014/main" id="{231575C0-E2F8-E255-E54F-7958974F4546}"/>
                    </a:ext>
                  </a:extLst>
                </p:cNvPr>
                <p:cNvSpPr/>
                <p:nvPr/>
              </p:nvSpPr>
              <p:spPr>
                <a:xfrm>
                  <a:off x="8089292" y="4797522"/>
                  <a:ext cx="1056992" cy="1056992"/>
                </a:xfrm>
                <a:custGeom>
                  <a:avLst/>
                  <a:gdLst>
                    <a:gd name="connsiteX0" fmla="*/ 219325 w 342085"/>
                    <a:gd name="connsiteY0" fmla="*/ 68207 h 342085"/>
                    <a:gd name="connsiteX1" fmla="*/ 281919 w 342085"/>
                    <a:gd name="connsiteY1" fmla="*/ 219325 h 342085"/>
                    <a:gd name="connsiteX2" fmla="*/ 130801 w 342085"/>
                    <a:gd name="connsiteY2" fmla="*/ 281919 h 342085"/>
                    <a:gd name="connsiteX3" fmla="*/ 68207 w 342085"/>
                    <a:gd name="connsiteY3" fmla="*/ 130801 h 342085"/>
                    <a:gd name="connsiteX4" fmla="*/ 219325 w 342085"/>
                    <a:gd name="connsiteY4" fmla="*/ 68207 h 342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085" h="342085">
                      <a:moveTo>
                        <a:pt x="219325" y="68207"/>
                      </a:moveTo>
                      <a:cubicBezTo>
                        <a:pt x="278340" y="92652"/>
                        <a:pt x="306364" y="160310"/>
                        <a:pt x="281919" y="219325"/>
                      </a:cubicBezTo>
                      <a:cubicBezTo>
                        <a:pt x="257473" y="278340"/>
                        <a:pt x="189815" y="306364"/>
                        <a:pt x="130801" y="281919"/>
                      </a:cubicBezTo>
                      <a:cubicBezTo>
                        <a:pt x="71786" y="257474"/>
                        <a:pt x="43761" y="189816"/>
                        <a:pt x="68207" y="130801"/>
                      </a:cubicBezTo>
                      <a:cubicBezTo>
                        <a:pt x="92652" y="71786"/>
                        <a:pt x="160310" y="43762"/>
                        <a:pt x="219325" y="68207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137101">
                    <a:defRPr/>
                  </a:pPr>
                  <a:endParaRPr lang="de-DE" sz="2270" kern="0">
                    <a:solidFill>
                      <a:srgbClr val="1C1C1C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Freihandform: Form 180">
                  <a:extLst>
                    <a:ext uri="{FF2B5EF4-FFF2-40B4-BE49-F238E27FC236}">
                      <a16:creationId xmlns:a16="http://schemas.microsoft.com/office/drawing/2014/main" id="{AFF798B5-4E02-1BA8-36BE-C693910945A2}"/>
                    </a:ext>
                  </a:extLst>
                </p:cNvPr>
                <p:cNvSpPr/>
                <p:nvPr/>
              </p:nvSpPr>
              <p:spPr>
                <a:xfrm>
                  <a:off x="7902360" y="4609416"/>
                  <a:ext cx="1434489" cy="1434489"/>
                </a:xfrm>
                <a:custGeom>
                  <a:avLst/>
                  <a:gdLst>
                    <a:gd name="connsiteX0" fmla="*/ 453263 w 464258"/>
                    <a:gd name="connsiteY0" fmla="*/ 249641 h 464258"/>
                    <a:gd name="connsiteX1" fmla="*/ 453263 w 464258"/>
                    <a:gd name="connsiteY1" fmla="*/ 221948 h 464258"/>
                    <a:gd name="connsiteX2" fmla="*/ 431272 w 464258"/>
                    <a:gd name="connsiteY2" fmla="*/ 199957 h 464258"/>
                    <a:gd name="connsiteX3" fmla="*/ 431272 w 464258"/>
                    <a:gd name="connsiteY3" fmla="*/ 199957 h 464258"/>
                    <a:gd name="connsiteX4" fmla="*/ 410095 w 464258"/>
                    <a:gd name="connsiteY4" fmla="*/ 184482 h 464258"/>
                    <a:gd name="connsiteX5" fmla="*/ 395434 w 464258"/>
                    <a:gd name="connsiteY5" fmla="*/ 148644 h 464258"/>
                    <a:gd name="connsiteX6" fmla="*/ 399507 w 464258"/>
                    <a:gd name="connsiteY6" fmla="*/ 122581 h 464258"/>
                    <a:gd name="connsiteX7" fmla="*/ 399507 w 464258"/>
                    <a:gd name="connsiteY7" fmla="*/ 122581 h 464258"/>
                    <a:gd name="connsiteX8" fmla="*/ 399507 w 464258"/>
                    <a:gd name="connsiteY8" fmla="*/ 91630 h 464258"/>
                    <a:gd name="connsiteX9" fmla="*/ 379959 w 464258"/>
                    <a:gd name="connsiteY9" fmla="*/ 72082 h 464258"/>
                    <a:gd name="connsiteX10" fmla="*/ 349008 w 464258"/>
                    <a:gd name="connsiteY10" fmla="*/ 72082 h 464258"/>
                    <a:gd name="connsiteX11" fmla="*/ 349008 w 464258"/>
                    <a:gd name="connsiteY11" fmla="*/ 72082 h 464258"/>
                    <a:gd name="connsiteX12" fmla="*/ 322945 w 464258"/>
                    <a:gd name="connsiteY12" fmla="*/ 76155 h 464258"/>
                    <a:gd name="connsiteX13" fmla="*/ 287107 w 464258"/>
                    <a:gd name="connsiteY13" fmla="*/ 61494 h 464258"/>
                    <a:gd name="connsiteX14" fmla="*/ 271632 w 464258"/>
                    <a:gd name="connsiteY14" fmla="*/ 40317 h 464258"/>
                    <a:gd name="connsiteX15" fmla="*/ 271632 w 464258"/>
                    <a:gd name="connsiteY15" fmla="*/ 40317 h 464258"/>
                    <a:gd name="connsiteX16" fmla="*/ 249641 w 464258"/>
                    <a:gd name="connsiteY16" fmla="*/ 18326 h 464258"/>
                    <a:gd name="connsiteX17" fmla="*/ 221948 w 464258"/>
                    <a:gd name="connsiteY17" fmla="*/ 18326 h 464258"/>
                    <a:gd name="connsiteX18" fmla="*/ 199957 w 464258"/>
                    <a:gd name="connsiteY18" fmla="*/ 40317 h 464258"/>
                    <a:gd name="connsiteX19" fmla="*/ 199957 w 464258"/>
                    <a:gd name="connsiteY19" fmla="*/ 40317 h 464258"/>
                    <a:gd name="connsiteX20" fmla="*/ 184482 w 464258"/>
                    <a:gd name="connsiteY20" fmla="*/ 61494 h 464258"/>
                    <a:gd name="connsiteX21" fmla="*/ 148644 w 464258"/>
                    <a:gd name="connsiteY21" fmla="*/ 76155 h 464258"/>
                    <a:gd name="connsiteX22" fmla="*/ 122581 w 464258"/>
                    <a:gd name="connsiteY22" fmla="*/ 72082 h 464258"/>
                    <a:gd name="connsiteX23" fmla="*/ 122581 w 464258"/>
                    <a:gd name="connsiteY23" fmla="*/ 72082 h 464258"/>
                    <a:gd name="connsiteX24" fmla="*/ 91630 w 464258"/>
                    <a:gd name="connsiteY24" fmla="*/ 72082 h 464258"/>
                    <a:gd name="connsiteX25" fmla="*/ 72082 w 464258"/>
                    <a:gd name="connsiteY25" fmla="*/ 91630 h 464258"/>
                    <a:gd name="connsiteX26" fmla="*/ 72082 w 464258"/>
                    <a:gd name="connsiteY26" fmla="*/ 122581 h 464258"/>
                    <a:gd name="connsiteX27" fmla="*/ 72082 w 464258"/>
                    <a:gd name="connsiteY27" fmla="*/ 122581 h 464258"/>
                    <a:gd name="connsiteX28" fmla="*/ 76155 w 464258"/>
                    <a:gd name="connsiteY28" fmla="*/ 148644 h 464258"/>
                    <a:gd name="connsiteX29" fmla="*/ 61494 w 464258"/>
                    <a:gd name="connsiteY29" fmla="*/ 184482 h 464258"/>
                    <a:gd name="connsiteX30" fmla="*/ 40317 w 464258"/>
                    <a:gd name="connsiteY30" fmla="*/ 199957 h 464258"/>
                    <a:gd name="connsiteX31" fmla="*/ 40317 w 464258"/>
                    <a:gd name="connsiteY31" fmla="*/ 199957 h 464258"/>
                    <a:gd name="connsiteX32" fmla="*/ 18326 w 464258"/>
                    <a:gd name="connsiteY32" fmla="*/ 221948 h 464258"/>
                    <a:gd name="connsiteX33" fmla="*/ 18326 w 464258"/>
                    <a:gd name="connsiteY33" fmla="*/ 249641 h 464258"/>
                    <a:gd name="connsiteX34" fmla="*/ 40317 w 464258"/>
                    <a:gd name="connsiteY34" fmla="*/ 271632 h 464258"/>
                    <a:gd name="connsiteX35" fmla="*/ 40317 w 464258"/>
                    <a:gd name="connsiteY35" fmla="*/ 271632 h 464258"/>
                    <a:gd name="connsiteX36" fmla="*/ 61494 w 464258"/>
                    <a:gd name="connsiteY36" fmla="*/ 287107 h 464258"/>
                    <a:gd name="connsiteX37" fmla="*/ 76155 w 464258"/>
                    <a:gd name="connsiteY37" fmla="*/ 322945 h 464258"/>
                    <a:gd name="connsiteX38" fmla="*/ 72082 w 464258"/>
                    <a:gd name="connsiteY38" fmla="*/ 349009 h 464258"/>
                    <a:gd name="connsiteX39" fmla="*/ 72082 w 464258"/>
                    <a:gd name="connsiteY39" fmla="*/ 349009 h 464258"/>
                    <a:gd name="connsiteX40" fmla="*/ 72082 w 464258"/>
                    <a:gd name="connsiteY40" fmla="*/ 379959 h 464258"/>
                    <a:gd name="connsiteX41" fmla="*/ 91630 w 464258"/>
                    <a:gd name="connsiteY41" fmla="*/ 399507 h 464258"/>
                    <a:gd name="connsiteX42" fmla="*/ 122581 w 464258"/>
                    <a:gd name="connsiteY42" fmla="*/ 399507 h 464258"/>
                    <a:gd name="connsiteX43" fmla="*/ 122581 w 464258"/>
                    <a:gd name="connsiteY43" fmla="*/ 399507 h 464258"/>
                    <a:gd name="connsiteX44" fmla="*/ 148644 w 464258"/>
                    <a:gd name="connsiteY44" fmla="*/ 395435 h 464258"/>
                    <a:gd name="connsiteX45" fmla="*/ 184482 w 464258"/>
                    <a:gd name="connsiteY45" fmla="*/ 410095 h 464258"/>
                    <a:gd name="connsiteX46" fmla="*/ 199957 w 464258"/>
                    <a:gd name="connsiteY46" fmla="*/ 431272 h 464258"/>
                    <a:gd name="connsiteX47" fmla="*/ 199957 w 464258"/>
                    <a:gd name="connsiteY47" fmla="*/ 431272 h 464258"/>
                    <a:gd name="connsiteX48" fmla="*/ 221948 w 464258"/>
                    <a:gd name="connsiteY48" fmla="*/ 453263 h 464258"/>
                    <a:gd name="connsiteX49" fmla="*/ 249641 w 464258"/>
                    <a:gd name="connsiteY49" fmla="*/ 453263 h 464258"/>
                    <a:gd name="connsiteX50" fmla="*/ 271632 w 464258"/>
                    <a:gd name="connsiteY50" fmla="*/ 431272 h 464258"/>
                    <a:gd name="connsiteX51" fmla="*/ 271632 w 464258"/>
                    <a:gd name="connsiteY51" fmla="*/ 431272 h 464258"/>
                    <a:gd name="connsiteX52" fmla="*/ 287107 w 464258"/>
                    <a:gd name="connsiteY52" fmla="*/ 410095 h 464258"/>
                    <a:gd name="connsiteX53" fmla="*/ 322945 w 464258"/>
                    <a:gd name="connsiteY53" fmla="*/ 395435 h 464258"/>
                    <a:gd name="connsiteX54" fmla="*/ 349008 w 464258"/>
                    <a:gd name="connsiteY54" fmla="*/ 399507 h 464258"/>
                    <a:gd name="connsiteX55" fmla="*/ 349008 w 464258"/>
                    <a:gd name="connsiteY55" fmla="*/ 399507 h 464258"/>
                    <a:gd name="connsiteX56" fmla="*/ 379959 w 464258"/>
                    <a:gd name="connsiteY56" fmla="*/ 399507 h 464258"/>
                    <a:gd name="connsiteX57" fmla="*/ 399507 w 464258"/>
                    <a:gd name="connsiteY57" fmla="*/ 379959 h 464258"/>
                    <a:gd name="connsiteX58" fmla="*/ 399507 w 464258"/>
                    <a:gd name="connsiteY58" fmla="*/ 349009 h 464258"/>
                    <a:gd name="connsiteX59" fmla="*/ 399507 w 464258"/>
                    <a:gd name="connsiteY59" fmla="*/ 349009 h 464258"/>
                    <a:gd name="connsiteX60" fmla="*/ 395434 w 464258"/>
                    <a:gd name="connsiteY60" fmla="*/ 322945 h 464258"/>
                    <a:gd name="connsiteX61" fmla="*/ 410095 w 464258"/>
                    <a:gd name="connsiteY61" fmla="*/ 287107 h 464258"/>
                    <a:gd name="connsiteX62" fmla="*/ 431272 w 464258"/>
                    <a:gd name="connsiteY62" fmla="*/ 271632 h 464258"/>
                    <a:gd name="connsiteX63" fmla="*/ 431272 w 464258"/>
                    <a:gd name="connsiteY63" fmla="*/ 271632 h 464258"/>
                    <a:gd name="connsiteX64" fmla="*/ 453263 w 464258"/>
                    <a:gd name="connsiteY64" fmla="*/ 249641 h 46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464258" h="464258">
                      <a:moveTo>
                        <a:pt x="453263" y="249641"/>
                      </a:moveTo>
                      <a:lnTo>
                        <a:pt x="453263" y="221948"/>
                      </a:lnTo>
                      <a:cubicBezTo>
                        <a:pt x="453263" y="209731"/>
                        <a:pt x="443490" y="199957"/>
                        <a:pt x="431272" y="199957"/>
                      </a:cubicBezTo>
                      <a:lnTo>
                        <a:pt x="431272" y="199957"/>
                      </a:lnTo>
                      <a:cubicBezTo>
                        <a:pt x="421498" y="199957"/>
                        <a:pt x="413353" y="193441"/>
                        <a:pt x="410095" y="184482"/>
                      </a:cubicBezTo>
                      <a:cubicBezTo>
                        <a:pt x="406837" y="172264"/>
                        <a:pt x="401136" y="160047"/>
                        <a:pt x="395434" y="148644"/>
                      </a:cubicBezTo>
                      <a:cubicBezTo>
                        <a:pt x="390548" y="140499"/>
                        <a:pt x="392176" y="129911"/>
                        <a:pt x="399507" y="122581"/>
                      </a:cubicBezTo>
                      <a:lnTo>
                        <a:pt x="399507" y="122581"/>
                      </a:lnTo>
                      <a:cubicBezTo>
                        <a:pt x="408466" y="113621"/>
                        <a:pt x="408466" y="99775"/>
                        <a:pt x="399507" y="91630"/>
                      </a:cubicBezTo>
                      <a:lnTo>
                        <a:pt x="379959" y="72082"/>
                      </a:lnTo>
                      <a:cubicBezTo>
                        <a:pt x="371000" y="63123"/>
                        <a:pt x="357153" y="63123"/>
                        <a:pt x="349008" y="72082"/>
                      </a:cubicBezTo>
                      <a:lnTo>
                        <a:pt x="349008" y="72082"/>
                      </a:lnTo>
                      <a:cubicBezTo>
                        <a:pt x="342493" y="78598"/>
                        <a:pt x="331904" y="80227"/>
                        <a:pt x="322945" y="76155"/>
                      </a:cubicBezTo>
                      <a:cubicBezTo>
                        <a:pt x="311542" y="70453"/>
                        <a:pt x="300139" y="64752"/>
                        <a:pt x="287107" y="61494"/>
                      </a:cubicBezTo>
                      <a:cubicBezTo>
                        <a:pt x="278148" y="59050"/>
                        <a:pt x="271632" y="50091"/>
                        <a:pt x="271632" y="40317"/>
                      </a:cubicBezTo>
                      <a:lnTo>
                        <a:pt x="271632" y="40317"/>
                      </a:lnTo>
                      <a:cubicBezTo>
                        <a:pt x="271632" y="28100"/>
                        <a:pt x="261858" y="18326"/>
                        <a:pt x="249641" y="18326"/>
                      </a:cubicBezTo>
                      <a:lnTo>
                        <a:pt x="221948" y="18326"/>
                      </a:lnTo>
                      <a:cubicBezTo>
                        <a:pt x="209731" y="18326"/>
                        <a:pt x="199957" y="28100"/>
                        <a:pt x="199957" y="40317"/>
                      </a:cubicBezTo>
                      <a:lnTo>
                        <a:pt x="199957" y="40317"/>
                      </a:lnTo>
                      <a:cubicBezTo>
                        <a:pt x="199957" y="50091"/>
                        <a:pt x="193441" y="58236"/>
                        <a:pt x="184482" y="61494"/>
                      </a:cubicBezTo>
                      <a:cubicBezTo>
                        <a:pt x="172264" y="64752"/>
                        <a:pt x="160047" y="70453"/>
                        <a:pt x="148644" y="76155"/>
                      </a:cubicBezTo>
                      <a:cubicBezTo>
                        <a:pt x="140499" y="81042"/>
                        <a:pt x="129911" y="79413"/>
                        <a:pt x="122581" y="72082"/>
                      </a:cubicBezTo>
                      <a:lnTo>
                        <a:pt x="122581" y="72082"/>
                      </a:lnTo>
                      <a:cubicBezTo>
                        <a:pt x="113621" y="63123"/>
                        <a:pt x="99775" y="63123"/>
                        <a:pt x="91630" y="72082"/>
                      </a:cubicBezTo>
                      <a:lnTo>
                        <a:pt x="72082" y="91630"/>
                      </a:lnTo>
                      <a:cubicBezTo>
                        <a:pt x="63123" y="100589"/>
                        <a:pt x="63123" y="114436"/>
                        <a:pt x="72082" y="122581"/>
                      </a:cubicBezTo>
                      <a:lnTo>
                        <a:pt x="72082" y="122581"/>
                      </a:lnTo>
                      <a:cubicBezTo>
                        <a:pt x="78598" y="129097"/>
                        <a:pt x="80227" y="139685"/>
                        <a:pt x="76155" y="148644"/>
                      </a:cubicBezTo>
                      <a:cubicBezTo>
                        <a:pt x="70453" y="160047"/>
                        <a:pt x="64752" y="171450"/>
                        <a:pt x="61494" y="184482"/>
                      </a:cubicBezTo>
                      <a:cubicBezTo>
                        <a:pt x="59050" y="193441"/>
                        <a:pt x="50091" y="199957"/>
                        <a:pt x="40317" y="199957"/>
                      </a:cubicBezTo>
                      <a:lnTo>
                        <a:pt x="40317" y="199957"/>
                      </a:lnTo>
                      <a:cubicBezTo>
                        <a:pt x="28100" y="199957"/>
                        <a:pt x="18326" y="209731"/>
                        <a:pt x="18326" y="221948"/>
                      </a:cubicBezTo>
                      <a:lnTo>
                        <a:pt x="18326" y="249641"/>
                      </a:lnTo>
                      <a:cubicBezTo>
                        <a:pt x="18326" y="261858"/>
                        <a:pt x="28100" y="271632"/>
                        <a:pt x="40317" y="271632"/>
                      </a:cubicBezTo>
                      <a:lnTo>
                        <a:pt x="40317" y="271632"/>
                      </a:lnTo>
                      <a:cubicBezTo>
                        <a:pt x="50091" y="271632"/>
                        <a:pt x="58236" y="278148"/>
                        <a:pt x="61494" y="287107"/>
                      </a:cubicBezTo>
                      <a:cubicBezTo>
                        <a:pt x="64752" y="299325"/>
                        <a:pt x="70453" y="311542"/>
                        <a:pt x="76155" y="322945"/>
                      </a:cubicBezTo>
                      <a:cubicBezTo>
                        <a:pt x="81042" y="331090"/>
                        <a:pt x="79413" y="341678"/>
                        <a:pt x="72082" y="349009"/>
                      </a:cubicBezTo>
                      <a:lnTo>
                        <a:pt x="72082" y="349009"/>
                      </a:lnTo>
                      <a:cubicBezTo>
                        <a:pt x="63123" y="357968"/>
                        <a:pt x="63123" y="371814"/>
                        <a:pt x="72082" y="379959"/>
                      </a:cubicBezTo>
                      <a:lnTo>
                        <a:pt x="91630" y="399507"/>
                      </a:lnTo>
                      <a:cubicBezTo>
                        <a:pt x="100589" y="408466"/>
                        <a:pt x="114436" y="408466"/>
                        <a:pt x="122581" y="399507"/>
                      </a:cubicBezTo>
                      <a:lnTo>
                        <a:pt x="122581" y="399507"/>
                      </a:lnTo>
                      <a:cubicBezTo>
                        <a:pt x="129096" y="392991"/>
                        <a:pt x="139685" y="391362"/>
                        <a:pt x="148644" y="395435"/>
                      </a:cubicBezTo>
                      <a:cubicBezTo>
                        <a:pt x="160047" y="401136"/>
                        <a:pt x="171450" y="406837"/>
                        <a:pt x="184482" y="410095"/>
                      </a:cubicBezTo>
                      <a:cubicBezTo>
                        <a:pt x="193441" y="412539"/>
                        <a:pt x="199957" y="421498"/>
                        <a:pt x="199957" y="431272"/>
                      </a:cubicBezTo>
                      <a:lnTo>
                        <a:pt x="199957" y="431272"/>
                      </a:lnTo>
                      <a:cubicBezTo>
                        <a:pt x="199957" y="443489"/>
                        <a:pt x="209731" y="453263"/>
                        <a:pt x="221948" y="453263"/>
                      </a:cubicBezTo>
                      <a:lnTo>
                        <a:pt x="249641" y="453263"/>
                      </a:lnTo>
                      <a:cubicBezTo>
                        <a:pt x="261858" y="453263"/>
                        <a:pt x="271632" y="443489"/>
                        <a:pt x="271632" y="431272"/>
                      </a:cubicBezTo>
                      <a:lnTo>
                        <a:pt x="271632" y="431272"/>
                      </a:lnTo>
                      <a:cubicBezTo>
                        <a:pt x="271632" y="421498"/>
                        <a:pt x="278148" y="413353"/>
                        <a:pt x="287107" y="410095"/>
                      </a:cubicBezTo>
                      <a:cubicBezTo>
                        <a:pt x="299325" y="406837"/>
                        <a:pt x="311542" y="401136"/>
                        <a:pt x="322945" y="395435"/>
                      </a:cubicBezTo>
                      <a:cubicBezTo>
                        <a:pt x="331090" y="390548"/>
                        <a:pt x="341678" y="392177"/>
                        <a:pt x="349008" y="399507"/>
                      </a:cubicBezTo>
                      <a:lnTo>
                        <a:pt x="349008" y="399507"/>
                      </a:lnTo>
                      <a:cubicBezTo>
                        <a:pt x="357968" y="408466"/>
                        <a:pt x="371814" y="408466"/>
                        <a:pt x="379959" y="399507"/>
                      </a:cubicBezTo>
                      <a:lnTo>
                        <a:pt x="399507" y="379959"/>
                      </a:lnTo>
                      <a:cubicBezTo>
                        <a:pt x="408466" y="371000"/>
                        <a:pt x="408466" y="357154"/>
                        <a:pt x="399507" y="349009"/>
                      </a:cubicBezTo>
                      <a:lnTo>
                        <a:pt x="399507" y="349009"/>
                      </a:lnTo>
                      <a:cubicBezTo>
                        <a:pt x="392991" y="342493"/>
                        <a:pt x="391362" y="331904"/>
                        <a:pt x="395434" y="322945"/>
                      </a:cubicBezTo>
                      <a:cubicBezTo>
                        <a:pt x="401136" y="311542"/>
                        <a:pt x="406837" y="300139"/>
                        <a:pt x="410095" y="287107"/>
                      </a:cubicBezTo>
                      <a:cubicBezTo>
                        <a:pt x="412539" y="278148"/>
                        <a:pt x="421498" y="271632"/>
                        <a:pt x="431272" y="271632"/>
                      </a:cubicBezTo>
                      <a:lnTo>
                        <a:pt x="431272" y="271632"/>
                      </a:lnTo>
                      <a:cubicBezTo>
                        <a:pt x="443490" y="271632"/>
                        <a:pt x="453263" y="261858"/>
                        <a:pt x="453263" y="249641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137101">
                    <a:defRPr/>
                  </a:pPr>
                  <a:endParaRPr lang="de-DE" sz="2270" kern="0">
                    <a:solidFill>
                      <a:srgbClr val="1C1C1C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6" name="Gruppieren 176">
                <a:extLst>
                  <a:ext uri="{FF2B5EF4-FFF2-40B4-BE49-F238E27FC236}">
                    <a16:creationId xmlns:a16="http://schemas.microsoft.com/office/drawing/2014/main" id="{FF932B1B-4A6F-BF77-A56B-5BE3D010E001}"/>
                  </a:ext>
                </a:extLst>
              </p:cNvPr>
              <p:cNvGrpSpPr/>
              <p:nvPr/>
            </p:nvGrpSpPr>
            <p:grpSpPr>
              <a:xfrm>
                <a:off x="6581618" y="2949225"/>
                <a:ext cx="551024" cy="551024"/>
                <a:chOff x="7902360" y="4609416"/>
                <a:chExt cx="1434489" cy="1434489"/>
              </a:xfrm>
              <a:grpFill/>
            </p:grpSpPr>
            <p:sp>
              <p:nvSpPr>
                <p:cNvPr id="177" name="Freihandform: Form 177">
                  <a:extLst>
                    <a:ext uri="{FF2B5EF4-FFF2-40B4-BE49-F238E27FC236}">
                      <a16:creationId xmlns:a16="http://schemas.microsoft.com/office/drawing/2014/main" id="{B617DC6F-C37A-F086-D4EE-DC03EBD0169A}"/>
                    </a:ext>
                  </a:extLst>
                </p:cNvPr>
                <p:cNvSpPr/>
                <p:nvPr/>
              </p:nvSpPr>
              <p:spPr>
                <a:xfrm>
                  <a:off x="8089292" y="4797522"/>
                  <a:ext cx="1056992" cy="1056992"/>
                </a:xfrm>
                <a:custGeom>
                  <a:avLst/>
                  <a:gdLst>
                    <a:gd name="connsiteX0" fmla="*/ 219325 w 342085"/>
                    <a:gd name="connsiteY0" fmla="*/ 68207 h 342085"/>
                    <a:gd name="connsiteX1" fmla="*/ 281919 w 342085"/>
                    <a:gd name="connsiteY1" fmla="*/ 219325 h 342085"/>
                    <a:gd name="connsiteX2" fmla="*/ 130801 w 342085"/>
                    <a:gd name="connsiteY2" fmla="*/ 281919 h 342085"/>
                    <a:gd name="connsiteX3" fmla="*/ 68207 w 342085"/>
                    <a:gd name="connsiteY3" fmla="*/ 130801 h 342085"/>
                    <a:gd name="connsiteX4" fmla="*/ 219325 w 342085"/>
                    <a:gd name="connsiteY4" fmla="*/ 68207 h 342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085" h="342085">
                      <a:moveTo>
                        <a:pt x="219325" y="68207"/>
                      </a:moveTo>
                      <a:cubicBezTo>
                        <a:pt x="278340" y="92652"/>
                        <a:pt x="306364" y="160310"/>
                        <a:pt x="281919" y="219325"/>
                      </a:cubicBezTo>
                      <a:cubicBezTo>
                        <a:pt x="257473" y="278340"/>
                        <a:pt x="189815" y="306364"/>
                        <a:pt x="130801" y="281919"/>
                      </a:cubicBezTo>
                      <a:cubicBezTo>
                        <a:pt x="71786" y="257474"/>
                        <a:pt x="43761" y="189816"/>
                        <a:pt x="68207" y="130801"/>
                      </a:cubicBezTo>
                      <a:cubicBezTo>
                        <a:pt x="92652" y="71786"/>
                        <a:pt x="160310" y="43762"/>
                        <a:pt x="219325" y="68207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137101">
                    <a:defRPr/>
                  </a:pPr>
                  <a:endParaRPr lang="de-DE" sz="2270" kern="0">
                    <a:solidFill>
                      <a:srgbClr val="1C1C1C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Freihandform: Form 178">
                  <a:extLst>
                    <a:ext uri="{FF2B5EF4-FFF2-40B4-BE49-F238E27FC236}">
                      <a16:creationId xmlns:a16="http://schemas.microsoft.com/office/drawing/2014/main" id="{B14817F0-93FE-D4A8-6A9F-C97EDB2298A6}"/>
                    </a:ext>
                  </a:extLst>
                </p:cNvPr>
                <p:cNvSpPr/>
                <p:nvPr/>
              </p:nvSpPr>
              <p:spPr>
                <a:xfrm>
                  <a:off x="7902360" y="4609416"/>
                  <a:ext cx="1434489" cy="1434489"/>
                </a:xfrm>
                <a:custGeom>
                  <a:avLst/>
                  <a:gdLst>
                    <a:gd name="connsiteX0" fmla="*/ 453263 w 464258"/>
                    <a:gd name="connsiteY0" fmla="*/ 249641 h 464258"/>
                    <a:gd name="connsiteX1" fmla="*/ 453263 w 464258"/>
                    <a:gd name="connsiteY1" fmla="*/ 221948 h 464258"/>
                    <a:gd name="connsiteX2" fmla="*/ 431272 w 464258"/>
                    <a:gd name="connsiteY2" fmla="*/ 199957 h 464258"/>
                    <a:gd name="connsiteX3" fmla="*/ 431272 w 464258"/>
                    <a:gd name="connsiteY3" fmla="*/ 199957 h 464258"/>
                    <a:gd name="connsiteX4" fmla="*/ 410095 w 464258"/>
                    <a:gd name="connsiteY4" fmla="*/ 184482 h 464258"/>
                    <a:gd name="connsiteX5" fmla="*/ 395434 w 464258"/>
                    <a:gd name="connsiteY5" fmla="*/ 148644 h 464258"/>
                    <a:gd name="connsiteX6" fmla="*/ 399507 w 464258"/>
                    <a:gd name="connsiteY6" fmla="*/ 122581 h 464258"/>
                    <a:gd name="connsiteX7" fmla="*/ 399507 w 464258"/>
                    <a:gd name="connsiteY7" fmla="*/ 122581 h 464258"/>
                    <a:gd name="connsiteX8" fmla="*/ 399507 w 464258"/>
                    <a:gd name="connsiteY8" fmla="*/ 91630 h 464258"/>
                    <a:gd name="connsiteX9" fmla="*/ 379959 w 464258"/>
                    <a:gd name="connsiteY9" fmla="*/ 72082 h 464258"/>
                    <a:gd name="connsiteX10" fmla="*/ 349008 w 464258"/>
                    <a:gd name="connsiteY10" fmla="*/ 72082 h 464258"/>
                    <a:gd name="connsiteX11" fmla="*/ 349008 w 464258"/>
                    <a:gd name="connsiteY11" fmla="*/ 72082 h 464258"/>
                    <a:gd name="connsiteX12" fmla="*/ 322945 w 464258"/>
                    <a:gd name="connsiteY12" fmla="*/ 76155 h 464258"/>
                    <a:gd name="connsiteX13" fmla="*/ 287107 w 464258"/>
                    <a:gd name="connsiteY13" fmla="*/ 61494 h 464258"/>
                    <a:gd name="connsiteX14" fmla="*/ 271632 w 464258"/>
                    <a:gd name="connsiteY14" fmla="*/ 40317 h 464258"/>
                    <a:gd name="connsiteX15" fmla="*/ 271632 w 464258"/>
                    <a:gd name="connsiteY15" fmla="*/ 40317 h 464258"/>
                    <a:gd name="connsiteX16" fmla="*/ 249641 w 464258"/>
                    <a:gd name="connsiteY16" fmla="*/ 18326 h 464258"/>
                    <a:gd name="connsiteX17" fmla="*/ 221948 w 464258"/>
                    <a:gd name="connsiteY17" fmla="*/ 18326 h 464258"/>
                    <a:gd name="connsiteX18" fmla="*/ 199957 w 464258"/>
                    <a:gd name="connsiteY18" fmla="*/ 40317 h 464258"/>
                    <a:gd name="connsiteX19" fmla="*/ 199957 w 464258"/>
                    <a:gd name="connsiteY19" fmla="*/ 40317 h 464258"/>
                    <a:gd name="connsiteX20" fmla="*/ 184482 w 464258"/>
                    <a:gd name="connsiteY20" fmla="*/ 61494 h 464258"/>
                    <a:gd name="connsiteX21" fmla="*/ 148644 w 464258"/>
                    <a:gd name="connsiteY21" fmla="*/ 76155 h 464258"/>
                    <a:gd name="connsiteX22" fmla="*/ 122581 w 464258"/>
                    <a:gd name="connsiteY22" fmla="*/ 72082 h 464258"/>
                    <a:gd name="connsiteX23" fmla="*/ 122581 w 464258"/>
                    <a:gd name="connsiteY23" fmla="*/ 72082 h 464258"/>
                    <a:gd name="connsiteX24" fmla="*/ 91630 w 464258"/>
                    <a:gd name="connsiteY24" fmla="*/ 72082 h 464258"/>
                    <a:gd name="connsiteX25" fmla="*/ 72082 w 464258"/>
                    <a:gd name="connsiteY25" fmla="*/ 91630 h 464258"/>
                    <a:gd name="connsiteX26" fmla="*/ 72082 w 464258"/>
                    <a:gd name="connsiteY26" fmla="*/ 122581 h 464258"/>
                    <a:gd name="connsiteX27" fmla="*/ 72082 w 464258"/>
                    <a:gd name="connsiteY27" fmla="*/ 122581 h 464258"/>
                    <a:gd name="connsiteX28" fmla="*/ 76155 w 464258"/>
                    <a:gd name="connsiteY28" fmla="*/ 148644 h 464258"/>
                    <a:gd name="connsiteX29" fmla="*/ 61494 w 464258"/>
                    <a:gd name="connsiteY29" fmla="*/ 184482 h 464258"/>
                    <a:gd name="connsiteX30" fmla="*/ 40317 w 464258"/>
                    <a:gd name="connsiteY30" fmla="*/ 199957 h 464258"/>
                    <a:gd name="connsiteX31" fmla="*/ 40317 w 464258"/>
                    <a:gd name="connsiteY31" fmla="*/ 199957 h 464258"/>
                    <a:gd name="connsiteX32" fmla="*/ 18326 w 464258"/>
                    <a:gd name="connsiteY32" fmla="*/ 221948 h 464258"/>
                    <a:gd name="connsiteX33" fmla="*/ 18326 w 464258"/>
                    <a:gd name="connsiteY33" fmla="*/ 249641 h 464258"/>
                    <a:gd name="connsiteX34" fmla="*/ 40317 w 464258"/>
                    <a:gd name="connsiteY34" fmla="*/ 271632 h 464258"/>
                    <a:gd name="connsiteX35" fmla="*/ 40317 w 464258"/>
                    <a:gd name="connsiteY35" fmla="*/ 271632 h 464258"/>
                    <a:gd name="connsiteX36" fmla="*/ 61494 w 464258"/>
                    <a:gd name="connsiteY36" fmla="*/ 287107 h 464258"/>
                    <a:gd name="connsiteX37" fmla="*/ 76155 w 464258"/>
                    <a:gd name="connsiteY37" fmla="*/ 322945 h 464258"/>
                    <a:gd name="connsiteX38" fmla="*/ 72082 w 464258"/>
                    <a:gd name="connsiteY38" fmla="*/ 349009 h 464258"/>
                    <a:gd name="connsiteX39" fmla="*/ 72082 w 464258"/>
                    <a:gd name="connsiteY39" fmla="*/ 349009 h 464258"/>
                    <a:gd name="connsiteX40" fmla="*/ 72082 w 464258"/>
                    <a:gd name="connsiteY40" fmla="*/ 379959 h 464258"/>
                    <a:gd name="connsiteX41" fmla="*/ 91630 w 464258"/>
                    <a:gd name="connsiteY41" fmla="*/ 399507 h 464258"/>
                    <a:gd name="connsiteX42" fmla="*/ 122581 w 464258"/>
                    <a:gd name="connsiteY42" fmla="*/ 399507 h 464258"/>
                    <a:gd name="connsiteX43" fmla="*/ 122581 w 464258"/>
                    <a:gd name="connsiteY43" fmla="*/ 399507 h 464258"/>
                    <a:gd name="connsiteX44" fmla="*/ 148644 w 464258"/>
                    <a:gd name="connsiteY44" fmla="*/ 395435 h 464258"/>
                    <a:gd name="connsiteX45" fmla="*/ 184482 w 464258"/>
                    <a:gd name="connsiteY45" fmla="*/ 410095 h 464258"/>
                    <a:gd name="connsiteX46" fmla="*/ 199957 w 464258"/>
                    <a:gd name="connsiteY46" fmla="*/ 431272 h 464258"/>
                    <a:gd name="connsiteX47" fmla="*/ 199957 w 464258"/>
                    <a:gd name="connsiteY47" fmla="*/ 431272 h 464258"/>
                    <a:gd name="connsiteX48" fmla="*/ 221948 w 464258"/>
                    <a:gd name="connsiteY48" fmla="*/ 453263 h 464258"/>
                    <a:gd name="connsiteX49" fmla="*/ 249641 w 464258"/>
                    <a:gd name="connsiteY49" fmla="*/ 453263 h 464258"/>
                    <a:gd name="connsiteX50" fmla="*/ 271632 w 464258"/>
                    <a:gd name="connsiteY50" fmla="*/ 431272 h 464258"/>
                    <a:gd name="connsiteX51" fmla="*/ 271632 w 464258"/>
                    <a:gd name="connsiteY51" fmla="*/ 431272 h 464258"/>
                    <a:gd name="connsiteX52" fmla="*/ 287107 w 464258"/>
                    <a:gd name="connsiteY52" fmla="*/ 410095 h 464258"/>
                    <a:gd name="connsiteX53" fmla="*/ 322945 w 464258"/>
                    <a:gd name="connsiteY53" fmla="*/ 395435 h 464258"/>
                    <a:gd name="connsiteX54" fmla="*/ 349008 w 464258"/>
                    <a:gd name="connsiteY54" fmla="*/ 399507 h 464258"/>
                    <a:gd name="connsiteX55" fmla="*/ 349008 w 464258"/>
                    <a:gd name="connsiteY55" fmla="*/ 399507 h 464258"/>
                    <a:gd name="connsiteX56" fmla="*/ 379959 w 464258"/>
                    <a:gd name="connsiteY56" fmla="*/ 399507 h 464258"/>
                    <a:gd name="connsiteX57" fmla="*/ 399507 w 464258"/>
                    <a:gd name="connsiteY57" fmla="*/ 379959 h 464258"/>
                    <a:gd name="connsiteX58" fmla="*/ 399507 w 464258"/>
                    <a:gd name="connsiteY58" fmla="*/ 349009 h 464258"/>
                    <a:gd name="connsiteX59" fmla="*/ 399507 w 464258"/>
                    <a:gd name="connsiteY59" fmla="*/ 349009 h 464258"/>
                    <a:gd name="connsiteX60" fmla="*/ 395434 w 464258"/>
                    <a:gd name="connsiteY60" fmla="*/ 322945 h 464258"/>
                    <a:gd name="connsiteX61" fmla="*/ 410095 w 464258"/>
                    <a:gd name="connsiteY61" fmla="*/ 287107 h 464258"/>
                    <a:gd name="connsiteX62" fmla="*/ 431272 w 464258"/>
                    <a:gd name="connsiteY62" fmla="*/ 271632 h 464258"/>
                    <a:gd name="connsiteX63" fmla="*/ 431272 w 464258"/>
                    <a:gd name="connsiteY63" fmla="*/ 271632 h 464258"/>
                    <a:gd name="connsiteX64" fmla="*/ 453263 w 464258"/>
                    <a:gd name="connsiteY64" fmla="*/ 249641 h 46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464258" h="464258">
                      <a:moveTo>
                        <a:pt x="453263" y="249641"/>
                      </a:moveTo>
                      <a:lnTo>
                        <a:pt x="453263" y="221948"/>
                      </a:lnTo>
                      <a:cubicBezTo>
                        <a:pt x="453263" y="209731"/>
                        <a:pt x="443490" y="199957"/>
                        <a:pt x="431272" y="199957"/>
                      </a:cubicBezTo>
                      <a:lnTo>
                        <a:pt x="431272" y="199957"/>
                      </a:lnTo>
                      <a:cubicBezTo>
                        <a:pt x="421498" y="199957"/>
                        <a:pt x="413353" y="193441"/>
                        <a:pt x="410095" y="184482"/>
                      </a:cubicBezTo>
                      <a:cubicBezTo>
                        <a:pt x="406837" y="172264"/>
                        <a:pt x="401136" y="160047"/>
                        <a:pt x="395434" y="148644"/>
                      </a:cubicBezTo>
                      <a:cubicBezTo>
                        <a:pt x="390548" y="140499"/>
                        <a:pt x="392176" y="129911"/>
                        <a:pt x="399507" y="122581"/>
                      </a:cubicBezTo>
                      <a:lnTo>
                        <a:pt x="399507" y="122581"/>
                      </a:lnTo>
                      <a:cubicBezTo>
                        <a:pt x="408466" y="113621"/>
                        <a:pt x="408466" y="99775"/>
                        <a:pt x="399507" y="91630"/>
                      </a:cubicBezTo>
                      <a:lnTo>
                        <a:pt x="379959" y="72082"/>
                      </a:lnTo>
                      <a:cubicBezTo>
                        <a:pt x="371000" y="63123"/>
                        <a:pt x="357153" y="63123"/>
                        <a:pt x="349008" y="72082"/>
                      </a:cubicBezTo>
                      <a:lnTo>
                        <a:pt x="349008" y="72082"/>
                      </a:lnTo>
                      <a:cubicBezTo>
                        <a:pt x="342493" y="78598"/>
                        <a:pt x="331904" y="80227"/>
                        <a:pt x="322945" y="76155"/>
                      </a:cubicBezTo>
                      <a:cubicBezTo>
                        <a:pt x="311542" y="70453"/>
                        <a:pt x="300139" y="64752"/>
                        <a:pt x="287107" y="61494"/>
                      </a:cubicBezTo>
                      <a:cubicBezTo>
                        <a:pt x="278148" y="59050"/>
                        <a:pt x="271632" y="50091"/>
                        <a:pt x="271632" y="40317"/>
                      </a:cubicBezTo>
                      <a:lnTo>
                        <a:pt x="271632" y="40317"/>
                      </a:lnTo>
                      <a:cubicBezTo>
                        <a:pt x="271632" y="28100"/>
                        <a:pt x="261858" y="18326"/>
                        <a:pt x="249641" y="18326"/>
                      </a:cubicBezTo>
                      <a:lnTo>
                        <a:pt x="221948" y="18326"/>
                      </a:lnTo>
                      <a:cubicBezTo>
                        <a:pt x="209731" y="18326"/>
                        <a:pt x="199957" y="28100"/>
                        <a:pt x="199957" y="40317"/>
                      </a:cubicBezTo>
                      <a:lnTo>
                        <a:pt x="199957" y="40317"/>
                      </a:lnTo>
                      <a:cubicBezTo>
                        <a:pt x="199957" y="50091"/>
                        <a:pt x="193441" y="58236"/>
                        <a:pt x="184482" y="61494"/>
                      </a:cubicBezTo>
                      <a:cubicBezTo>
                        <a:pt x="172264" y="64752"/>
                        <a:pt x="160047" y="70453"/>
                        <a:pt x="148644" y="76155"/>
                      </a:cubicBezTo>
                      <a:cubicBezTo>
                        <a:pt x="140499" y="81042"/>
                        <a:pt x="129911" y="79413"/>
                        <a:pt x="122581" y="72082"/>
                      </a:cubicBezTo>
                      <a:lnTo>
                        <a:pt x="122581" y="72082"/>
                      </a:lnTo>
                      <a:cubicBezTo>
                        <a:pt x="113621" y="63123"/>
                        <a:pt x="99775" y="63123"/>
                        <a:pt x="91630" y="72082"/>
                      </a:cubicBezTo>
                      <a:lnTo>
                        <a:pt x="72082" y="91630"/>
                      </a:lnTo>
                      <a:cubicBezTo>
                        <a:pt x="63123" y="100589"/>
                        <a:pt x="63123" y="114436"/>
                        <a:pt x="72082" y="122581"/>
                      </a:cubicBezTo>
                      <a:lnTo>
                        <a:pt x="72082" y="122581"/>
                      </a:lnTo>
                      <a:cubicBezTo>
                        <a:pt x="78598" y="129097"/>
                        <a:pt x="80227" y="139685"/>
                        <a:pt x="76155" y="148644"/>
                      </a:cubicBezTo>
                      <a:cubicBezTo>
                        <a:pt x="70453" y="160047"/>
                        <a:pt x="64752" y="171450"/>
                        <a:pt x="61494" y="184482"/>
                      </a:cubicBezTo>
                      <a:cubicBezTo>
                        <a:pt x="59050" y="193441"/>
                        <a:pt x="50091" y="199957"/>
                        <a:pt x="40317" y="199957"/>
                      </a:cubicBezTo>
                      <a:lnTo>
                        <a:pt x="40317" y="199957"/>
                      </a:lnTo>
                      <a:cubicBezTo>
                        <a:pt x="28100" y="199957"/>
                        <a:pt x="18326" y="209731"/>
                        <a:pt x="18326" y="221948"/>
                      </a:cubicBezTo>
                      <a:lnTo>
                        <a:pt x="18326" y="249641"/>
                      </a:lnTo>
                      <a:cubicBezTo>
                        <a:pt x="18326" y="261858"/>
                        <a:pt x="28100" y="271632"/>
                        <a:pt x="40317" y="271632"/>
                      </a:cubicBezTo>
                      <a:lnTo>
                        <a:pt x="40317" y="271632"/>
                      </a:lnTo>
                      <a:cubicBezTo>
                        <a:pt x="50091" y="271632"/>
                        <a:pt x="58236" y="278148"/>
                        <a:pt x="61494" y="287107"/>
                      </a:cubicBezTo>
                      <a:cubicBezTo>
                        <a:pt x="64752" y="299325"/>
                        <a:pt x="70453" y="311542"/>
                        <a:pt x="76155" y="322945"/>
                      </a:cubicBezTo>
                      <a:cubicBezTo>
                        <a:pt x="81042" y="331090"/>
                        <a:pt x="79413" y="341678"/>
                        <a:pt x="72082" y="349009"/>
                      </a:cubicBezTo>
                      <a:lnTo>
                        <a:pt x="72082" y="349009"/>
                      </a:lnTo>
                      <a:cubicBezTo>
                        <a:pt x="63123" y="357968"/>
                        <a:pt x="63123" y="371814"/>
                        <a:pt x="72082" y="379959"/>
                      </a:cubicBezTo>
                      <a:lnTo>
                        <a:pt x="91630" y="399507"/>
                      </a:lnTo>
                      <a:cubicBezTo>
                        <a:pt x="100589" y="408466"/>
                        <a:pt x="114436" y="408466"/>
                        <a:pt x="122581" y="399507"/>
                      </a:cubicBezTo>
                      <a:lnTo>
                        <a:pt x="122581" y="399507"/>
                      </a:lnTo>
                      <a:cubicBezTo>
                        <a:pt x="129096" y="392991"/>
                        <a:pt x="139685" y="391362"/>
                        <a:pt x="148644" y="395435"/>
                      </a:cubicBezTo>
                      <a:cubicBezTo>
                        <a:pt x="160047" y="401136"/>
                        <a:pt x="171450" y="406837"/>
                        <a:pt x="184482" y="410095"/>
                      </a:cubicBezTo>
                      <a:cubicBezTo>
                        <a:pt x="193441" y="412539"/>
                        <a:pt x="199957" y="421498"/>
                        <a:pt x="199957" y="431272"/>
                      </a:cubicBezTo>
                      <a:lnTo>
                        <a:pt x="199957" y="431272"/>
                      </a:lnTo>
                      <a:cubicBezTo>
                        <a:pt x="199957" y="443489"/>
                        <a:pt x="209731" y="453263"/>
                        <a:pt x="221948" y="453263"/>
                      </a:cubicBezTo>
                      <a:lnTo>
                        <a:pt x="249641" y="453263"/>
                      </a:lnTo>
                      <a:cubicBezTo>
                        <a:pt x="261858" y="453263"/>
                        <a:pt x="271632" y="443489"/>
                        <a:pt x="271632" y="431272"/>
                      </a:cubicBezTo>
                      <a:lnTo>
                        <a:pt x="271632" y="431272"/>
                      </a:lnTo>
                      <a:cubicBezTo>
                        <a:pt x="271632" y="421498"/>
                        <a:pt x="278148" y="413353"/>
                        <a:pt x="287107" y="410095"/>
                      </a:cubicBezTo>
                      <a:cubicBezTo>
                        <a:pt x="299325" y="406837"/>
                        <a:pt x="311542" y="401136"/>
                        <a:pt x="322945" y="395435"/>
                      </a:cubicBezTo>
                      <a:cubicBezTo>
                        <a:pt x="331090" y="390548"/>
                        <a:pt x="341678" y="392177"/>
                        <a:pt x="349008" y="399507"/>
                      </a:cubicBezTo>
                      <a:lnTo>
                        <a:pt x="349008" y="399507"/>
                      </a:lnTo>
                      <a:cubicBezTo>
                        <a:pt x="357968" y="408466"/>
                        <a:pt x="371814" y="408466"/>
                        <a:pt x="379959" y="399507"/>
                      </a:cubicBezTo>
                      <a:lnTo>
                        <a:pt x="399507" y="379959"/>
                      </a:lnTo>
                      <a:cubicBezTo>
                        <a:pt x="408466" y="371000"/>
                        <a:pt x="408466" y="357154"/>
                        <a:pt x="399507" y="349009"/>
                      </a:cubicBezTo>
                      <a:lnTo>
                        <a:pt x="399507" y="349009"/>
                      </a:lnTo>
                      <a:cubicBezTo>
                        <a:pt x="392991" y="342493"/>
                        <a:pt x="391362" y="331904"/>
                        <a:pt x="395434" y="322945"/>
                      </a:cubicBezTo>
                      <a:cubicBezTo>
                        <a:pt x="401136" y="311542"/>
                        <a:pt x="406837" y="300139"/>
                        <a:pt x="410095" y="287107"/>
                      </a:cubicBezTo>
                      <a:cubicBezTo>
                        <a:pt x="412539" y="278148"/>
                        <a:pt x="421498" y="271632"/>
                        <a:pt x="431272" y="271632"/>
                      </a:cubicBezTo>
                      <a:lnTo>
                        <a:pt x="431272" y="271632"/>
                      </a:lnTo>
                      <a:cubicBezTo>
                        <a:pt x="443490" y="271632"/>
                        <a:pt x="453263" y="261858"/>
                        <a:pt x="453263" y="249641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137101">
                    <a:defRPr/>
                  </a:pPr>
                  <a:endParaRPr lang="de-DE" sz="2270" kern="0">
                    <a:solidFill>
                      <a:srgbClr val="1C1C1C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81" name="Ellipse 181">
            <a:extLst>
              <a:ext uri="{FF2B5EF4-FFF2-40B4-BE49-F238E27FC236}">
                <a16:creationId xmlns:a16="http://schemas.microsoft.com/office/drawing/2014/main" id="{6B576DA0-D8CF-B5D3-5E37-54AD8F7BDE10}"/>
              </a:ext>
            </a:extLst>
          </p:cNvPr>
          <p:cNvSpPr>
            <a:spLocks/>
          </p:cNvSpPr>
          <p:nvPr/>
        </p:nvSpPr>
        <p:spPr>
          <a:xfrm>
            <a:off x="7597786" y="3382603"/>
            <a:ext cx="589369" cy="589369"/>
          </a:xfrm>
          <a:prstGeom prst="ellipse">
            <a:avLst/>
          </a:prstGeom>
          <a:solidFill>
            <a:srgbClr val="CC3A45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1126897">
              <a:defRPr/>
            </a:pPr>
            <a:endParaRPr lang="de-DE" sz="2348" b="1" kern="0">
              <a:solidFill>
                <a:srgbClr val="800E1D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182" name="Gruppieren 182">
            <a:extLst>
              <a:ext uri="{FF2B5EF4-FFF2-40B4-BE49-F238E27FC236}">
                <a16:creationId xmlns:a16="http://schemas.microsoft.com/office/drawing/2014/main" id="{115F47FF-FE73-FF58-8C9F-C39E524D5B35}"/>
              </a:ext>
            </a:extLst>
          </p:cNvPr>
          <p:cNvGrpSpPr>
            <a:grpSpLocks noChangeAspect="1"/>
          </p:cNvGrpSpPr>
          <p:nvPr/>
        </p:nvGrpSpPr>
        <p:grpSpPr>
          <a:xfrm>
            <a:off x="7670196" y="3456635"/>
            <a:ext cx="393163" cy="340393"/>
            <a:chOff x="9673717" y="1881850"/>
            <a:chExt cx="776507" cy="672284"/>
          </a:xfrm>
          <a:noFill/>
        </p:grpSpPr>
        <p:sp>
          <p:nvSpPr>
            <p:cNvPr id="183" name="Freihandform: Form 183">
              <a:extLst>
                <a:ext uri="{FF2B5EF4-FFF2-40B4-BE49-F238E27FC236}">
                  <a16:creationId xmlns:a16="http://schemas.microsoft.com/office/drawing/2014/main" id="{11F777C5-94F2-1512-EC4F-781940F48738}"/>
                </a:ext>
              </a:extLst>
            </p:cNvPr>
            <p:cNvSpPr/>
            <p:nvPr/>
          </p:nvSpPr>
          <p:spPr>
            <a:xfrm>
              <a:off x="9923794" y="2117268"/>
              <a:ext cx="29227" cy="29227"/>
            </a:xfrm>
            <a:custGeom>
              <a:avLst/>
              <a:gdLst>
                <a:gd name="connsiteX0" fmla="*/ 20538 w 29332"/>
                <a:gd name="connsiteY0" fmla="*/ 16866 h 29332"/>
                <a:gd name="connsiteX1" fmla="*/ 16872 w 29332"/>
                <a:gd name="connsiteY1" fmla="*/ 13199 h 29332"/>
                <a:gd name="connsiteX2" fmla="*/ 13199 w 29332"/>
                <a:gd name="connsiteY2" fmla="*/ 16866 h 29332"/>
                <a:gd name="connsiteX3" fmla="*/ 13199 w 29332"/>
                <a:gd name="connsiteY3" fmla="*/ 16866 h 29332"/>
                <a:gd name="connsiteX4" fmla="*/ 16872 w 29332"/>
                <a:gd name="connsiteY4" fmla="*/ 20538 h 29332"/>
                <a:gd name="connsiteX5" fmla="*/ 16872 w 29332"/>
                <a:gd name="connsiteY5" fmla="*/ 20538 h 29332"/>
                <a:gd name="connsiteX6" fmla="*/ 20538 w 29332"/>
                <a:gd name="connsiteY6" fmla="*/ 16866 h 29332"/>
                <a:gd name="connsiteX7" fmla="*/ 20538 w 29332"/>
                <a:gd name="connsiteY7" fmla="*/ 16866 h 2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2" h="29332">
                  <a:moveTo>
                    <a:pt x="20538" y="16866"/>
                  </a:moveTo>
                  <a:cubicBezTo>
                    <a:pt x="20538" y="14842"/>
                    <a:pt x="18896" y="13199"/>
                    <a:pt x="16872" y="13199"/>
                  </a:cubicBezTo>
                  <a:cubicBezTo>
                    <a:pt x="14842" y="13193"/>
                    <a:pt x="13199" y="14842"/>
                    <a:pt x="13199" y="16866"/>
                  </a:cubicBezTo>
                  <a:cubicBezTo>
                    <a:pt x="13199" y="16866"/>
                    <a:pt x="13199" y="16866"/>
                    <a:pt x="13199" y="16866"/>
                  </a:cubicBezTo>
                  <a:cubicBezTo>
                    <a:pt x="13199" y="18896"/>
                    <a:pt x="14842" y="20538"/>
                    <a:pt x="16872" y="20538"/>
                  </a:cubicBezTo>
                  <a:cubicBezTo>
                    <a:pt x="16872" y="20538"/>
                    <a:pt x="16872" y="20538"/>
                    <a:pt x="16872" y="20538"/>
                  </a:cubicBezTo>
                  <a:cubicBezTo>
                    <a:pt x="18896" y="20538"/>
                    <a:pt x="20538" y="18896"/>
                    <a:pt x="20538" y="16866"/>
                  </a:cubicBezTo>
                  <a:cubicBezTo>
                    <a:pt x="20538" y="16866"/>
                    <a:pt x="20538" y="16866"/>
                    <a:pt x="20538" y="16866"/>
                  </a:cubicBezTo>
                  <a:close/>
                </a:path>
              </a:pathLst>
            </a:custGeom>
            <a:grp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4" name="Freihandform: Form 184">
              <a:extLst>
                <a:ext uri="{FF2B5EF4-FFF2-40B4-BE49-F238E27FC236}">
                  <a16:creationId xmlns:a16="http://schemas.microsoft.com/office/drawing/2014/main" id="{0F77C6D3-92AE-582A-C92A-0AB23761A9E4}"/>
                </a:ext>
              </a:extLst>
            </p:cNvPr>
            <p:cNvSpPr/>
            <p:nvPr/>
          </p:nvSpPr>
          <p:spPr>
            <a:xfrm>
              <a:off x="10351972" y="1947271"/>
              <a:ext cx="29227" cy="29227"/>
            </a:xfrm>
            <a:custGeom>
              <a:avLst/>
              <a:gdLst>
                <a:gd name="connsiteX0" fmla="*/ 20542 w 29332"/>
                <a:gd name="connsiteY0" fmla="*/ 16866 h 29332"/>
                <a:gd name="connsiteX1" fmla="*/ 16871 w 29332"/>
                <a:gd name="connsiteY1" fmla="*/ 13199 h 29332"/>
                <a:gd name="connsiteX2" fmla="*/ 13199 w 29332"/>
                <a:gd name="connsiteY2" fmla="*/ 16866 h 29332"/>
                <a:gd name="connsiteX3" fmla="*/ 13199 w 29332"/>
                <a:gd name="connsiteY3" fmla="*/ 16866 h 29332"/>
                <a:gd name="connsiteX4" fmla="*/ 16871 w 29332"/>
                <a:gd name="connsiteY4" fmla="*/ 20539 h 29332"/>
                <a:gd name="connsiteX5" fmla="*/ 16871 w 29332"/>
                <a:gd name="connsiteY5" fmla="*/ 20539 h 29332"/>
                <a:gd name="connsiteX6" fmla="*/ 20542 w 29332"/>
                <a:gd name="connsiteY6" fmla="*/ 16866 h 2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2" h="29332">
                  <a:moveTo>
                    <a:pt x="20542" y="16866"/>
                  </a:moveTo>
                  <a:cubicBezTo>
                    <a:pt x="20542" y="14842"/>
                    <a:pt x="18898" y="13199"/>
                    <a:pt x="16871" y="13199"/>
                  </a:cubicBezTo>
                  <a:cubicBezTo>
                    <a:pt x="14844" y="13199"/>
                    <a:pt x="13200" y="14842"/>
                    <a:pt x="13199" y="16866"/>
                  </a:cubicBezTo>
                  <a:cubicBezTo>
                    <a:pt x="13199" y="16866"/>
                    <a:pt x="13199" y="16866"/>
                    <a:pt x="13199" y="16866"/>
                  </a:cubicBezTo>
                  <a:cubicBezTo>
                    <a:pt x="13199" y="18896"/>
                    <a:pt x="14843" y="20539"/>
                    <a:pt x="16871" y="20539"/>
                  </a:cubicBezTo>
                  <a:cubicBezTo>
                    <a:pt x="16871" y="20539"/>
                    <a:pt x="16871" y="20539"/>
                    <a:pt x="16871" y="20539"/>
                  </a:cubicBezTo>
                  <a:cubicBezTo>
                    <a:pt x="18898" y="20539"/>
                    <a:pt x="20542" y="18896"/>
                    <a:pt x="20542" y="16866"/>
                  </a:cubicBezTo>
                  <a:close/>
                </a:path>
              </a:pathLst>
            </a:custGeom>
            <a:grp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5" name="Freihandform: Form 185">
              <a:extLst>
                <a:ext uri="{FF2B5EF4-FFF2-40B4-BE49-F238E27FC236}">
                  <a16:creationId xmlns:a16="http://schemas.microsoft.com/office/drawing/2014/main" id="{76AC597C-FC03-F364-2890-8E2244D576CC}"/>
                </a:ext>
              </a:extLst>
            </p:cNvPr>
            <p:cNvSpPr/>
            <p:nvPr/>
          </p:nvSpPr>
          <p:spPr>
            <a:xfrm>
              <a:off x="9673717" y="2530752"/>
              <a:ext cx="742365" cy="23382"/>
            </a:xfrm>
            <a:custGeom>
              <a:avLst/>
              <a:gdLst>
                <a:gd name="connsiteX0" fmla="*/ 13200 w 745034"/>
                <a:gd name="connsiteY0" fmla="*/ 13199 h 23465"/>
                <a:gd name="connsiteX1" fmla="*/ 737356 w 745034"/>
                <a:gd name="connsiteY1" fmla="*/ 13199 h 2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5034" h="23465">
                  <a:moveTo>
                    <a:pt x="13200" y="13199"/>
                  </a:moveTo>
                  <a:lnTo>
                    <a:pt x="737356" y="13199"/>
                  </a:lnTo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6" name="Freihandform: Form 186">
              <a:extLst>
                <a:ext uri="{FF2B5EF4-FFF2-40B4-BE49-F238E27FC236}">
                  <a16:creationId xmlns:a16="http://schemas.microsoft.com/office/drawing/2014/main" id="{165F8279-0FAF-6EED-82BA-BFE79DE97AD1}"/>
                </a:ext>
              </a:extLst>
            </p:cNvPr>
            <p:cNvSpPr/>
            <p:nvPr/>
          </p:nvSpPr>
          <p:spPr>
            <a:xfrm>
              <a:off x="9673717" y="2346171"/>
              <a:ext cx="105217" cy="138754"/>
            </a:xfrm>
            <a:custGeom>
              <a:avLst/>
              <a:gdLst>
                <a:gd name="connsiteX0" fmla="*/ 13200 w 105595"/>
                <a:gd name="connsiteY0" fmla="*/ 13200 h 275721"/>
                <a:gd name="connsiteX1" fmla="*/ 92777 w 105595"/>
                <a:gd name="connsiteY1" fmla="*/ 13200 h 275721"/>
                <a:gd name="connsiteX2" fmla="*/ 92777 w 105595"/>
                <a:gd name="connsiteY2" fmla="*/ 267345 h 275721"/>
                <a:gd name="connsiteX3" fmla="*/ 13200 w 105595"/>
                <a:gd name="connsiteY3" fmla="*/ 267345 h 27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95" h="275721">
                  <a:moveTo>
                    <a:pt x="13200" y="13200"/>
                  </a:moveTo>
                  <a:lnTo>
                    <a:pt x="92777" y="13200"/>
                  </a:lnTo>
                  <a:lnTo>
                    <a:pt x="92777" y="267345"/>
                  </a:lnTo>
                  <a:lnTo>
                    <a:pt x="13200" y="267345"/>
                  </a:lnTo>
                  <a:close/>
                </a:path>
              </a:pathLst>
            </a:custGeom>
            <a:grp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7" name="Freihandform: Form 187">
              <a:extLst>
                <a:ext uri="{FF2B5EF4-FFF2-40B4-BE49-F238E27FC236}">
                  <a16:creationId xmlns:a16="http://schemas.microsoft.com/office/drawing/2014/main" id="{6A204D39-2263-A6CE-7544-C5AEFF28178F}"/>
                </a:ext>
              </a:extLst>
            </p:cNvPr>
            <p:cNvSpPr/>
            <p:nvPr/>
          </p:nvSpPr>
          <p:spPr>
            <a:xfrm>
              <a:off x="10315985" y="2078750"/>
              <a:ext cx="105217" cy="409177"/>
            </a:xfrm>
            <a:custGeom>
              <a:avLst/>
              <a:gdLst>
                <a:gd name="connsiteX0" fmla="*/ 13199 w 105595"/>
                <a:gd name="connsiteY0" fmla="*/ 13199 h 410649"/>
                <a:gd name="connsiteX1" fmla="*/ 92777 w 105595"/>
                <a:gd name="connsiteY1" fmla="*/ 13199 h 410649"/>
                <a:gd name="connsiteX2" fmla="*/ 92777 w 105595"/>
                <a:gd name="connsiteY2" fmla="*/ 399258 h 410649"/>
                <a:gd name="connsiteX3" fmla="*/ 13199 w 105595"/>
                <a:gd name="connsiteY3" fmla="*/ 399258 h 41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95" h="410649">
                  <a:moveTo>
                    <a:pt x="13199" y="13199"/>
                  </a:moveTo>
                  <a:lnTo>
                    <a:pt x="92777" y="13199"/>
                  </a:lnTo>
                  <a:lnTo>
                    <a:pt x="92777" y="399258"/>
                  </a:lnTo>
                  <a:lnTo>
                    <a:pt x="13199" y="399258"/>
                  </a:lnTo>
                  <a:close/>
                </a:path>
              </a:pathLst>
            </a:custGeom>
            <a:grp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8" name="Freihandform: Form 188">
              <a:extLst>
                <a:ext uri="{FF2B5EF4-FFF2-40B4-BE49-F238E27FC236}">
                  <a16:creationId xmlns:a16="http://schemas.microsoft.com/office/drawing/2014/main" id="{02FB6BC0-588D-E8C5-2F7C-CC97F7E63C5F}"/>
                </a:ext>
              </a:extLst>
            </p:cNvPr>
            <p:cNvSpPr/>
            <p:nvPr/>
          </p:nvSpPr>
          <p:spPr>
            <a:xfrm>
              <a:off x="9887810" y="2291625"/>
              <a:ext cx="105217" cy="197321"/>
            </a:xfrm>
            <a:custGeom>
              <a:avLst/>
              <a:gdLst>
                <a:gd name="connsiteX0" fmla="*/ 13199 w 105595"/>
                <a:gd name="connsiteY0" fmla="*/ 13200 h 416515"/>
                <a:gd name="connsiteX1" fmla="*/ 92777 w 105595"/>
                <a:gd name="connsiteY1" fmla="*/ 13200 h 416515"/>
                <a:gd name="connsiteX2" fmla="*/ 92777 w 105595"/>
                <a:gd name="connsiteY2" fmla="*/ 404099 h 416515"/>
                <a:gd name="connsiteX3" fmla="*/ 13199 w 105595"/>
                <a:gd name="connsiteY3" fmla="*/ 404099 h 41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95" h="416515">
                  <a:moveTo>
                    <a:pt x="13199" y="13200"/>
                  </a:moveTo>
                  <a:lnTo>
                    <a:pt x="92777" y="13200"/>
                  </a:lnTo>
                  <a:lnTo>
                    <a:pt x="92777" y="404099"/>
                  </a:lnTo>
                  <a:lnTo>
                    <a:pt x="13199" y="404099"/>
                  </a:lnTo>
                  <a:close/>
                </a:path>
              </a:pathLst>
            </a:custGeom>
            <a:grp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9" name="Freihandform: Form 189">
              <a:extLst>
                <a:ext uri="{FF2B5EF4-FFF2-40B4-BE49-F238E27FC236}">
                  <a16:creationId xmlns:a16="http://schemas.microsoft.com/office/drawing/2014/main" id="{24486A0F-075D-0675-1AB9-D8EE09368053}"/>
                </a:ext>
              </a:extLst>
            </p:cNvPr>
            <p:cNvSpPr/>
            <p:nvPr/>
          </p:nvSpPr>
          <p:spPr>
            <a:xfrm>
              <a:off x="9857259" y="2050719"/>
              <a:ext cx="163671" cy="163671"/>
            </a:xfrm>
            <a:custGeom>
              <a:avLst/>
              <a:gdLst>
                <a:gd name="connsiteX0" fmla="*/ 96549 w 164259"/>
                <a:gd name="connsiteY0" fmla="*/ 28769 h 164259"/>
                <a:gd name="connsiteX1" fmla="*/ 138530 w 164259"/>
                <a:gd name="connsiteY1" fmla="*/ 96549 h 164259"/>
                <a:gd name="connsiteX2" fmla="*/ 70750 w 164259"/>
                <a:gd name="connsiteY2" fmla="*/ 138530 h 164259"/>
                <a:gd name="connsiteX3" fmla="*/ 28769 w 164259"/>
                <a:gd name="connsiteY3" fmla="*/ 70750 h 164259"/>
                <a:gd name="connsiteX4" fmla="*/ 96549 w 164259"/>
                <a:gd name="connsiteY4" fmla="*/ 28769 h 16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59" h="164259">
                  <a:moveTo>
                    <a:pt x="96549" y="28769"/>
                  </a:moveTo>
                  <a:cubicBezTo>
                    <a:pt x="126858" y="35893"/>
                    <a:pt x="145654" y="66239"/>
                    <a:pt x="138530" y="96549"/>
                  </a:cubicBezTo>
                  <a:cubicBezTo>
                    <a:pt x="131405" y="126858"/>
                    <a:pt x="101059" y="145654"/>
                    <a:pt x="70750" y="138530"/>
                  </a:cubicBezTo>
                  <a:cubicBezTo>
                    <a:pt x="40440" y="131405"/>
                    <a:pt x="21645" y="101059"/>
                    <a:pt x="28769" y="70750"/>
                  </a:cubicBezTo>
                  <a:cubicBezTo>
                    <a:pt x="35893" y="40440"/>
                    <a:pt x="66239" y="21645"/>
                    <a:pt x="96549" y="28769"/>
                  </a:cubicBezTo>
                  <a:close/>
                </a:path>
              </a:pathLst>
            </a:custGeom>
            <a:grp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0" name="Freihandform: Form 190">
              <a:extLst>
                <a:ext uri="{FF2B5EF4-FFF2-40B4-BE49-F238E27FC236}">
                  <a16:creationId xmlns:a16="http://schemas.microsoft.com/office/drawing/2014/main" id="{59B1D19E-F7EB-9E38-F45C-D59F4FB22E86}"/>
                </a:ext>
              </a:extLst>
            </p:cNvPr>
            <p:cNvSpPr/>
            <p:nvPr/>
          </p:nvSpPr>
          <p:spPr>
            <a:xfrm>
              <a:off x="10286553" y="1881850"/>
              <a:ext cx="163671" cy="163671"/>
            </a:xfrm>
            <a:custGeom>
              <a:avLst/>
              <a:gdLst>
                <a:gd name="connsiteX0" fmla="*/ 137666 w 164259"/>
                <a:gd name="connsiteY0" fmla="*/ 70799 h 164259"/>
                <a:gd name="connsiteX1" fmla="*/ 94247 w 164259"/>
                <a:gd name="connsiteY1" fmla="*/ 137666 h 164259"/>
                <a:gd name="connsiteX2" fmla="*/ 27380 w 164259"/>
                <a:gd name="connsiteY2" fmla="*/ 94247 h 164259"/>
                <a:gd name="connsiteX3" fmla="*/ 70799 w 164259"/>
                <a:gd name="connsiteY3" fmla="*/ 27379 h 164259"/>
                <a:gd name="connsiteX4" fmla="*/ 137666 w 164259"/>
                <a:gd name="connsiteY4" fmla="*/ 70799 h 16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59" h="164259">
                  <a:moveTo>
                    <a:pt x="137666" y="70799"/>
                  </a:moveTo>
                  <a:cubicBezTo>
                    <a:pt x="144141" y="101254"/>
                    <a:pt x="124701" y="131191"/>
                    <a:pt x="94247" y="137666"/>
                  </a:cubicBezTo>
                  <a:cubicBezTo>
                    <a:pt x="63792" y="144141"/>
                    <a:pt x="33854" y="124701"/>
                    <a:pt x="27380" y="94247"/>
                  </a:cubicBezTo>
                  <a:cubicBezTo>
                    <a:pt x="20905" y="63792"/>
                    <a:pt x="40344" y="33854"/>
                    <a:pt x="70799" y="27379"/>
                  </a:cubicBezTo>
                  <a:cubicBezTo>
                    <a:pt x="101254" y="20905"/>
                    <a:pt x="131191" y="40344"/>
                    <a:pt x="137666" y="70799"/>
                  </a:cubicBezTo>
                  <a:close/>
                </a:path>
              </a:pathLst>
            </a:custGeom>
            <a:grp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1" name="Freihandform: Form 191">
              <a:extLst>
                <a:ext uri="{FF2B5EF4-FFF2-40B4-BE49-F238E27FC236}">
                  <a16:creationId xmlns:a16="http://schemas.microsoft.com/office/drawing/2014/main" id="{2E4D80CC-8343-E2A7-E202-E73EC723AD25}"/>
                </a:ext>
              </a:extLst>
            </p:cNvPr>
            <p:cNvSpPr/>
            <p:nvPr/>
          </p:nvSpPr>
          <p:spPr>
            <a:xfrm>
              <a:off x="10101898" y="2215851"/>
              <a:ext cx="105217" cy="272136"/>
            </a:xfrm>
            <a:custGeom>
              <a:avLst/>
              <a:gdLst>
                <a:gd name="connsiteX0" fmla="*/ 13199 w 105595"/>
                <a:gd name="connsiteY0" fmla="*/ 13200 h 293320"/>
                <a:gd name="connsiteX1" fmla="*/ 92777 w 105595"/>
                <a:gd name="connsiteY1" fmla="*/ 13200 h 293320"/>
                <a:gd name="connsiteX2" fmla="*/ 92777 w 105595"/>
                <a:gd name="connsiteY2" fmla="*/ 281867 h 293320"/>
                <a:gd name="connsiteX3" fmla="*/ 13199 w 105595"/>
                <a:gd name="connsiteY3" fmla="*/ 281867 h 29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95" h="293320">
                  <a:moveTo>
                    <a:pt x="13199" y="13200"/>
                  </a:moveTo>
                  <a:lnTo>
                    <a:pt x="92777" y="13200"/>
                  </a:lnTo>
                  <a:lnTo>
                    <a:pt x="92777" y="281867"/>
                  </a:lnTo>
                  <a:lnTo>
                    <a:pt x="13199" y="281867"/>
                  </a:lnTo>
                  <a:close/>
                </a:path>
              </a:pathLst>
            </a:custGeom>
            <a:grp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2" name="Freihandform: Form 192">
              <a:extLst>
                <a:ext uri="{FF2B5EF4-FFF2-40B4-BE49-F238E27FC236}">
                  <a16:creationId xmlns:a16="http://schemas.microsoft.com/office/drawing/2014/main" id="{6D3DEB0E-BEE2-DCB2-76A1-745F765DCC7A}"/>
                </a:ext>
              </a:extLst>
            </p:cNvPr>
            <p:cNvSpPr/>
            <p:nvPr/>
          </p:nvSpPr>
          <p:spPr>
            <a:xfrm>
              <a:off x="10107776" y="2034131"/>
              <a:ext cx="93527" cy="93527"/>
            </a:xfrm>
            <a:custGeom>
              <a:avLst/>
              <a:gdLst>
                <a:gd name="connsiteX0" fmla="*/ 80972 w 93862"/>
                <a:gd name="connsiteY0" fmla="*/ 47086 h 93862"/>
                <a:gd name="connsiteX1" fmla="*/ 47085 w 93862"/>
                <a:gd name="connsiteY1" fmla="*/ 80972 h 93862"/>
                <a:gd name="connsiteX2" fmla="*/ 13199 w 93862"/>
                <a:gd name="connsiteY2" fmla="*/ 47086 h 93862"/>
                <a:gd name="connsiteX3" fmla="*/ 47085 w 93862"/>
                <a:gd name="connsiteY3" fmla="*/ 13199 h 93862"/>
                <a:gd name="connsiteX4" fmla="*/ 80972 w 93862"/>
                <a:gd name="connsiteY4" fmla="*/ 47086 h 9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62" h="93862">
                  <a:moveTo>
                    <a:pt x="80972" y="47086"/>
                  </a:moveTo>
                  <a:cubicBezTo>
                    <a:pt x="80972" y="65801"/>
                    <a:pt x="65800" y="80972"/>
                    <a:pt x="47085" y="80972"/>
                  </a:cubicBezTo>
                  <a:cubicBezTo>
                    <a:pt x="28371" y="80972"/>
                    <a:pt x="13199" y="65801"/>
                    <a:pt x="13199" y="47086"/>
                  </a:cubicBezTo>
                  <a:cubicBezTo>
                    <a:pt x="13199" y="28371"/>
                    <a:pt x="28371" y="13199"/>
                    <a:pt x="47085" y="13199"/>
                  </a:cubicBezTo>
                  <a:cubicBezTo>
                    <a:pt x="65800" y="13199"/>
                    <a:pt x="80972" y="28371"/>
                    <a:pt x="80972" y="47086"/>
                  </a:cubicBezTo>
                  <a:close/>
                </a:path>
              </a:pathLst>
            </a:custGeom>
            <a:grp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3" name="Freihandform: Form 193">
              <a:extLst>
                <a:ext uri="{FF2B5EF4-FFF2-40B4-BE49-F238E27FC236}">
                  <a16:creationId xmlns:a16="http://schemas.microsoft.com/office/drawing/2014/main" id="{BAF94C57-4479-CC83-B2E8-8149FBBC5F64}"/>
                </a:ext>
              </a:extLst>
            </p:cNvPr>
            <p:cNvSpPr/>
            <p:nvPr/>
          </p:nvSpPr>
          <p:spPr>
            <a:xfrm>
              <a:off x="9676638" y="2184917"/>
              <a:ext cx="93527" cy="93527"/>
            </a:xfrm>
            <a:custGeom>
              <a:avLst/>
              <a:gdLst>
                <a:gd name="connsiteX0" fmla="*/ 80974 w 93862"/>
                <a:gd name="connsiteY0" fmla="*/ 47084 h 93862"/>
                <a:gd name="connsiteX1" fmla="*/ 47084 w 93862"/>
                <a:gd name="connsiteY1" fmla="*/ 13199 h 93862"/>
                <a:gd name="connsiteX2" fmla="*/ 47084 w 93862"/>
                <a:gd name="connsiteY2" fmla="*/ 13199 h 93862"/>
                <a:gd name="connsiteX3" fmla="*/ 13199 w 93862"/>
                <a:gd name="connsiteY3" fmla="*/ 47084 h 93862"/>
                <a:gd name="connsiteX4" fmla="*/ 47084 w 93862"/>
                <a:gd name="connsiteY4" fmla="*/ 80974 h 93862"/>
                <a:gd name="connsiteX5" fmla="*/ 80974 w 93862"/>
                <a:gd name="connsiteY5" fmla="*/ 47090 h 93862"/>
                <a:gd name="connsiteX6" fmla="*/ 80974 w 93862"/>
                <a:gd name="connsiteY6" fmla="*/ 47084 h 9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62" h="93862">
                  <a:moveTo>
                    <a:pt x="80974" y="47084"/>
                  </a:moveTo>
                  <a:cubicBezTo>
                    <a:pt x="80974" y="28370"/>
                    <a:pt x="65798" y="13199"/>
                    <a:pt x="47084" y="13199"/>
                  </a:cubicBezTo>
                  <a:cubicBezTo>
                    <a:pt x="47084" y="13199"/>
                    <a:pt x="47084" y="13199"/>
                    <a:pt x="47084" y="13199"/>
                  </a:cubicBezTo>
                  <a:cubicBezTo>
                    <a:pt x="28370" y="13199"/>
                    <a:pt x="13199" y="28370"/>
                    <a:pt x="13199" y="47084"/>
                  </a:cubicBezTo>
                  <a:cubicBezTo>
                    <a:pt x="13199" y="65803"/>
                    <a:pt x="28370" y="80974"/>
                    <a:pt x="47084" y="80974"/>
                  </a:cubicBezTo>
                  <a:cubicBezTo>
                    <a:pt x="65798" y="80974"/>
                    <a:pt x="80968" y="65803"/>
                    <a:pt x="80974" y="47090"/>
                  </a:cubicBezTo>
                  <a:cubicBezTo>
                    <a:pt x="80974" y="47090"/>
                    <a:pt x="80974" y="47090"/>
                    <a:pt x="80974" y="47084"/>
                  </a:cubicBezTo>
                  <a:close/>
                </a:path>
              </a:pathLst>
            </a:custGeom>
            <a:grp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4" name="Freihandform: Form 194">
              <a:extLst>
                <a:ext uri="{FF2B5EF4-FFF2-40B4-BE49-F238E27FC236}">
                  <a16:creationId xmlns:a16="http://schemas.microsoft.com/office/drawing/2014/main" id="{4B799BEF-F567-1E81-9099-4B3A32AC6F2E}"/>
                </a:ext>
              </a:extLst>
            </p:cNvPr>
            <p:cNvSpPr/>
            <p:nvPr/>
          </p:nvSpPr>
          <p:spPr>
            <a:xfrm>
              <a:off x="9742278" y="2156728"/>
              <a:ext cx="150704" cy="84804"/>
            </a:xfrm>
            <a:custGeom>
              <a:avLst/>
              <a:gdLst>
                <a:gd name="connsiteX0" fmla="*/ 13199 w 164259"/>
                <a:gd name="connsiteY0" fmla="*/ 98832 h 111461"/>
                <a:gd name="connsiteX1" fmla="*/ 154222 w 164259"/>
                <a:gd name="connsiteY1" fmla="*/ 13199 h 11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259" h="111461">
                  <a:moveTo>
                    <a:pt x="13199" y="98832"/>
                  </a:moveTo>
                  <a:lnTo>
                    <a:pt x="154222" y="13199"/>
                  </a:lnTo>
                </a:path>
              </a:pathLst>
            </a:custGeom>
            <a:grp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5" name="Freihandform: Form 195">
              <a:extLst>
                <a:ext uri="{FF2B5EF4-FFF2-40B4-BE49-F238E27FC236}">
                  <a16:creationId xmlns:a16="http://schemas.microsoft.com/office/drawing/2014/main" id="{2F3E4739-A500-FD5D-BF3F-2C36DBE13798}"/>
                </a:ext>
              </a:extLst>
            </p:cNvPr>
            <p:cNvSpPr/>
            <p:nvPr/>
          </p:nvSpPr>
          <p:spPr>
            <a:xfrm flipV="1">
              <a:off x="9986636" y="2083154"/>
              <a:ext cx="137607" cy="45719"/>
            </a:xfrm>
            <a:custGeom>
              <a:avLst/>
              <a:gdLst>
                <a:gd name="connsiteX0" fmla="*/ 13200 w 152526"/>
                <a:gd name="connsiteY0" fmla="*/ 13200 h 105595"/>
                <a:gd name="connsiteX1" fmla="*/ 142214 w 152526"/>
                <a:gd name="connsiteY1" fmla="*/ 94162 h 10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526" h="105595">
                  <a:moveTo>
                    <a:pt x="13200" y="13200"/>
                  </a:moveTo>
                  <a:lnTo>
                    <a:pt x="142214" y="94162"/>
                  </a:lnTo>
                </a:path>
              </a:pathLst>
            </a:custGeom>
            <a:grp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6" name="Freihandform: Form 196">
              <a:extLst>
                <a:ext uri="{FF2B5EF4-FFF2-40B4-BE49-F238E27FC236}">
                  <a16:creationId xmlns:a16="http://schemas.microsoft.com/office/drawing/2014/main" id="{F6366BE4-4D8D-9AE8-8101-92D5A9E9E3A9}"/>
                </a:ext>
              </a:extLst>
            </p:cNvPr>
            <p:cNvSpPr/>
            <p:nvPr/>
          </p:nvSpPr>
          <p:spPr>
            <a:xfrm>
              <a:off x="10171259" y="1975141"/>
              <a:ext cx="157825" cy="99372"/>
            </a:xfrm>
            <a:custGeom>
              <a:avLst/>
              <a:gdLst>
                <a:gd name="connsiteX0" fmla="*/ 13200 w 158393"/>
                <a:gd name="connsiteY0" fmla="*/ 90196 h 99729"/>
                <a:gd name="connsiteX1" fmla="*/ 147429 w 158393"/>
                <a:gd name="connsiteY1" fmla="*/ 13200 h 9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393" h="99729">
                  <a:moveTo>
                    <a:pt x="13200" y="90196"/>
                  </a:moveTo>
                  <a:lnTo>
                    <a:pt x="147429" y="13200"/>
                  </a:lnTo>
                </a:path>
              </a:pathLst>
            </a:custGeom>
            <a:grp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137101">
                <a:defRPr/>
              </a:pPr>
              <a:endParaRPr lang="de-DE" sz="2270" kern="0">
                <a:solidFill>
                  <a:srgbClr val="1C1C1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4817738-B581-A9AD-56C2-25045FA73990}"/>
              </a:ext>
            </a:extLst>
          </p:cNvPr>
          <p:cNvSpPr txBox="1">
            <a:spLocks/>
          </p:cNvSpPr>
          <p:nvPr/>
        </p:nvSpPr>
        <p:spPr>
          <a:xfrm>
            <a:off x="357310" y="6637045"/>
            <a:ext cx="10587833" cy="181127"/>
          </a:xfrm>
          <a:prstGeom prst="rect">
            <a:avLst/>
          </a:prstGeom>
        </p:spPr>
        <p:txBody>
          <a:bodyPr lIns="114451" tIns="57225" rIns="114451" bIns="57225" anchor="b"/>
          <a:lstStyle>
            <a:lvl1pPr marL="0" indent="0" algn="l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95" kern="1200">
                <a:solidFill>
                  <a:srgbClr val="003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0834" indent="0" algn="l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9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1668" indent="0" algn="l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9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2503" indent="0" algn="l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9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3337" indent="0" algn="l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9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139589" indent="-285418" algn="l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10423" indent="-285418" algn="l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81257" indent="-285418" algn="l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52092" indent="-285418" algn="l" defTabSz="114166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598" b="1"/>
              <a:t>Novartis P-CVD </a:t>
            </a:r>
            <a:r>
              <a:rPr lang="de-DE" sz="598" b="1" i="1"/>
              <a:t>Health ROI Assessor</a:t>
            </a:r>
          </a:p>
        </p:txBody>
      </p:sp>
    </p:spTree>
    <p:extLst>
      <p:ext uri="{BB962C8B-B14F-4D97-AF65-F5344CB8AC3E}">
        <p14:creationId xmlns:p14="http://schemas.microsoft.com/office/powerpoint/2010/main" val="274506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597B-3B6D-404A-ABE3-426E8956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Three Broad Mechanisms Through Which Health Investments Yield Economic Benefits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6F54E-EDDA-470F-988E-9BF98EBA3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The traditional approach consider one: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Health investments in </a:t>
            </a:r>
            <a:r>
              <a:rPr lang="en-US">
                <a:solidFill>
                  <a:srgbClr val="C00000"/>
                </a:solidFill>
              </a:rPr>
              <a:t>cost-effective innovations </a:t>
            </a:r>
            <a:r>
              <a:rPr lang="en-US"/>
              <a:t>help improve health outcomes and reduce healthcare costs in a health system. </a:t>
            </a:r>
          </a:p>
          <a:p>
            <a:r>
              <a:rPr lang="en-US"/>
              <a:t>It overlooks significant broader benefits created through health investments.</a:t>
            </a:r>
          </a:p>
          <a:p>
            <a:r>
              <a:rPr lang="en-US"/>
              <a:t>New Paradigm: Recognizing the Full Value of Health Investments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>
                <a:solidFill>
                  <a:srgbClr val="C00000"/>
                </a:solidFill>
              </a:rPr>
              <a:t>Social Impact:</a:t>
            </a:r>
          </a:p>
          <a:p>
            <a:pPr lvl="2"/>
            <a:r>
              <a:rPr lang="en-US"/>
              <a:t>Investments in health improve national wellbeing by reducing the </a:t>
            </a:r>
            <a:r>
              <a:rPr lang="en-US" b="1">
                <a:solidFill>
                  <a:srgbClr val="CC3A45"/>
                </a:solidFill>
              </a:rPr>
              <a:t>socioeconomic (SoC) burden of disease</a:t>
            </a:r>
            <a:r>
              <a:rPr lang="en-US"/>
              <a:t>.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>
                <a:solidFill>
                  <a:srgbClr val="C00000"/>
                </a:solidFill>
              </a:rPr>
              <a:t>Health Economy Footprint:</a:t>
            </a:r>
          </a:p>
          <a:p>
            <a:pPr lvl="2"/>
            <a:r>
              <a:rPr lang="en-US"/>
              <a:t>Health investments stimulate the broader economy by </a:t>
            </a:r>
            <a:r>
              <a:rPr lang="en-US" b="1">
                <a:solidFill>
                  <a:srgbClr val="CC3A45"/>
                </a:solidFill>
              </a:rPr>
              <a:t>influencing both supply and demand across multiple sectors</a:t>
            </a:r>
            <a:r>
              <a:rPr lang="en-US"/>
              <a:t>, strengthening overall economic growth and resilience.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20FC5-F0CB-4A8B-55A0-8EDF21796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9" y="6311900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4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CF27FE-11A9-9FEA-3FB6-A8DE47723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5620"/>
            <a:ext cx="9144000" cy="2387600"/>
          </a:xfrm>
        </p:spPr>
        <p:txBody>
          <a:bodyPr/>
          <a:lstStyle/>
          <a:p>
            <a:r>
              <a:rPr lang="en-US"/>
              <a:t>2. The Social Impact of Health Investment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062F9-F9F3-9C1C-DA3F-EECB16AA7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3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815F87-7C7D-9293-6EF7-8F8C0DC5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Reducing the Socioeconomic (SoC) Burden of Disease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D17B0F-D296-EDBF-574D-482E01746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/>
              <a:t>SoC burden is understood as the decrease in human capital related to the losses in productivity derived from morbidity and mortality.</a:t>
            </a:r>
          </a:p>
          <a:p>
            <a:pPr lvl="1">
              <a:spcBef>
                <a:spcPts val="300"/>
              </a:spcBef>
            </a:pPr>
            <a:r>
              <a:rPr lang="en-US"/>
              <a:t>Human capital is the combination of innate capabilities and acquired skills, knowledge, and motivation used to produce goods and services and to realize unpaid care and domestic work.</a:t>
            </a:r>
          </a:p>
          <a:p>
            <a:pPr lvl="1">
              <a:spcBef>
                <a:spcPts val="300"/>
              </a:spcBef>
            </a:pPr>
            <a:endParaRPr lang="en-US" sz="2000">
              <a:solidFill>
                <a:srgbClr val="C00000"/>
              </a:solidFill>
            </a:endParaRPr>
          </a:p>
          <a:p>
            <a:pPr marL="0" indent="0" algn="ctr">
              <a:spcBef>
                <a:spcPts val="300"/>
              </a:spcBef>
              <a:buNone/>
            </a:pPr>
            <a:r>
              <a:rPr lang="en-US" sz="2600">
                <a:solidFill>
                  <a:srgbClr val="C00000"/>
                </a:solidFill>
              </a:rPr>
              <a:t>SoC burden is the extent to which a disease deteriorates individuals' capacity to use their capital, which is translated into a decrease in labor supply </a:t>
            </a:r>
          </a:p>
          <a:p>
            <a:pPr marL="0" indent="0" algn="ctr">
              <a:spcBef>
                <a:spcPts val="300"/>
              </a:spcBef>
              <a:buNone/>
            </a:pPr>
            <a:endParaRPr lang="en-US">
              <a:solidFill>
                <a:srgbClr val="C00000"/>
              </a:solidFill>
            </a:endParaRPr>
          </a:p>
          <a:p>
            <a:pPr>
              <a:spcBef>
                <a:spcPts val="300"/>
              </a:spcBef>
            </a:pPr>
            <a:r>
              <a:rPr lang="en-US"/>
              <a:t>Decrease in labor supply weakens economic growth. </a:t>
            </a:r>
          </a:p>
          <a:p>
            <a:pPr lvl="1">
              <a:spcBef>
                <a:spcPts val="300"/>
              </a:spcBef>
            </a:pPr>
            <a:endParaRPr lang="en-US"/>
          </a:p>
          <a:p>
            <a:pPr lvl="1">
              <a:spcBef>
                <a:spcPts val="300"/>
              </a:spcBef>
            </a:pPr>
            <a:endParaRPr lang="en-US"/>
          </a:p>
          <a:p>
            <a:pPr lvl="1">
              <a:spcBef>
                <a:spcPts val="300"/>
              </a:spcBef>
            </a:pPr>
            <a:endParaRPr lang="en-US"/>
          </a:p>
          <a:p>
            <a:pPr>
              <a:spcBef>
                <a:spcPts val="300"/>
              </a:spcBef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295A0-B13F-7AB5-52BB-4117E3D7CA66}"/>
              </a:ext>
            </a:extLst>
          </p:cNvPr>
          <p:cNvSpPr/>
          <p:nvPr/>
        </p:nvSpPr>
        <p:spPr>
          <a:xfrm>
            <a:off x="861766" y="3771968"/>
            <a:ext cx="10492034" cy="1065547"/>
          </a:xfrm>
          <a:prstGeom prst="rect">
            <a:avLst/>
          </a:prstGeom>
          <a:solidFill>
            <a:srgbClr val="CC3A45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3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761F76-8966-AA26-F1DA-2B8AD921D1B7}"/>
              </a:ext>
            </a:extLst>
          </p:cNvPr>
          <p:cNvGrpSpPr/>
          <p:nvPr/>
        </p:nvGrpSpPr>
        <p:grpSpPr>
          <a:xfrm>
            <a:off x="8868075" y="5183804"/>
            <a:ext cx="2627240" cy="1128096"/>
            <a:chOff x="9246056" y="127379"/>
            <a:chExt cx="2637845" cy="1132650"/>
          </a:xfrm>
        </p:grpSpPr>
        <p:pic>
          <p:nvPicPr>
            <p:cNvPr id="11" name="Graphic 10" descr="Group of men with solid fill">
              <a:extLst>
                <a:ext uri="{FF2B5EF4-FFF2-40B4-BE49-F238E27FC236}">
                  <a16:creationId xmlns:a16="http://schemas.microsoft.com/office/drawing/2014/main" id="{74924820-1385-117B-977C-9F1184355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50931" y="345629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Bar graph with downward trend with solid fill">
              <a:extLst>
                <a:ext uri="{FF2B5EF4-FFF2-40B4-BE49-F238E27FC236}">
                  <a16:creationId xmlns:a16="http://schemas.microsoft.com/office/drawing/2014/main" id="{49FBA9B3-193B-4114-7E31-BD281A7D6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04823" y="127379"/>
              <a:ext cx="879078" cy="879078"/>
            </a:xfrm>
            <a:prstGeom prst="rect">
              <a:avLst/>
            </a:prstGeom>
          </p:spPr>
        </p:pic>
        <p:pic>
          <p:nvPicPr>
            <p:cNvPr id="15" name="Graphic 14" descr="Pandemic exponential curve bar graph with solid fill">
              <a:extLst>
                <a:ext uri="{FF2B5EF4-FFF2-40B4-BE49-F238E27FC236}">
                  <a16:creationId xmlns:a16="http://schemas.microsoft.com/office/drawing/2014/main" id="{A62928FD-803A-D470-4BFD-7AFA67DC9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46056" y="127379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Single gear with solid fill">
              <a:extLst>
                <a:ext uri="{FF2B5EF4-FFF2-40B4-BE49-F238E27FC236}">
                  <a16:creationId xmlns:a16="http://schemas.microsoft.com/office/drawing/2014/main" id="{A7A49233-AAC8-F5F6-D151-3C8ECC2E7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572567" y="145703"/>
              <a:ext cx="305601" cy="30560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0622A2F-9A54-F635-6094-DBF4AB18FA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87" y="6259005"/>
            <a:ext cx="1683989" cy="5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1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DA7E2C354CC4244AAD24D04F38BE295A" ma:contentTypeVersion="15" ma:contentTypeDescription="Izveidot jaunu dokumentu." ma:contentTypeScope="" ma:versionID="46c28586145d8c3c97f552d9ca7ca76f">
  <xsd:schema xmlns:xsd="http://www.w3.org/2001/XMLSchema" xmlns:xs="http://www.w3.org/2001/XMLSchema" xmlns:p="http://schemas.microsoft.com/office/2006/metadata/properties" xmlns:ns2="cd6839ec-e35e-416e-b7ca-5a06424a76a3" xmlns:ns3="0a23c783-c178-4630-93cd-14c3abffabec" targetNamespace="http://schemas.microsoft.com/office/2006/metadata/properties" ma:root="true" ma:fieldsID="eb59c5bcdc2ebd5f0b6e1c9302eeba9f" ns2:_="" ns3:_="">
    <xsd:import namespace="cd6839ec-e35e-416e-b7ca-5a06424a76a3"/>
    <xsd:import namespace="0a23c783-c178-4630-93cd-14c3abffab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839ec-e35e-416e-b7ca-5a06424a76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2867c64-78ff-4529-8e67-a144ecaf71a6}" ma:internalName="TaxCatchAll" ma:showField="CatchAllData" ma:web="cd6839ec-e35e-416e-b7ca-5a06424a76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3c783-c178-4630-93cd-14c3abffab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ttēlu atzīmes" ma:readOnly="false" ma:fieldId="{5cf76f15-5ced-4ddc-b409-7134ff3c332f}" ma:taxonomyMulti="true" ma:sspId="a15f1a54-530c-4f39-8241-c5660d3b4e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6839ec-e35e-416e-b7ca-5a06424a76a3" xsi:nil="true"/>
    <lcf76f155ced4ddcb4097134ff3c332f xmlns="0a23c783-c178-4630-93cd-14c3abffabe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61E09E-D61C-4660-ACCA-6DC40406EE77}"/>
</file>

<file path=customXml/itemProps2.xml><?xml version="1.0" encoding="utf-8"?>
<ds:datastoreItem xmlns:ds="http://schemas.openxmlformats.org/officeDocument/2006/customXml" ds:itemID="{D3F76D7E-7413-417E-954C-6CE9046D7807}">
  <ds:schemaRefs>
    <ds:schemaRef ds:uri="0a23c783-c178-4630-93cd-14c3abffabec"/>
    <ds:schemaRef ds:uri="cd6839ec-e35e-416e-b7ca-5a06424a76a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CF9F1FE-F92C-427B-9ABE-0F8EF59D82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3452</Words>
  <Application>Microsoft Office PowerPoint</Application>
  <PresentationFormat>Widescreen</PresentationFormat>
  <Paragraphs>296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Yu Mincho</vt:lpstr>
      <vt:lpstr>Aptos</vt:lpstr>
      <vt:lpstr>Arial</vt:lpstr>
      <vt:lpstr>Calibri</vt:lpstr>
      <vt:lpstr>Calibri bold</vt:lpstr>
      <vt:lpstr>Times New Roman</vt:lpstr>
      <vt:lpstr>Office Theme</vt:lpstr>
      <vt:lpstr>Beyond Cost-Effectiveness:   Assessing the Social Impact of Health Technologies to Reduce Cancer Care Inequalities in the EU</vt:lpstr>
      <vt:lpstr>Cancer Care Inequalities  Across the EU</vt:lpstr>
      <vt:lpstr>Inequalities in Cancer Care and Prevention</vt:lpstr>
      <vt:lpstr>Spending and Health Outcomes</vt:lpstr>
      <vt:lpstr>Cancer Care Spending Mirrors National Wealth</vt:lpstr>
      <vt:lpstr>WifOR Fosters Paradigm Shift in Healthcare –  From a Cost Factor to a Driver for Growth and Employment  </vt:lpstr>
      <vt:lpstr>Three Broad Mechanisms Through Which Health Investments Yield Economic Benefits</vt:lpstr>
      <vt:lpstr>2. The Social Impact of Health Investment</vt:lpstr>
      <vt:lpstr>Reducing the Socioeconomic (SoC) Burden of Disease </vt:lpstr>
      <vt:lpstr>Why Reducing the SoC Burden of Cancer is Key for EU Countries? (1)</vt:lpstr>
      <vt:lpstr>Why Reducing the SoC Burden of Cancer is Key for EU Countries? (2)</vt:lpstr>
      <vt:lpstr>Cancer also Creates a SoC Burden by Preventing Patients from Performing Unpaid Work</vt:lpstr>
      <vt:lpstr>Accurately Measuring the Soc Burden is Essential to Guide Policymakers in Setting Evidence-based Priorities </vt:lpstr>
      <vt:lpstr>SoC Burden of Neoplasms in Comparison to Other Diseases – Latin America Example</vt:lpstr>
      <vt:lpstr>Social impact of New technologies – Examples</vt:lpstr>
      <vt:lpstr>3. Health Economy Footprint</vt:lpstr>
      <vt:lpstr>Health Economy Footprint of a Health Investment </vt:lpstr>
      <vt:lpstr>Why is the Health Economic Footprint Important for Cancer Care</vt:lpstr>
      <vt:lpstr>Investment in Routine Human Papilloma Virus (HPV) Vaccination – Commonwealth Countries</vt:lpstr>
      <vt:lpstr>Holistic Approach</vt:lpstr>
      <vt:lpstr>WifOR‘s Health ROI Assessor Framework</vt:lpstr>
      <vt:lpstr>Investing in a Cervical Cancer Screening Prevention Program (Papanicolaou) in Germany (1)</vt:lpstr>
      <vt:lpstr>Investing in a Cervical Cancer Screening Prevention Program (Papanicolaou) in Germany (2)</vt:lpstr>
      <vt:lpstr>Reframing Cancer Care: A Strategic Investment for Europe</vt:lpstr>
      <vt:lpstr>Advancing EU Health Investment Through Common Metrics &amp; Cooperation</vt:lpstr>
      <vt:lpstr>References (1)</vt:lpstr>
      <vt:lpstr>References (2)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Madara Antone</cp:lastModifiedBy>
  <cp:revision>1</cp:revision>
  <dcterms:created xsi:type="dcterms:W3CDTF">2022-02-22T09:43:26Z</dcterms:created>
  <dcterms:modified xsi:type="dcterms:W3CDTF">2025-05-20T04:08:53Z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0x010100DA7E2C354CC4244AAD24D04F38BE295A</vt:lpwstr>
  </property>
  <property fmtid="{D5CDD505-2E9C-101B-9397-08002B2CF9AE}" pid="3" name="MediaServiceImageTags">
    <vt:lpwstr/>
  </property>
</Properties>
</file>