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9"/>
  </p:notesMasterIdLst>
  <p:sldIdLst>
    <p:sldId id="257" r:id="rId5"/>
    <p:sldId id="273" r:id="rId6"/>
    <p:sldId id="274" r:id="rId7"/>
    <p:sldId id="268" r:id="rId8"/>
    <p:sldId id="275" r:id="rId9"/>
    <p:sldId id="266" r:id="rId10"/>
    <p:sldId id="264" r:id="rId11"/>
    <p:sldId id="259" r:id="rId12"/>
    <p:sldId id="271" r:id="rId13"/>
    <p:sldId id="269" r:id="rId14"/>
    <p:sldId id="277" r:id="rId15"/>
    <p:sldId id="279" r:id="rId16"/>
    <p:sldId id="280" r:id="rId17"/>
    <p:sldId id="281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9CE883B-658C-0737-8B18-2BE831F4ABDF}" name="Ines Aoufi" initials="IA" userId="S::i.aoufi@rpp-group.com::83ad9065-9738-4a7d-b16d-dc2fa1408cd5" providerId="AD"/>
  <p188:author id="{82D5E155-E39F-C7FB-E5A2-8C5C02D1073C}" name="Emilie Kristoffersen" initials="EK" userId="S::e.kristoffersen@rpp-group.com::3e151e35-94c7-4b11-895c-5d2e0ea9d50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98A"/>
    <a:srgbClr val="005E5E"/>
    <a:srgbClr val="539696"/>
    <a:srgbClr val="008890"/>
    <a:srgbClr val="A8B1A0"/>
    <a:srgbClr val="B5D3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EF945EA-EEA0-4A6B-8776-24F6EC50C504}" v="73" dt="2025-05-21T06:30:33.8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2414" y="6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C33B81-D8D3-4E54-88F8-17D5DB95AC69}" type="datetimeFigureOut">
              <a:rPr lang="en-BE" smtClean="0"/>
              <a:t>19/05/2025</a:t>
            </a:fld>
            <a:endParaRPr lang="en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23F80F-837C-447B-8026-4CA7D2A7FC6A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266508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23F80F-837C-447B-8026-4CA7D2A7FC6A}" type="slidenum">
              <a:rPr lang="en-BE" smtClean="0"/>
              <a:t>1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2132425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03A907-BED1-4C20-B889-678EA1D50E17}" type="slidenum">
              <a:rPr lang="en-BE" smtClean="0"/>
              <a:t>9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5260235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03A907-BED1-4C20-B889-678EA1D50E17}" type="slidenum">
              <a:rPr lang="en-BE" smtClean="0"/>
              <a:t>11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3310052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36A2D89-A842-7D6B-C219-5DAA968D1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1B1B0-45EA-4796-823C-85E5BB7D2975}" type="datetime1">
              <a:rPr lang="sv-SE" smtClean="0"/>
              <a:t>2025-05-21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72E684F9-627D-78C5-4EDD-630B01073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00ADD54-34BB-26B3-61BF-0D16E51DD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D8C26-0577-4F5E-A4FB-EDE70018BC4B}" type="slidenum">
              <a:rPr lang="sv-SE" smtClean="0"/>
              <a:t>‹#›</a:t>
            </a:fld>
            <a:endParaRPr lang="sv-SE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967D471-6B3E-88F8-E26E-72ADFADDAC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4594" y="404550"/>
            <a:ext cx="1938166" cy="53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411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13">
            <a:extLst>
              <a:ext uri="{FF2B5EF4-FFF2-40B4-BE49-F238E27FC236}">
                <a16:creationId xmlns:a16="http://schemas.microsoft.com/office/drawing/2014/main" id="{489CBAAE-47E7-7C19-4489-FFC293764EE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302" y="6126163"/>
            <a:ext cx="3296498" cy="687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E9290E2-2028-E033-2322-47634CF40F8A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55933" t="-2762" r="2400" b="-668"/>
          <a:stretch/>
        </p:blipFill>
        <p:spPr>
          <a:xfrm>
            <a:off x="0" y="-206477"/>
            <a:ext cx="9144000" cy="71514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F23F142-784D-EC95-6C3D-57805B0014D9}"/>
              </a:ext>
            </a:extLst>
          </p:cNvPr>
          <p:cNvSpPr txBox="1"/>
          <p:nvPr/>
        </p:nvSpPr>
        <p:spPr>
          <a:xfrm>
            <a:off x="206900" y="3257113"/>
            <a:ext cx="3585782" cy="22429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defRPr sz="1400"/>
            </a:pPr>
            <a:endParaRPr lang="en-US" sz="1700" dirty="0">
              <a:ea typeface="Calibri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BD6676-279A-7691-D57E-C4B2FD1576CF}"/>
              </a:ext>
            </a:extLst>
          </p:cNvPr>
          <p:cNvSpPr txBox="1"/>
          <p:nvPr/>
        </p:nvSpPr>
        <p:spPr>
          <a:xfrm>
            <a:off x="403122" y="4070067"/>
            <a:ext cx="6256562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700" b="1" dirty="0"/>
              <a:t>Ines Aoufi on behalf of Dr. Françoise Meunier, MD, PhD, FRCP (UK)</a:t>
            </a:r>
            <a:r>
              <a:rPr lang="en-GB" sz="1700" dirty="0">
                <a:ea typeface="Calibri"/>
                <a:cs typeface="Calibri"/>
              </a:rPr>
              <a:t>​</a:t>
            </a:r>
          </a:p>
          <a:p>
            <a:r>
              <a:rPr lang="en-GB" sz="900" dirty="0">
                <a:ea typeface="Calibri"/>
                <a:cs typeface="Calibri"/>
              </a:rPr>
              <a:t> </a:t>
            </a:r>
            <a:r>
              <a:rPr lang="en-GB" sz="700" dirty="0">
                <a:ea typeface="Calibri"/>
                <a:cs typeface="Calibri"/>
              </a:rPr>
              <a:t> </a:t>
            </a:r>
            <a:br>
              <a:rPr lang="en-GB" sz="1600" dirty="0">
                <a:ea typeface="Calibri"/>
                <a:cs typeface="Calibri"/>
              </a:rPr>
            </a:br>
            <a:endParaRPr lang="en-GB" sz="1400" dirty="0">
              <a:ea typeface="Calibri"/>
              <a:cs typeface="Calibri"/>
            </a:endParaRPr>
          </a:p>
        </p:txBody>
      </p:sp>
      <p:pic>
        <p:nvPicPr>
          <p:cNvPr id="2" name="Picture 13">
            <a:extLst>
              <a:ext uri="{FF2B5EF4-FFF2-40B4-BE49-F238E27FC236}">
                <a16:creationId xmlns:a16="http://schemas.microsoft.com/office/drawing/2014/main" id="{A934D47C-70F6-7B65-F4AE-2C0EBA0E3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0922" y="5889077"/>
            <a:ext cx="3296498" cy="687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0FF016-61E7-2F2E-A6DF-2A0FCAB86171}"/>
              </a:ext>
            </a:extLst>
          </p:cNvPr>
          <p:cNvSpPr txBox="1"/>
          <p:nvPr/>
        </p:nvSpPr>
        <p:spPr>
          <a:xfrm>
            <a:off x="403122" y="2900516"/>
            <a:ext cx="853397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/>
              <a:t>The right to be forgotten for cancer survivors </a:t>
            </a:r>
          </a:p>
          <a:p>
            <a:r>
              <a:rPr lang="en-US" sz="3500" b="1" dirty="0"/>
              <a:t>Why it is needed, how to adopt it?</a:t>
            </a:r>
            <a:endParaRPr lang="en-BE" sz="3500" b="1" dirty="0"/>
          </a:p>
        </p:txBody>
      </p:sp>
    </p:spTree>
    <p:extLst>
      <p:ext uri="{BB962C8B-B14F-4D97-AF65-F5344CB8AC3E}">
        <p14:creationId xmlns:p14="http://schemas.microsoft.com/office/powerpoint/2010/main" val="5150786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>
            <a:extLst>
              <a:ext uri="{FF2B5EF4-FFF2-40B4-BE49-F238E27FC236}">
                <a16:creationId xmlns:a16="http://schemas.microsoft.com/office/drawing/2014/main" id="{C5E4AEC1-C9AE-097B-BE71-3EC7F889EEDF}"/>
              </a:ext>
            </a:extLst>
          </p:cNvPr>
          <p:cNvSpPr/>
          <p:nvPr/>
        </p:nvSpPr>
        <p:spPr>
          <a:xfrm>
            <a:off x="4635105" y="594316"/>
            <a:ext cx="4512948" cy="777777"/>
          </a:xfrm>
          <a:prstGeom prst="flowChartProcess">
            <a:avLst/>
          </a:prstGeom>
          <a:solidFill>
            <a:srgbClr val="539696"/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Initiatives at the EU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F79BD6-29CD-4276-9A78-7526D2AE3CB8}"/>
              </a:ext>
            </a:extLst>
          </p:cNvPr>
          <p:cNvSpPr txBox="1"/>
          <p:nvPr/>
        </p:nvSpPr>
        <p:spPr>
          <a:xfrm>
            <a:off x="4635105" y="1568132"/>
            <a:ext cx="4400199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1600" b="1" dirty="0"/>
          </a:p>
          <a:p>
            <a:pPr algn="ctr"/>
            <a:endParaRPr lang="en-GB" sz="1600" b="1" dirty="0"/>
          </a:p>
          <a:p>
            <a:pPr algn="ctr"/>
            <a:endParaRPr lang="en-GB" sz="1600" b="1" dirty="0"/>
          </a:p>
          <a:p>
            <a:pPr algn="ctr"/>
            <a:endParaRPr lang="en-GB" sz="1600" b="1" dirty="0"/>
          </a:p>
          <a:p>
            <a:endParaRPr lang="en-GB" sz="1600" b="1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GB" sz="1600" dirty="0"/>
              <a:t>Europe’s Beating Cancer Plan 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GB" sz="1600" dirty="0"/>
              <a:t>Code of Conduct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GB" sz="1600" dirty="0"/>
              <a:t>The EU Cancer Mission (Horizon Europe)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GB" sz="1600" dirty="0"/>
              <a:t>Consumer Credit Directive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GB" sz="1600" dirty="0"/>
          </a:p>
          <a:p>
            <a:endParaRPr lang="en-BE" sz="1600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89992F7-1862-34B3-C439-CFAAD75D32CF}"/>
              </a:ext>
            </a:extLst>
          </p:cNvPr>
          <p:cNvSpPr/>
          <p:nvPr/>
        </p:nvSpPr>
        <p:spPr>
          <a:xfrm>
            <a:off x="328904" y="1878950"/>
            <a:ext cx="2512268" cy="204340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350" b="1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r>
              <a:rPr lang="en-GB" sz="1350" b="1">
                <a:solidFill>
                  <a:schemeClr val="bg2">
                    <a:lumMod val="25000"/>
                  </a:schemeClr>
                </a:solidFill>
              </a:rPr>
              <a:t>The Beating Cancer Plan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8B1549B-26E2-C730-5492-E08CCBA47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5790" y="2031574"/>
            <a:ext cx="588696" cy="565834"/>
          </a:xfrm>
          <a:prstGeom prst="rect">
            <a:avLst/>
          </a:prstGeom>
        </p:spPr>
      </p:pic>
      <p:pic>
        <p:nvPicPr>
          <p:cNvPr id="8" name="Picture 7" descr="A row of flags on poles&#10;&#10;Description automatically generated">
            <a:extLst>
              <a:ext uri="{FF2B5EF4-FFF2-40B4-BE49-F238E27FC236}">
                <a16:creationId xmlns:a16="http://schemas.microsoft.com/office/drawing/2014/main" id="{CC844C18-5A7C-E201-5AB0-3D84A29303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0" r="34568"/>
          <a:stretch/>
        </p:blipFill>
        <p:spPr>
          <a:xfrm>
            <a:off x="0" y="0"/>
            <a:ext cx="4508897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9D0BFC-E0BC-488E-1221-8AF6B0C44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D8C26-0577-4F5E-A4FB-EDE70018BC4B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163098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Umbrella with solid fill">
            <a:extLst>
              <a:ext uri="{FF2B5EF4-FFF2-40B4-BE49-F238E27FC236}">
                <a16:creationId xmlns:a16="http://schemas.microsoft.com/office/drawing/2014/main" id="{F200E81F-FC87-2C41-365A-C2809AA396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28972" y="3305261"/>
            <a:ext cx="1609967" cy="16099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40B7AE-C3F5-2D12-54D0-7CDBC0CDD57D}"/>
              </a:ext>
            </a:extLst>
          </p:cNvPr>
          <p:cNvSpPr txBox="1"/>
          <p:nvPr/>
        </p:nvSpPr>
        <p:spPr>
          <a:xfrm>
            <a:off x="2026945" y="1101507"/>
            <a:ext cx="73758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7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Becoming a cancer survivor: </a:t>
            </a:r>
          </a:p>
          <a:p>
            <a:pPr algn="ctr"/>
            <a:r>
              <a:rPr lang="en-GB" sz="27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difficult journey with sunlight at the end</a:t>
            </a:r>
          </a:p>
        </p:txBody>
      </p:sp>
      <p:pic>
        <p:nvPicPr>
          <p:cNvPr id="8" name="Graphic 7" descr="Cloud With Lightning And Rain with solid fill">
            <a:extLst>
              <a:ext uri="{FF2B5EF4-FFF2-40B4-BE49-F238E27FC236}">
                <a16:creationId xmlns:a16="http://schemas.microsoft.com/office/drawing/2014/main" id="{55A56530-8B0B-2CA6-B7D3-8D5A83AB91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4243" y="4129578"/>
            <a:ext cx="1282702" cy="128270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827C8D4-B0E4-C6F1-52DF-34150B0D7C45}"/>
              </a:ext>
            </a:extLst>
          </p:cNvPr>
          <p:cNvSpPr txBox="1"/>
          <p:nvPr/>
        </p:nvSpPr>
        <p:spPr>
          <a:xfrm>
            <a:off x="699794" y="5367985"/>
            <a:ext cx="13716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b="1"/>
              <a:t>Cancer Diagnosis</a:t>
            </a:r>
            <a:endParaRPr lang="en-BE" sz="1350" b="1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1F5216D-3EAB-2F95-4249-7528CBC1B0E1}"/>
              </a:ext>
            </a:extLst>
          </p:cNvPr>
          <p:cNvSpPr txBox="1"/>
          <p:nvPr/>
        </p:nvSpPr>
        <p:spPr>
          <a:xfrm>
            <a:off x="2053787" y="4915228"/>
            <a:ext cx="13716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50" b="1"/>
              <a:t>Treatment of cancer</a:t>
            </a:r>
            <a:endParaRPr lang="en-BE" sz="1350" b="1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4BB304-FBD0-3B6B-53FC-961772EEC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D8C26-0577-4F5E-A4FB-EDE70018BC4B}" type="slidenum">
              <a:rPr lang="sv-SE" smtClean="0"/>
              <a:t>11</a:t>
            </a:fld>
            <a:endParaRPr lang="sv-S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56F8BF8-0FAB-D6A7-C39F-BD39C9BE30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17718" y="3050338"/>
            <a:ext cx="1687057" cy="105628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F246E29-7036-77CA-DE0A-20F46E5382F3}"/>
              </a:ext>
            </a:extLst>
          </p:cNvPr>
          <p:cNvSpPr txBox="1"/>
          <p:nvPr/>
        </p:nvSpPr>
        <p:spPr>
          <a:xfrm>
            <a:off x="4683815" y="4129578"/>
            <a:ext cx="13716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50" b="1"/>
              <a:t>Surviving cancer</a:t>
            </a:r>
            <a:endParaRPr lang="en-BE" sz="1350" b="1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7D842E7-4E2F-9FAE-FD1E-575439A0CA16}"/>
              </a:ext>
            </a:extLst>
          </p:cNvPr>
          <p:cNvSpPr txBox="1"/>
          <p:nvPr/>
        </p:nvSpPr>
        <p:spPr>
          <a:xfrm>
            <a:off x="4537902" y="2651416"/>
            <a:ext cx="176687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50" b="1">
                <a:solidFill>
                  <a:srgbClr val="FF0000"/>
                </a:solidFill>
              </a:rPr>
              <a:t>With new issues leading to…</a:t>
            </a:r>
            <a:endParaRPr lang="en-BE" sz="1350" b="1">
              <a:solidFill>
                <a:srgbClr val="FF0000"/>
              </a:solidFill>
            </a:endParaRPr>
          </a:p>
        </p:txBody>
      </p:sp>
      <p:pic>
        <p:nvPicPr>
          <p:cNvPr id="4098" name="Picture 2" descr="Transparent Spring Break Clipart - Curved Arrow Going Up - Png Download ...">
            <a:extLst>
              <a:ext uri="{FF2B5EF4-FFF2-40B4-BE49-F238E27FC236}">
                <a16:creationId xmlns:a16="http://schemas.microsoft.com/office/drawing/2014/main" id="{76E5F288-9C11-9EF6-D1AD-D90C09CA9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697" y="2725704"/>
            <a:ext cx="7900695" cy="3016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83326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2FB471A-614C-CBDE-EDF6-424DFE203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D8C26-0577-4F5E-A4FB-EDE70018BC4B}" type="slidenum">
              <a:rPr lang="sv-SE" smtClean="0"/>
              <a:t>12</a:t>
            </a:fld>
            <a:endParaRPr lang="sv-S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27D0AD-7B12-288D-3229-091E437C7033}"/>
              </a:ext>
            </a:extLst>
          </p:cNvPr>
          <p:cNvSpPr txBox="1"/>
          <p:nvPr/>
        </p:nvSpPr>
        <p:spPr>
          <a:xfrm>
            <a:off x="1249136" y="2940213"/>
            <a:ext cx="6645729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100" dirty="0">
                <a:sym typeface="Wingdings" pitchFamily="2" charset="2"/>
              </a:rPr>
              <a:t> </a:t>
            </a:r>
            <a:r>
              <a:rPr lang="fr-CA" sz="2100" dirty="0"/>
              <a:t>Building </a:t>
            </a:r>
            <a:r>
              <a:rPr lang="fr-CA" sz="2100" dirty="0" err="1"/>
              <a:t>upon</a:t>
            </a:r>
            <a:r>
              <a:rPr lang="fr-CA" sz="2100" dirty="0"/>
              <a:t> the </a:t>
            </a:r>
            <a:r>
              <a:rPr lang="fr-CA" sz="2100" dirty="0" err="1"/>
              <a:t>experience</a:t>
            </a:r>
            <a:r>
              <a:rPr lang="fr-CA" sz="2100" dirty="0"/>
              <a:t> of the </a:t>
            </a:r>
            <a:r>
              <a:rPr lang="fr-CA" sz="2100" dirty="0" err="1"/>
              <a:t>current</a:t>
            </a:r>
            <a:r>
              <a:rPr lang="fr-CA" sz="2100" dirty="0"/>
              <a:t> 9 EU </a:t>
            </a:r>
            <a:r>
              <a:rPr lang="fr-CA" sz="2100" dirty="0" err="1"/>
              <a:t>Member</a:t>
            </a:r>
            <a:r>
              <a:rPr lang="fr-CA" sz="2100" dirty="0"/>
              <a:t> States </a:t>
            </a:r>
            <a:r>
              <a:rPr lang="fr-CA" sz="2100" dirty="0" err="1"/>
              <a:t>with</a:t>
            </a:r>
            <a:r>
              <a:rPr lang="fr-CA" sz="2100" dirty="0"/>
              <a:t> a </a:t>
            </a:r>
            <a:r>
              <a:rPr lang="fr-CA" sz="2100" dirty="0" err="1"/>
              <a:t>framework</a:t>
            </a:r>
            <a:r>
              <a:rPr lang="fr-CA" sz="2100" dirty="0"/>
              <a:t> </a:t>
            </a:r>
            <a:r>
              <a:rPr lang="fr-CA" sz="2100" dirty="0" err="1"/>
              <a:t>around</a:t>
            </a:r>
            <a:r>
              <a:rPr lang="fr-CA" sz="2100" dirty="0"/>
              <a:t> the right to be </a:t>
            </a:r>
            <a:r>
              <a:rPr lang="fr-CA" sz="2100" dirty="0" err="1"/>
              <a:t>forgotten</a:t>
            </a:r>
            <a:r>
              <a:rPr lang="fr-CA" sz="2100" dirty="0"/>
              <a:t> and </a:t>
            </a:r>
            <a:r>
              <a:rPr lang="fr-CA" sz="2100" dirty="0" err="1"/>
              <a:t>through</a:t>
            </a:r>
            <a:r>
              <a:rPr lang="fr-CA" sz="2100" dirty="0"/>
              <a:t> the use of: 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fr-CA" sz="2100" dirty="0"/>
              <a:t>Innovative solutions for </a:t>
            </a:r>
            <a:r>
              <a:rPr lang="fr-CA" sz="2100" dirty="0" err="1"/>
              <a:t>appropriate</a:t>
            </a:r>
            <a:r>
              <a:rPr lang="fr-CA" sz="2100" dirty="0"/>
              <a:t> </a:t>
            </a:r>
            <a:r>
              <a:rPr lang="fr-CA" sz="2100" dirty="0" err="1"/>
              <a:t>rehabilitation</a:t>
            </a:r>
            <a:r>
              <a:rPr lang="fr-CA" sz="2100" dirty="0"/>
              <a:t> 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fr-CA" sz="2100" dirty="0"/>
              <a:t>Collection of long-</a:t>
            </a:r>
            <a:r>
              <a:rPr lang="fr-CA" sz="2100" dirty="0" err="1"/>
              <a:t>term</a:t>
            </a:r>
            <a:r>
              <a:rPr lang="fr-CA" sz="2100" dirty="0"/>
              <a:t> </a:t>
            </a:r>
            <a:r>
              <a:rPr lang="fr-CA" sz="2100" dirty="0" err="1"/>
              <a:t>survival</a:t>
            </a:r>
            <a:r>
              <a:rPr lang="fr-CA" sz="2100" dirty="0"/>
              <a:t> data 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fr-CA" sz="2100" dirty="0" err="1"/>
              <a:t>Harmonised</a:t>
            </a:r>
            <a:r>
              <a:rPr lang="fr-CA" sz="2100" dirty="0"/>
              <a:t> national cancer </a:t>
            </a:r>
            <a:r>
              <a:rPr lang="fr-CA" sz="2100" dirty="0" err="1"/>
              <a:t>registry</a:t>
            </a:r>
            <a:r>
              <a:rPr lang="fr-CA" sz="2100" dirty="0"/>
              <a:t> at the EU </a:t>
            </a:r>
            <a:r>
              <a:rPr lang="fr-CA" sz="2100" dirty="0" err="1"/>
              <a:t>level</a:t>
            </a:r>
            <a:r>
              <a:rPr lang="fr-CA" sz="2100" dirty="0"/>
              <a:t>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BE" sz="21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025B9B-B070-61D0-D965-7E137BD95562}"/>
              </a:ext>
            </a:extLst>
          </p:cNvPr>
          <p:cNvSpPr txBox="1"/>
          <p:nvPr/>
        </p:nvSpPr>
        <p:spPr>
          <a:xfrm>
            <a:off x="1249136" y="1882781"/>
            <a:ext cx="6645729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100" dirty="0" err="1"/>
              <a:t>Harmonised</a:t>
            </a:r>
            <a:r>
              <a:rPr lang="fr-CA" sz="2100" dirty="0"/>
              <a:t> </a:t>
            </a:r>
            <a:r>
              <a:rPr lang="fr-CA" sz="2100" dirty="0" err="1"/>
              <a:t>legal</a:t>
            </a:r>
            <a:r>
              <a:rPr lang="fr-CA" sz="2100" dirty="0"/>
              <a:t> </a:t>
            </a:r>
            <a:r>
              <a:rPr lang="fr-CA" sz="2100" dirty="0" err="1"/>
              <a:t>framework</a:t>
            </a:r>
            <a:r>
              <a:rPr lang="fr-CA" sz="2100" dirty="0"/>
              <a:t>: </a:t>
            </a:r>
            <a:r>
              <a:rPr lang="fr-CA" sz="2100" b="1" dirty="0"/>
              <a:t>EU </a:t>
            </a:r>
            <a:r>
              <a:rPr lang="fr-CA" sz="2100" b="1" dirty="0" err="1"/>
              <a:t>legislation</a:t>
            </a:r>
            <a:r>
              <a:rPr lang="fr-CA" sz="2100" b="1" dirty="0"/>
              <a:t> to </a:t>
            </a:r>
            <a:r>
              <a:rPr lang="fr-CA" sz="2100" b="1" dirty="0" err="1"/>
              <a:t>protect</a:t>
            </a:r>
            <a:r>
              <a:rPr lang="fr-CA" sz="2100" b="1" dirty="0"/>
              <a:t> </a:t>
            </a:r>
            <a:r>
              <a:rPr lang="fr-CA" sz="2100" b="1" u="sng" dirty="0"/>
              <a:t>all</a:t>
            </a:r>
            <a:r>
              <a:rPr lang="fr-CA" sz="2100" b="1" dirty="0"/>
              <a:t> cancer </a:t>
            </a:r>
            <a:r>
              <a:rPr lang="fr-CA" sz="2100" b="1" dirty="0" err="1"/>
              <a:t>survivors</a:t>
            </a:r>
            <a:r>
              <a:rPr lang="fr-CA" sz="2100" b="1" dirty="0"/>
              <a:t> </a:t>
            </a:r>
            <a:r>
              <a:rPr lang="fr-CA" sz="2100" b="1" dirty="0" err="1"/>
              <a:t>from</a:t>
            </a:r>
            <a:r>
              <a:rPr lang="fr-CA" sz="2100" b="1" dirty="0"/>
              <a:t> </a:t>
            </a:r>
            <a:r>
              <a:rPr lang="fr-CA" sz="2100" b="1" dirty="0" err="1"/>
              <a:t>financial</a:t>
            </a:r>
            <a:r>
              <a:rPr lang="fr-CA" sz="2100" b="1" dirty="0"/>
              <a:t> discrimination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BE" sz="2100" b="1" dirty="0"/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3EAC16E2-68FC-3E2F-E4EB-943D0688F354}"/>
              </a:ext>
            </a:extLst>
          </p:cNvPr>
          <p:cNvSpPr/>
          <p:nvPr/>
        </p:nvSpPr>
        <p:spPr>
          <a:xfrm>
            <a:off x="0" y="594316"/>
            <a:ext cx="9148053" cy="777777"/>
          </a:xfrm>
          <a:prstGeom prst="flowChartProcess">
            <a:avLst/>
          </a:prstGeom>
          <a:solidFill>
            <a:srgbClr val="539696"/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What is needed?</a:t>
            </a:r>
          </a:p>
        </p:txBody>
      </p:sp>
    </p:spTree>
    <p:extLst>
      <p:ext uri="{BB962C8B-B14F-4D97-AF65-F5344CB8AC3E}">
        <p14:creationId xmlns:p14="http://schemas.microsoft.com/office/powerpoint/2010/main" val="3561486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EB6E4772-E908-6FBE-D622-B6FDE9E90C55}"/>
              </a:ext>
            </a:extLst>
          </p:cNvPr>
          <p:cNvSpPr/>
          <p:nvPr/>
        </p:nvSpPr>
        <p:spPr>
          <a:xfrm>
            <a:off x="0" y="594316"/>
            <a:ext cx="9148053" cy="777777"/>
          </a:xfrm>
          <a:prstGeom prst="flowChartProcess">
            <a:avLst/>
          </a:prstGeom>
          <a:solidFill>
            <a:srgbClr val="539696"/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How to act at national level?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58497A-A99B-3294-A226-6819067742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7160" y="2362326"/>
            <a:ext cx="1028700" cy="10990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BA1335-1493-28AC-4460-A69C1F6BE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6566" y="2392680"/>
            <a:ext cx="1028700" cy="1028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F878104-1F6C-E36C-1CDB-7294C8C30F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1200" y="2402294"/>
            <a:ext cx="1099022" cy="10990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98B160A-6DF1-414C-88EF-7F55F7DCAC08}"/>
              </a:ext>
            </a:extLst>
          </p:cNvPr>
          <p:cNvSpPr txBox="1"/>
          <p:nvPr/>
        </p:nvSpPr>
        <p:spPr>
          <a:xfrm>
            <a:off x="1249136" y="3763173"/>
            <a:ext cx="664572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100" b="1" dirty="0" err="1">
                <a:sym typeface="Wingdings" pitchFamily="2" charset="2"/>
              </a:rPr>
              <a:t>Testimonials</a:t>
            </a:r>
            <a:r>
              <a:rPr lang="fr-CA" sz="2100" b="1" dirty="0">
                <a:sym typeface="Wingdings" pitchFamily="2" charset="2"/>
              </a:rPr>
              <a:t> </a:t>
            </a:r>
            <a:r>
              <a:rPr lang="fr-CA" sz="2100" dirty="0">
                <a:sym typeface="Wingdings" pitchFamily="2" charset="2"/>
              </a:rPr>
              <a:t>are </a:t>
            </a:r>
            <a:r>
              <a:rPr lang="fr-CA" sz="2100" dirty="0" err="1">
                <a:sym typeface="Wingdings" pitchFamily="2" charset="2"/>
              </a:rPr>
              <a:t>powerful</a:t>
            </a:r>
            <a:r>
              <a:rPr lang="fr-CA" sz="2100" dirty="0">
                <a:sym typeface="Wingdings" pitchFamily="2" charset="2"/>
              </a:rPr>
              <a:t> </a:t>
            </a:r>
            <a:r>
              <a:rPr lang="fr-CA" sz="2100" dirty="0" err="1">
                <a:sym typeface="Wingdings" pitchFamily="2" charset="2"/>
              </a:rPr>
              <a:t>tools</a:t>
            </a:r>
            <a:r>
              <a:rPr lang="fr-CA" sz="2100" dirty="0">
                <a:sym typeface="Wingdings" pitchFamily="2" charset="2"/>
              </a:rPr>
              <a:t> to </a:t>
            </a:r>
            <a:r>
              <a:rPr lang="fr-CA" sz="2100" dirty="0" err="1">
                <a:sym typeface="Wingdings" pitchFamily="2" charset="2"/>
              </a:rPr>
              <a:t>entice</a:t>
            </a:r>
            <a:r>
              <a:rPr lang="fr-CA" sz="2100" dirty="0">
                <a:sym typeface="Wingdings" pitchFamily="2" charset="2"/>
              </a:rPr>
              <a:t> </a:t>
            </a:r>
            <a:r>
              <a:rPr lang="fr-CA" sz="2100" dirty="0" err="1">
                <a:sym typeface="Wingdings" pitchFamily="2" charset="2"/>
              </a:rPr>
              <a:t>politicians</a:t>
            </a:r>
            <a:r>
              <a:rPr lang="fr-CA" sz="2100" dirty="0">
                <a:sym typeface="Wingdings" pitchFamily="2" charset="2"/>
              </a:rPr>
              <a:t> to </a:t>
            </a:r>
            <a:r>
              <a:rPr lang="fr-CA" sz="2100" dirty="0" err="1">
                <a:sym typeface="Wingdings" pitchFamily="2" charset="2"/>
              </a:rPr>
              <a:t>take</a:t>
            </a:r>
            <a:r>
              <a:rPr lang="fr-CA" sz="2100" dirty="0">
                <a:sym typeface="Wingdings" pitchFamily="2" charset="2"/>
              </a:rPr>
              <a:t> action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100" b="1" dirty="0" err="1">
                <a:sym typeface="Wingdings" pitchFamily="2" charset="2"/>
              </a:rPr>
              <a:t>Identify</a:t>
            </a:r>
            <a:r>
              <a:rPr lang="fr-CA" sz="2100" b="1" dirty="0">
                <a:sym typeface="Wingdings" pitchFamily="2" charset="2"/>
              </a:rPr>
              <a:t> </a:t>
            </a:r>
            <a:r>
              <a:rPr lang="fr-CA" sz="2100" dirty="0" err="1">
                <a:sym typeface="Wingdings" pitchFamily="2" charset="2"/>
              </a:rPr>
              <a:t>someone</a:t>
            </a:r>
            <a:r>
              <a:rPr lang="fr-CA" sz="2100" dirty="0">
                <a:sym typeface="Wingdings" pitchFamily="2" charset="2"/>
              </a:rPr>
              <a:t> to </a:t>
            </a:r>
            <a:r>
              <a:rPr lang="fr-CA" sz="2100" b="1" dirty="0">
                <a:sym typeface="Wingdings" pitchFamily="2" charset="2"/>
              </a:rPr>
              <a:t>carry </a:t>
            </a:r>
            <a:r>
              <a:rPr lang="fr-CA" sz="2100" b="1" dirty="0" err="1">
                <a:sym typeface="Wingdings" pitchFamily="2" charset="2"/>
              </a:rPr>
              <a:t>your</a:t>
            </a:r>
            <a:r>
              <a:rPr lang="fr-CA" sz="2100" b="1" dirty="0">
                <a:sym typeface="Wingdings" pitchFamily="2" charset="2"/>
              </a:rPr>
              <a:t> message – a </a:t>
            </a:r>
            <a:r>
              <a:rPr lang="fr-CA" sz="2100" b="1" dirty="0" err="1">
                <a:sym typeface="Wingdings" pitchFamily="2" charset="2"/>
              </a:rPr>
              <a:t>political</a:t>
            </a:r>
            <a:r>
              <a:rPr lang="fr-CA" sz="2100" b="1" dirty="0">
                <a:sym typeface="Wingdings" pitchFamily="2" charset="2"/>
              </a:rPr>
              <a:t> champion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100" dirty="0" err="1">
                <a:sym typeface="Wingdings" pitchFamily="2" charset="2"/>
              </a:rPr>
              <a:t>Get</a:t>
            </a:r>
            <a:r>
              <a:rPr lang="fr-CA" sz="2100" dirty="0">
                <a:sym typeface="Wingdings" pitchFamily="2" charset="2"/>
              </a:rPr>
              <a:t> </a:t>
            </a:r>
            <a:r>
              <a:rPr lang="fr-CA" sz="2100" b="1" dirty="0">
                <a:sym typeface="Wingdings" pitchFamily="2" charset="2"/>
              </a:rPr>
              <a:t>support </a:t>
            </a:r>
            <a:r>
              <a:rPr lang="fr-CA" sz="2100" dirty="0" err="1">
                <a:sym typeface="Wingdings" pitchFamily="2" charset="2"/>
              </a:rPr>
              <a:t>from</a:t>
            </a:r>
            <a:r>
              <a:rPr lang="fr-CA" sz="2100" dirty="0">
                <a:sym typeface="Wingdings" pitchFamily="2" charset="2"/>
              </a:rPr>
              <a:t> key </a:t>
            </a:r>
            <a:r>
              <a:rPr lang="fr-CA" sz="2100" b="1" dirty="0" err="1">
                <a:sym typeface="Wingdings" pitchFamily="2" charset="2"/>
              </a:rPr>
              <a:t>oncologists</a:t>
            </a:r>
            <a:r>
              <a:rPr lang="fr-CA" sz="2100" b="1" dirty="0">
                <a:sym typeface="Wingdings" pitchFamily="2" charset="2"/>
              </a:rPr>
              <a:t> </a:t>
            </a:r>
            <a:r>
              <a:rPr lang="fr-CA" sz="2100" dirty="0" err="1">
                <a:sym typeface="Wingdings" pitchFamily="2" charset="2"/>
              </a:rPr>
              <a:t>that</a:t>
            </a:r>
            <a:r>
              <a:rPr lang="fr-CA" sz="2100" dirty="0">
                <a:sym typeface="Wingdings" pitchFamily="2" charset="2"/>
              </a:rPr>
              <a:t> can </a:t>
            </a:r>
            <a:r>
              <a:rPr lang="fr-CA" sz="2100" dirty="0" err="1">
                <a:sym typeface="Wingdings" pitchFamily="2" charset="2"/>
              </a:rPr>
              <a:t>further</a:t>
            </a:r>
            <a:r>
              <a:rPr lang="fr-CA" sz="2100" dirty="0">
                <a:sym typeface="Wingdings" pitchFamily="2" charset="2"/>
              </a:rPr>
              <a:t> </a:t>
            </a:r>
            <a:r>
              <a:rPr lang="fr-CA" sz="2100" dirty="0" err="1">
                <a:sym typeface="Wingdings" pitchFamily="2" charset="2"/>
              </a:rPr>
              <a:t>raise</a:t>
            </a:r>
            <a:r>
              <a:rPr lang="fr-CA" sz="2100" dirty="0">
                <a:sym typeface="Wingdings" pitchFamily="2" charset="2"/>
              </a:rPr>
              <a:t> </a:t>
            </a:r>
            <a:r>
              <a:rPr lang="fr-CA" sz="2100" dirty="0" err="1">
                <a:sym typeface="Wingdings" pitchFamily="2" charset="2"/>
              </a:rPr>
              <a:t>awareness</a:t>
            </a:r>
            <a:r>
              <a:rPr lang="fr-CA" sz="2100" dirty="0">
                <a:sym typeface="Wingdings" pitchFamily="2" charset="2"/>
              </a:rPr>
              <a:t> </a:t>
            </a:r>
            <a:endParaRPr lang="en-BE" sz="2100" dirty="0"/>
          </a:p>
        </p:txBody>
      </p:sp>
    </p:spTree>
    <p:extLst>
      <p:ext uri="{BB962C8B-B14F-4D97-AF65-F5344CB8AC3E}">
        <p14:creationId xmlns:p14="http://schemas.microsoft.com/office/powerpoint/2010/main" val="9638491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BE9BEA-D569-2CC8-647D-944FE78626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9137B436-09D1-9ECD-366C-5D00B74C7684}"/>
              </a:ext>
            </a:extLst>
          </p:cNvPr>
          <p:cNvSpPr/>
          <p:nvPr/>
        </p:nvSpPr>
        <p:spPr>
          <a:xfrm>
            <a:off x="0" y="594316"/>
            <a:ext cx="9148053" cy="777777"/>
          </a:xfrm>
          <a:prstGeom prst="flowChartProcess">
            <a:avLst/>
          </a:prstGeom>
          <a:solidFill>
            <a:srgbClr val="539696"/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Get in touch with us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159DF9-CB64-9A6A-C665-109887307578}"/>
              </a:ext>
            </a:extLst>
          </p:cNvPr>
          <p:cNvSpPr txBox="1"/>
          <p:nvPr/>
        </p:nvSpPr>
        <p:spPr>
          <a:xfrm>
            <a:off x="1449901" y="5986100"/>
            <a:ext cx="4108914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solidFill>
                  <a:srgbClr val="005E5E"/>
                </a:solidFill>
              </a:rPr>
              <a:t>LinkedIn:</a:t>
            </a:r>
            <a:r>
              <a:rPr lang="en-US" sz="1400" dirty="0">
                <a:solidFill>
                  <a:srgbClr val="005E5E"/>
                </a:solidFill>
              </a:rPr>
              <a:t> </a:t>
            </a:r>
            <a:r>
              <a:rPr lang="en-US" sz="1400" dirty="0"/>
              <a:t>Françoise Meunier </a:t>
            </a:r>
          </a:p>
          <a:p>
            <a:r>
              <a:rPr lang="en-US" sz="1400" b="1" dirty="0">
                <a:solidFill>
                  <a:srgbClr val="005E5E"/>
                </a:solidFill>
              </a:rPr>
              <a:t>Website: </a:t>
            </a:r>
            <a:r>
              <a:rPr lang="en-US" sz="1400" dirty="0"/>
              <a:t>endingdiscrimination-cancersurvivors.eu</a:t>
            </a:r>
            <a:r>
              <a:rPr lang="en-GB" sz="1400" dirty="0">
                <a:ea typeface="Calibri"/>
                <a:cs typeface="Calibri"/>
              </a:rPr>
              <a:t>​</a:t>
            </a:r>
            <a:br>
              <a:rPr lang="en-GB" sz="1400" dirty="0">
                <a:ea typeface="Calibri"/>
                <a:cs typeface="Calibri"/>
              </a:rPr>
            </a:br>
            <a:r>
              <a:rPr lang="en-US" sz="1400" b="1" dirty="0">
                <a:solidFill>
                  <a:srgbClr val="005E5E"/>
                </a:solidFill>
              </a:rPr>
              <a:t>Email:</a:t>
            </a:r>
            <a:r>
              <a:rPr lang="en-US" sz="1400" dirty="0">
                <a:solidFill>
                  <a:srgbClr val="005E5E"/>
                </a:solidFill>
              </a:rPr>
              <a:t> </a:t>
            </a:r>
            <a:r>
              <a:rPr lang="en-US" sz="1400" dirty="0"/>
              <a:t>info@endingdiscrimination-cancersurvivors.eu</a:t>
            </a:r>
            <a:r>
              <a:rPr lang="en-GB" sz="1400" dirty="0">
                <a:ea typeface="Calibri"/>
                <a:cs typeface="Calibri"/>
              </a:rPr>
              <a:t>​</a:t>
            </a:r>
            <a:br>
              <a:rPr lang="en-GB" sz="1400" dirty="0">
                <a:ea typeface="Calibri"/>
                <a:cs typeface="Calibri"/>
              </a:rPr>
            </a:br>
            <a:endParaRPr lang="en-GB" sz="1400" dirty="0"/>
          </a:p>
        </p:txBody>
      </p:sp>
      <p:pic>
        <p:nvPicPr>
          <p:cNvPr id="3" name="Picture 2" descr="A qr code with black squares&#10;&#10;AI-generated content may be incorrect.">
            <a:extLst>
              <a:ext uri="{FF2B5EF4-FFF2-40B4-BE49-F238E27FC236}">
                <a16:creationId xmlns:a16="http://schemas.microsoft.com/office/drawing/2014/main" id="{031BBBF7-2AC1-054E-190E-57ED7BC915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916" y="5639797"/>
            <a:ext cx="1062950" cy="1053425"/>
          </a:xfrm>
          <a:prstGeom prst="rect">
            <a:avLst/>
          </a:prstGeom>
        </p:spPr>
      </p:pic>
      <p:pic>
        <p:nvPicPr>
          <p:cNvPr id="3078" name="Picture 6" descr="Profile photo of Françoise Meunier">
            <a:extLst>
              <a:ext uri="{FF2B5EF4-FFF2-40B4-BE49-F238E27FC236}">
                <a16:creationId xmlns:a16="http://schemas.microsoft.com/office/drawing/2014/main" id="{6CF02EA6-6D30-2B83-A235-A8ADCDE2C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16" y="1882028"/>
            <a:ext cx="3093944" cy="309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0249DF-D0F3-A59C-A863-B4C073D996B6}"/>
              </a:ext>
            </a:extLst>
          </p:cNvPr>
          <p:cNvSpPr txBox="1"/>
          <p:nvPr/>
        </p:nvSpPr>
        <p:spPr>
          <a:xfrm>
            <a:off x="3473878" y="3028891"/>
            <a:ext cx="4969082" cy="19082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005E5E"/>
                </a:solidFill>
              </a:rPr>
              <a:t>Prof. Dr. Françoise Meunier </a:t>
            </a:r>
          </a:p>
          <a:p>
            <a:r>
              <a:rPr lang="en-GB" b="1" dirty="0">
                <a:solidFill>
                  <a:srgbClr val="005E5E"/>
                </a:solidFill>
              </a:rPr>
              <a:t> ​</a:t>
            </a:r>
          </a:p>
          <a:p>
            <a:r>
              <a:rPr lang="en-GB" dirty="0"/>
              <a:t>Vice-President, Belgian Royal Academy of Medicine​​</a:t>
            </a:r>
          </a:p>
          <a:p>
            <a:r>
              <a:rPr lang="en-GB" dirty="0"/>
              <a:t>Founder, Ending Discrimination Against Cancer Survivors​</a:t>
            </a:r>
            <a:endParaRPr lang="en-US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29556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C9CE8A2-0ED5-C030-7C31-7C7BD8DD85D9}"/>
              </a:ext>
            </a:extLst>
          </p:cNvPr>
          <p:cNvSpPr txBox="1"/>
          <p:nvPr/>
        </p:nvSpPr>
        <p:spPr>
          <a:xfrm>
            <a:off x="4179606" y="1473664"/>
            <a:ext cx="5062366" cy="34958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cs typeface="Arial" panose="020B0604020202020204" pitchFamily="34" charset="0"/>
              </a:rPr>
              <a:t>There is life after cancer</a:t>
            </a:r>
          </a:p>
          <a:p>
            <a:r>
              <a:rPr lang="en-US" sz="3200" b="1" dirty="0"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dirty="0">
                <a:cs typeface="Arial" panose="020B0604020202020204" pitchFamily="34" charset="0"/>
              </a:rPr>
              <a:t>Cancer is no longer a death sentence</a:t>
            </a:r>
          </a:p>
          <a:p>
            <a:pPr>
              <a:lnSpc>
                <a:spcPct val="150000"/>
              </a:lnSpc>
            </a:pPr>
            <a:endParaRPr lang="en-US" dirty="0"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dirty="0">
                <a:cs typeface="Arial" panose="020B0604020202020204" pitchFamily="34" charset="0"/>
              </a:rPr>
              <a:t>Over </a:t>
            </a:r>
            <a:r>
              <a:rPr lang="en-GB" b="1" dirty="0">
                <a:cs typeface="Arial" panose="020B0604020202020204" pitchFamily="34" charset="0"/>
              </a:rPr>
              <a:t>20 million cancer survivors</a:t>
            </a:r>
            <a:r>
              <a:rPr lang="en-GB" dirty="0">
                <a:cs typeface="Arial" panose="020B0604020202020204" pitchFamily="34" charset="0"/>
              </a:rPr>
              <a:t> in Europe</a:t>
            </a:r>
            <a:endParaRPr lang="en-US" dirty="0"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dirty="0"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dirty="0">
                <a:cs typeface="Arial" panose="020B0604020202020204" pitchFamily="34" charset="0"/>
              </a:rPr>
              <a:t>Cancer patients should not pay twice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876A98-3A96-6A1F-1337-10B24733DA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258"/>
          <a:stretch/>
        </p:blipFill>
        <p:spPr>
          <a:xfrm>
            <a:off x="-444163" y="0"/>
            <a:ext cx="4379929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C1AC51-B5C2-F8EB-0C40-51B822F15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D8C26-0577-4F5E-A4FB-EDE70018BC4B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916880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white and red wooden house miniature on brown table">
            <a:extLst>
              <a:ext uri="{FF2B5EF4-FFF2-40B4-BE49-F238E27FC236}">
                <a16:creationId xmlns:a16="http://schemas.microsoft.com/office/drawing/2014/main" id="{32E27083-C2F0-F489-600B-9C3CD052EA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1" r="9813"/>
          <a:stretch/>
        </p:blipFill>
        <p:spPr bwMode="auto">
          <a:xfrm>
            <a:off x="-957321" y="-68580"/>
            <a:ext cx="4948954" cy="699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9CE8A2-0ED5-C030-7C31-7C7BD8DD85D9}"/>
              </a:ext>
            </a:extLst>
          </p:cNvPr>
          <p:cNvSpPr txBox="1"/>
          <p:nvPr/>
        </p:nvSpPr>
        <p:spPr>
          <a:xfrm>
            <a:off x="3991633" y="983652"/>
            <a:ext cx="4752474" cy="196207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700" b="1" dirty="0">
                <a:solidFill>
                  <a:srgbClr val="3B3838"/>
                </a:solidFill>
                <a:cs typeface="Segoe UI"/>
              </a:rPr>
              <a:t>The solution to societal challenges: the Right to be Forgotten</a:t>
            </a:r>
          </a:p>
          <a:p>
            <a:endParaRPr lang="en-GB" sz="2100" dirty="0">
              <a:solidFill>
                <a:srgbClr val="3B3838"/>
              </a:solidFill>
              <a:cs typeface="Segoe UI"/>
            </a:endParaRPr>
          </a:p>
          <a:p>
            <a:endParaRPr lang="en-BE" sz="210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5CF8E3-3AE2-5075-4E78-54C8F75151BB}"/>
              </a:ext>
            </a:extLst>
          </p:cNvPr>
          <p:cNvSpPr txBox="1"/>
          <p:nvPr/>
        </p:nvSpPr>
        <p:spPr>
          <a:xfrm>
            <a:off x="4021960" y="2499781"/>
            <a:ext cx="50748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GB" b="1" dirty="0"/>
              <a:t>No discrimination 5 years after the end of treatment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GB" b="1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GB" b="1" dirty="0"/>
              <a:t>A list of exceptions with shorter terms (e.g. thyroid, breast, testis) updated annually  </a:t>
            </a:r>
            <a:endParaRPr lang="en-BE" b="1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10D71A5-3FD2-50B7-ECDE-F84EB7AFD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D8C26-0577-4F5E-A4FB-EDE70018BC4B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431980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>
            <a:extLst>
              <a:ext uri="{FF2B5EF4-FFF2-40B4-BE49-F238E27FC236}">
                <a16:creationId xmlns:a16="http://schemas.microsoft.com/office/drawing/2014/main" id="{D91BB8DB-A8B9-286D-A31A-06F8864663F5}"/>
              </a:ext>
            </a:extLst>
          </p:cNvPr>
          <p:cNvSpPr/>
          <p:nvPr/>
        </p:nvSpPr>
        <p:spPr>
          <a:xfrm>
            <a:off x="0" y="2619765"/>
            <a:ext cx="9148053" cy="777777"/>
          </a:xfrm>
          <a:prstGeom prst="flowChartProcess">
            <a:avLst/>
          </a:prstGeom>
          <a:solidFill>
            <a:srgbClr val="539696"/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What is the Right to be Forgotten?</a:t>
            </a:r>
          </a:p>
        </p:txBody>
      </p:sp>
    </p:spTree>
    <p:extLst>
      <p:ext uri="{BB962C8B-B14F-4D97-AF65-F5344CB8AC3E}">
        <p14:creationId xmlns:p14="http://schemas.microsoft.com/office/powerpoint/2010/main" val="36260478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41A09B-AAC9-946B-6D66-027EA6B1AA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>
            <a:extLst>
              <a:ext uri="{FF2B5EF4-FFF2-40B4-BE49-F238E27FC236}">
                <a16:creationId xmlns:a16="http://schemas.microsoft.com/office/drawing/2014/main" id="{3766F41D-5CF0-4AF8-1A86-84E56F8BD7EF}"/>
              </a:ext>
            </a:extLst>
          </p:cNvPr>
          <p:cNvSpPr/>
          <p:nvPr/>
        </p:nvSpPr>
        <p:spPr>
          <a:xfrm>
            <a:off x="0" y="594316"/>
            <a:ext cx="9148053" cy="777777"/>
          </a:xfrm>
          <a:prstGeom prst="flowChartProcess">
            <a:avLst/>
          </a:prstGeom>
          <a:solidFill>
            <a:srgbClr val="539696"/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The Right to be Forgotten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FAD8A5-B597-3E8F-43B6-05B8D4C72D0B}"/>
              </a:ext>
            </a:extLst>
          </p:cNvPr>
          <p:cNvSpPr txBox="1"/>
          <p:nvPr/>
        </p:nvSpPr>
        <p:spPr>
          <a:xfrm>
            <a:off x="932506" y="1789448"/>
            <a:ext cx="7604911" cy="3279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ts val="2475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cs typeface="Calibri"/>
              </a:rPr>
              <a:t>At its core, the RTBF safeguards human dignity, equality, and privacy—principles enshrined in the </a:t>
            </a:r>
            <a:r>
              <a:rPr lang="en-US" sz="1800" b="1" dirty="0">
                <a:solidFill>
                  <a:srgbClr val="005E5E"/>
                </a:solidFill>
                <a:cs typeface="Calibri"/>
              </a:rPr>
              <a:t>EU Charter of Fundamental Rights</a:t>
            </a:r>
            <a:r>
              <a:rPr lang="en-US" sz="1800" dirty="0">
                <a:solidFill>
                  <a:srgbClr val="005E5E"/>
                </a:solidFill>
                <a:cs typeface="Calibri"/>
              </a:rPr>
              <a:t>. </a:t>
            </a:r>
            <a:endParaRPr lang="en-US" dirty="0">
              <a:solidFill>
                <a:srgbClr val="005E5E"/>
              </a:solidFill>
              <a:cs typeface="Calibri"/>
            </a:endParaRPr>
          </a:p>
          <a:p>
            <a:pPr marL="285750" indent="-285750">
              <a:lnSpc>
                <a:spcPts val="2475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cs typeface="Calibri"/>
              </a:rPr>
              <a:t>Governments have the competence and the role to ensure all former cancer patients have a </a:t>
            </a:r>
            <a:r>
              <a:rPr lang="en-US" sz="1800" b="1" dirty="0">
                <a:solidFill>
                  <a:srgbClr val="005E5E"/>
                </a:solidFill>
                <a:cs typeface="Calibri"/>
              </a:rPr>
              <a:t>Right To Be forgotten </a:t>
            </a:r>
            <a:r>
              <a:rPr lang="en-US" sz="1800" dirty="0">
                <a:solidFill>
                  <a:srgbClr val="000000"/>
                </a:solidFill>
                <a:cs typeface="Calibri"/>
              </a:rPr>
              <a:t>promoting </a:t>
            </a:r>
            <a:r>
              <a:rPr lang="en-US" sz="1800" b="1" dirty="0">
                <a:solidFill>
                  <a:srgbClr val="005E5E"/>
                </a:solidFill>
                <a:cs typeface="Calibri"/>
              </a:rPr>
              <a:t>equality</a:t>
            </a:r>
            <a:r>
              <a:rPr lang="en-US" sz="1800" dirty="0">
                <a:solidFill>
                  <a:srgbClr val="000000"/>
                </a:solidFill>
                <a:cs typeface="Calibri"/>
              </a:rPr>
              <a:t> and strengthening their </a:t>
            </a:r>
            <a:r>
              <a:rPr lang="en-US" sz="1800" b="1" dirty="0">
                <a:solidFill>
                  <a:srgbClr val="005E5E"/>
                </a:solidFill>
                <a:cs typeface="Calibri"/>
              </a:rPr>
              <a:t>consumers’ rights</a:t>
            </a: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 </a:t>
            </a:r>
            <a:r>
              <a:rPr lang="en-US" sz="1800" dirty="0">
                <a:solidFill>
                  <a:srgbClr val="000000"/>
                </a:solidFill>
                <a:cs typeface="Calibri"/>
              </a:rPr>
              <a:t>for access to financial services throughout the EU. </a:t>
            </a:r>
            <a:endParaRPr lang="en-US" sz="1800" dirty="0">
              <a:solidFill>
                <a:srgbClr val="000000"/>
              </a:solidFill>
              <a:ea typeface="Calibri"/>
              <a:cs typeface="Calibri"/>
            </a:endParaRPr>
          </a:p>
          <a:p>
            <a:pPr>
              <a:lnSpc>
                <a:spcPts val="2475"/>
              </a:lnSpc>
              <a:buFont typeface="Arial,Sans-Serif" panose="020B0604020202020204" pitchFamily="34" charset="0"/>
            </a:pPr>
            <a:endParaRPr lang="en-US" sz="1800" dirty="0">
              <a:solidFill>
                <a:srgbClr val="000000"/>
              </a:solidFill>
              <a:ea typeface="Calibri"/>
              <a:cs typeface="Calibri"/>
            </a:endParaRPr>
          </a:p>
          <a:p>
            <a:pPr marL="285750" indent="-285750">
              <a:lnSpc>
                <a:spcPts val="2475"/>
              </a:lnSpc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5E5E"/>
                </a:solidFill>
                <a:cs typeface="Calibri"/>
              </a:rPr>
              <a:t>The Right to be Forgotten </a:t>
            </a:r>
            <a:r>
              <a:rPr lang="en-US" sz="1800" dirty="0">
                <a:solidFill>
                  <a:srgbClr val="000000"/>
                </a:solidFill>
                <a:cs typeface="Calibri"/>
              </a:rPr>
              <a:t>represents an opportunity to set up a more </a:t>
            </a:r>
            <a:r>
              <a:rPr lang="en-US" sz="1800" b="1" dirty="0">
                <a:solidFill>
                  <a:srgbClr val="005E5E"/>
                </a:solidFill>
                <a:cs typeface="Calibri"/>
              </a:rPr>
              <a:t>ambitious policy strategy</a:t>
            </a:r>
            <a:r>
              <a:rPr lang="en-US" sz="1800" dirty="0">
                <a:solidFill>
                  <a:srgbClr val="005E5E"/>
                </a:solidFill>
                <a:cs typeface="Calibri"/>
              </a:rPr>
              <a:t> </a:t>
            </a:r>
            <a:r>
              <a:rPr lang="en-US" sz="1800" dirty="0">
                <a:solidFill>
                  <a:srgbClr val="000000"/>
                </a:solidFill>
                <a:cs typeface="Calibri"/>
              </a:rPr>
              <a:t>on cancer survivorship, based on a holistic approach of patients’ rights promoting the highest level of</a:t>
            </a:r>
            <a:r>
              <a:rPr lang="en-US" sz="1800" dirty="0">
                <a:solidFill>
                  <a:srgbClr val="005E5E"/>
                </a:solidFill>
                <a:cs typeface="Calibri"/>
              </a:rPr>
              <a:t> </a:t>
            </a:r>
            <a:r>
              <a:rPr lang="en-US" sz="1800" b="1" dirty="0">
                <a:solidFill>
                  <a:srgbClr val="005E5E"/>
                </a:solidFill>
                <a:cs typeface="Calibri"/>
              </a:rPr>
              <a:t>health, quality of life, respect of fundamental rights, equality and social inclusiveness.</a:t>
            </a:r>
            <a:r>
              <a:rPr lang="en-US" sz="1800" dirty="0">
                <a:solidFill>
                  <a:srgbClr val="005E5E"/>
                </a:solidFill>
                <a:cs typeface="Calibri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7356417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26BEAF-7062-E656-7AEE-8E2A5B18A1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>
            <a:extLst>
              <a:ext uri="{FF2B5EF4-FFF2-40B4-BE49-F238E27FC236}">
                <a16:creationId xmlns:a16="http://schemas.microsoft.com/office/drawing/2014/main" id="{42946AC7-2492-D46E-F455-1CFB2A2B87A5}"/>
              </a:ext>
            </a:extLst>
          </p:cNvPr>
          <p:cNvSpPr/>
          <p:nvPr/>
        </p:nvSpPr>
        <p:spPr>
          <a:xfrm>
            <a:off x="0" y="594316"/>
            <a:ext cx="9148053" cy="777777"/>
          </a:xfrm>
          <a:prstGeom prst="flowChartProcess">
            <a:avLst/>
          </a:prstGeom>
          <a:solidFill>
            <a:srgbClr val="539696"/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The Right to be Forgotten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F30001-7231-79A4-E2DB-BAB759B36371}"/>
              </a:ext>
            </a:extLst>
          </p:cNvPr>
          <p:cNvSpPr txBox="1"/>
          <p:nvPr/>
        </p:nvSpPr>
        <p:spPr>
          <a:xfrm>
            <a:off x="516048" y="1891503"/>
            <a:ext cx="8247707" cy="34378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>
              <a:lnSpc>
                <a:spcPts val="3300"/>
              </a:lnSpc>
              <a:buFont typeface="Arial" panose="020B0604020202020204"/>
              <a:buChar char="•"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Calibri" panose="020F0502020204030204"/>
              </a:rPr>
              <a:t> Imagine the scenario – the doctor says you have cancer. </a:t>
            </a:r>
            <a:r>
              <a:rPr lang="en-US" sz="2000" b="0" i="0" u="none" strike="noStrike" dirty="0">
                <a:solidFill>
                  <a:srgbClr val="005E5E"/>
                </a:solidFill>
                <a:effectLst/>
                <a:latin typeface="Calibri" panose="020F0502020204030204"/>
              </a:rPr>
              <a:t>You </a:t>
            </a:r>
            <a:r>
              <a:rPr lang="en-US" sz="2000" b="1" i="0" u="none" strike="noStrike" dirty="0">
                <a:solidFill>
                  <a:srgbClr val="005E5E"/>
                </a:solidFill>
                <a:effectLst/>
                <a:latin typeface="Calibri" panose="020F0502020204030204"/>
              </a:rPr>
              <a:t>face one of the biggest challenges of your life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Calibri" panose="020F0502020204030204"/>
              </a:rPr>
              <a:t>. But you are one of the lucky ones. </a:t>
            </a:r>
            <a:r>
              <a:rPr lang="en-US" sz="2000" b="1" i="0" u="none" strike="noStrike" dirty="0">
                <a:solidFill>
                  <a:srgbClr val="005E5E"/>
                </a:solidFill>
                <a:effectLst/>
                <a:latin typeface="Calibri" panose="020F0502020204030204"/>
              </a:rPr>
              <a:t>Your cancer responds 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Calibri" panose="020F0502020204030204"/>
              </a:rPr>
              <a:t>to the treatment. </a:t>
            </a:r>
            <a:r>
              <a:rPr lang="en-US" sz="2000" b="1" i="0" u="none" strike="noStrike" dirty="0">
                <a:solidFill>
                  <a:srgbClr val="005E5E"/>
                </a:solidFill>
                <a:effectLst/>
                <a:latin typeface="Calibri" panose="020F0502020204030204"/>
              </a:rPr>
              <a:t>Five years post-treatment, the doctor says that you are cured. You have beaten cancer.</a:t>
            </a:r>
            <a:r>
              <a:rPr lang="en-US" sz="2000" b="0" i="0" u="none" strike="noStrike" dirty="0">
                <a:solidFill>
                  <a:srgbClr val="005E5E"/>
                </a:solidFill>
                <a:effectLst/>
                <a:latin typeface="Calibri" panose="020F0502020204030204"/>
              </a:rPr>
              <a:t> 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Calibri" panose="020F0502020204030204"/>
              </a:rPr>
              <a:t>BUT there is a sting in the tail: When you go to get a mortgage for that little cottage by the sea that you always wanted, you find that </a:t>
            </a:r>
            <a:r>
              <a:rPr lang="en-US" sz="2000" b="1" i="0" u="none" strike="noStrike" dirty="0">
                <a:solidFill>
                  <a:srgbClr val="005E5E"/>
                </a:solidFill>
                <a:effectLst/>
                <a:latin typeface="Calibri" panose="020F0502020204030204"/>
              </a:rPr>
              <a:t>you have to reveal your previous cancer diagnosis 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Calibri" panose="020F0502020204030204"/>
              </a:rPr>
              <a:t>(even though you are now cured) and that this may have a negative impact on you getting a mortgage, securing house and life insurance. </a:t>
            </a:r>
            <a:endParaRPr lang="en-GB" sz="2000" b="0" i="0" dirty="0">
              <a:solidFill>
                <a:schemeClr val="accent1">
                  <a:lumMod val="75000"/>
                </a:schemeClr>
              </a:solidFill>
              <a:effectLst/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0585629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4817CD-25F1-3763-A463-B7329B0CED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>
            <a:extLst>
              <a:ext uri="{FF2B5EF4-FFF2-40B4-BE49-F238E27FC236}">
                <a16:creationId xmlns:a16="http://schemas.microsoft.com/office/drawing/2014/main" id="{E1849CD1-9838-0093-175D-A1020057226C}"/>
              </a:ext>
            </a:extLst>
          </p:cNvPr>
          <p:cNvSpPr/>
          <p:nvPr/>
        </p:nvSpPr>
        <p:spPr>
          <a:xfrm>
            <a:off x="0" y="594316"/>
            <a:ext cx="9148053" cy="777777"/>
          </a:xfrm>
          <a:prstGeom prst="flowChartProcess">
            <a:avLst/>
          </a:prstGeom>
          <a:solidFill>
            <a:srgbClr val="539696"/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Evidence not Compassion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F6A904-7C50-C4C2-8B48-D3A0F12265DF}"/>
              </a:ext>
            </a:extLst>
          </p:cNvPr>
          <p:cNvSpPr txBox="1"/>
          <p:nvPr/>
        </p:nvSpPr>
        <p:spPr>
          <a:xfrm>
            <a:off x="461727" y="1504069"/>
            <a:ext cx="7070755" cy="30080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>
              <a:lnSpc>
                <a:spcPts val="3300"/>
              </a:lnSpc>
              <a:buFont typeface="Arial" panose="020B0604020202020204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/>
              </a:rPr>
              <a:t> This is </a:t>
            </a:r>
            <a:r>
              <a:rPr lang="en-US" sz="1800" b="1" i="0" u="none" strike="noStrike" dirty="0">
                <a:solidFill>
                  <a:srgbClr val="005E5E"/>
                </a:solidFill>
                <a:effectLst/>
                <a:latin typeface="Calibri" panose="020F0502020204030204"/>
              </a:rPr>
              <a:t>not about compassion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/>
              </a:rPr>
              <a:t>; this </a:t>
            </a:r>
            <a:r>
              <a:rPr lang="en-US" sz="1800" b="0" i="0" u="none" strike="noStrike" dirty="0">
                <a:solidFill>
                  <a:srgbClr val="005E5E"/>
                </a:solidFill>
                <a:effectLst/>
                <a:latin typeface="Calibri" panose="020F0502020204030204"/>
              </a:rPr>
              <a:t>is </a:t>
            </a:r>
            <a:r>
              <a:rPr lang="en-US" sz="1800" b="1" i="0" u="none" strike="noStrike" dirty="0">
                <a:solidFill>
                  <a:srgbClr val="005E5E"/>
                </a:solidFill>
                <a:effectLst/>
                <a:latin typeface="Calibri" panose="020F0502020204030204"/>
              </a:rPr>
              <a:t>about evidence</a:t>
            </a:r>
            <a:r>
              <a:rPr lang="en-US" sz="1800" b="1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/>
              </a:rPr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/>
              </a:rPr>
              <a:t>and acting on that evidence justly. 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/>
              </a:rPr>
              <a:t>​</a:t>
            </a:r>
            <a:endParaRPr lang="en-US" sz="1800" b="0" i="0" dirty="0">
              <a:solidFill>
                <a:srgbClr val="000000"/>
              </a:solidFill>
              <a:effectLst/>
              <a:latin typeface="Arial" panose="020B0604020202020204"/>
            </a:endParaRPr>
          </a:p>
          <a:p>
            <a:pPr algn="l" rtl="0" fontAlgn="base">
              <a:lnSpc>
                <a:spcPts val="3300"/>
              </a:lnSpc>
              <a:buFont typeface="Arial" panose="020B0604020202020204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/>
              </a:rPr>
              <a:t> When a cancer professional states that you are cured and international benchmarking concurs, </a:t>
            </a:r>
            <a:r>
              <a:rPr lang="en-US" sz="1800" b="1" i="0" u="none" strike="noStrike" dirty="0">
                <a:solidFill>
                  <a:srgbClr val="005E5E"/>
                </a:solidFill>
                <a:effectLst/>
                <a:latin typeface="Calibri" panose="020F0502020204030204"/>
              </a:rPr>
              <a:t>why do financial institutions claim that you are not? </a:t>
            </a:r>
            <a:r>
              <a:rPr lang="en-US" sz="1800" b="0" i="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/>
              </a:rPr>
              <a:t>​</a:t>
            </a:r>
            <a:endParaRPr lang="en-US" sz="1800" b="0" i="0" dirty="0">
              <a:solidFill>
                <a:schemeClr val="accent1">
                  <a:lumMod val="75000"/>
                </a:schemeClr>
              </a:solidFill>
              <a:effectLst/>
              <a:latin typeface="Arial" panose="020B0604020202020204"/>
            </a:endParaRPr>
          </a:p>
          <a:p>
            <a:pPr algn="l" rtl="0" fontAlgn="base">
              <a:lnSpc>
                <a:spcPts val="3300"/>
              </a:lnSpc>
              <a:buFont typeface="Arial" panose="020B0604020202020204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/>
              </a:rPr>
              <a:t> Those who are living beyond their disease </a:t>
            </a:r>
            <a:r>
              <a:rPr lang="en-US" sz="1800" b="1" i="0" u="none" strike="noStrike" dirty="0">
                <a:solidFill>
                  <a:srgbClr val="005E5E"/>
                </a:solidFill>
                <a:effectLst/>
                <a:latin typeface="Calibri" panose="020F0502020204030204"/>
              </a:rPr>
              <a:t>should not be penalized for a previous cancer diagnosis</a:t>
            </a:r>
            <a:endParaRPr lang="en-GB" sz="1800" b="0" i="0" dirty="0">
              <a:solidFill>
                <a:srgbClr val="005E5E"/>
              </a:solidFill>
              <a:effectLst/>
              <a:latin typeface="Arial" panose="020B060402020202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751B3B-A2A4-148D-2C82-21DF6B67A557}"/>
              </a:ext>
            </a:extLst>
          </p:cNvPr>
          <p:cNvSpPr txBox="1"/>
          <p:nvPr/>
        </p:nvSpPr>
        <p:spPr>
          <a:xfrm>
            <a:off x="63374" y="4923845"/>
            <a:ext cx="9080626" cy="8601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u="none" strike="noStrik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libri" panose="020F0502020204030204"/>
              </a:rPr>
              <a:t>Lawler M, Scotta G, Meunier F Ending Financial Discrimination for Cancer Survivors: embedding the Right To Be Forgotten in legislation across Europe </a:t>
            </a:r>
            <a:r>
              <a:rPr lang="en-GB" sz="1200" b="0" i="1" u="none" strike="noStrik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libri" panose="020F0502020204030204"/>
              </a:rPr>
              <a:t>Lancet Oncology </a:t>
            </a:r>
            <a:r>
              <a:rPr lang="en-GB" sz="1200" b="0" i="0" u="none" strike="noStrik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libri" panose="020F0502020204030204"/>
              </a:rPr>
              <a:t>(2024)</a:t>
            </a:r>
            <a:r>
              <a:rPr lang="en-GB" sz="12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libri" panose="020F0502020204030204"/>
              </a:rPr>
              <a:t>​</a:t>
            </a:r>
          </a:p>
          <a:p>
            <a:pPr algn="l" rtl="0" fontAlgn="base">
              <a:lnSpc>
                <a:spcPts val="1575"/>
              </a:lnSpc>
            </a:pPr>
            <a:r>
              <a:rPr lang="en-US" sz="1200" b="0" i="0" u="none" strike="noStrik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libri" panose="020F0502020204030204"/>
              </a:rPr>
              <a:t>Meunier F, Scocca G, </a:t>
            </a:r>
            <a:r>
              <a:rPr lang="en-US" sz="1200" b="0" i="0" u="none" strike="noStrik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libri" panose="020F0502020204030204"/>
              </a:rPr>
              <a:t>Tulkens</a:t>
            </a:r>
            <a:r>
              <a:rPr lang="en-US" sz="1200" b="0" i="0" u="none" strike="noStrik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libri" panose="020F0502020204030204"/>
              </a:rPr>
              <a:t> F, Towards promoting a legal framework for ending discrimination against cancer survivors. A human rights-centered approach, </a:t>
            </a:r>
            <a:r>
              <a:rPr lang="en-US" sz="12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libri" panose="020F0502020204030204"/>
              </a:rPr>
              <a:t>​</a:t>
            </a:r>
            <a:r>
              <a:rPr lang="en-US" sz="1200" b="0" i="0" u="none" strike="noStrik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libri" panose="020F0502020204030204"/>
              </a:rPr>
              <a:t>Journal of Cancer Policy, Volume 43, 2025</a:t>
            </a:r>
            <a:endParaRPr lang="en-US" sz="1200" b="0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24201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2A66C9-8BC0-A604-5716-AACE281655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B899390-604A-268C-6456-6212BA3FF3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91"/>
          <a:stretch/>
        </p:blipFill>
        <p:spPr bwMode="auto">
          <a:xfrm>
            <a:off x="-61666" y="0"/>
            <a:ext cx="418623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hape 1">
            <a:extLst>
              <a:ext uri="{FF2B5EF4-FFF2-40B4-BE49-F238E27FC236}">
                <a16:creationId xmlns:a16="http://schemas.microsoft.com/office/drawing/2014/main" id="{198305A6-1E16-BFC8-4DEC-F3AC399C802F}"/>
              </a:ext>
            </a:extLst>
          </p:cNvPr>
          <p:cNvSpPr/>
          <p:nvPr/>
        </p:nvSpPr>
        <p:spPr>
          <a:xfrm>
            <a:off x="4579916" y="2287405"/>
            <a:ext cx="4311610" cy="2864671"/>
          </a:xfrm>
          <a:prstGeom prst="roundRect">
            <a:avLst>
              <a:gd name="adj" fmla="val 9316"/>
            </a:avLst>
          </a:prstGeom>
          <a:solidFill>
            <a:srgbClr val="00898A"/>
          </a:solidFill>
          <a:ln/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You beat cancer and yet… A new challenge arises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Potential problems getting a mortgage, loan, insurance, other financial challenges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The Right to be Forgotten ensures that cancer survivors can return to productive life without facing financial discrimination</a:t>
            </a:r>
            <a:endParaRPr lang="en-BE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11AD7B-BB63-EBF6-495B-98F9C39A000A}"/>
              </a:ext>
            </a:extLst>
          </p:cNvPr>
          <p:cNvSpPr txBox="1"/>
          <p:nvPr/>
        </p:nvSpPr>
        <p:spPr>
          <a:xfrm>
            <a:off x="1548143" y="1367073"/>
            <a:ext cx="3947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BE"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2C6EB8A1-E028-A230-3001-7CC37F119E7A}"/>
              </a:ext>
            </a:extLst>
          </p:cNvPr>
          <p:cNvSpPr/>
          <p:nvPr/>
        </p:nvSpPr>
        <p:spPr>
          <a:xfrm>
            <a:off x="4323390" y="594316"/>
            <a:ext cx="4824663" cy="777777"/>
          </a:xfrm>
          <a:prstGeom prst="flowChartProcess">
            <a:avLst/>
          </a:prstGeom>
          <a:solidFill>
            <a:srgbClr val="539696"/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The Right to be Forgotten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38F2AD-F143-94E2-0D17-E224E9A3228E}"/>
              </a:ext>
            </a:extLst>
          </p:cNvPr>
          <p:cNvSpPr txBox="1"/>
          <p:nvPr/>
        </p:nvSpPr>
        <p:spPr>
          <a:xfrm>
            <a:off x="0" y="6115417"/>
            <a:ext cx="40628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u="none" strike="noStrike" dirty="0">
                <a:solidFill>
                  <a:schemeClr val="bg1"/>
                </a:solidFill>
                <a:effectLst/>
                <a:latin typeface="Arial" panose="020B0604020202020204"/>
              </a:rPr>
              <a:t>Lawler M, Meunier F. Don’t make cancer patients pay twice, the right to be forgotten should be the law everywhere </a:t>
            </a:r>
            <a:r>
              <a:rPr lang="en-GB" sz="1200" b="0" i="1" u="none" strike="noStrike" dirty="0">
                <a:solidFill>
                  <a:schemeClr val="bg1"/>
                </a:solidFill>
                <a:effectLst/>
                <a:latin typeface="Arial" panose="020B0604020202020204"/>
              </a:rPr>
              <a:t>BMJ 2022</a:t>
            </a:r>
            <a:r>
              <a:rPr lang="en-GB" sz="1200" b="0" i="0" dirty="0">
                <a:solidFill>
                  <a:schemeClr val="bg1"/>
                </a:solidFill>
                <a:effectLst/>
                <a:latin typeface="Arial" panose="020B0604020202020204"/>
              </a:rPr>
              <a:t>​</a:t>
            </a:r>
            <a:endParaRPr lang="en-GB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8388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E9383F-6B4F-4FF3-58B8-4A8F43EB8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D8C26-0577-4F5E-A4FB-EDE70018BC4B}" type="slidenum">
              <a:rPr lang="sv-SE" smtClean="0"/>
              <a:t>9</a:t>
            </a:fld>
            <a:endParaRPr lang="sv-SE"/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04FD4618-507E-1FF1-B2B1-95424C453761}"/>
              </a:ext>
            </a:extLst>
          </p:cNvPr>
          <p:cNvSpPr/>
          <p:nvPr/>
        </p:nvSpPr>
        <p:spPr>
          <a:xfrm>
            <a:off x="0" y="594316"/>
            <a:ext cx="9148053" cy="777777"/>
          </a:xfrm>
          <a:prstGeom prst="flowChartProcess">
            <a:avLst/>
          </a:prstGeom>
          <a:solidFill>
            <a:srgbClr val="539696"/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Overview of EU Member States’ Legislation on the RTBF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D4DE251-0D90-8860-4446-3D4085D06E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" y="1372093"/>
            <a:ext cx="8092440" cy="462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3051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A7E2C354CC4244AAD24D04F38BE295A" ma:contentTypeVersion="15" ma:contentTypeDescription="Create a new document." ma:contentTypeScope="" ma:versionID="8c254e8a81833e788cd3735b59d15e6d">
  <xsd:schema xmlns:xsd="http://www.w3.org/2001/XMLSchema" xmlns:xs="http://www.w3.org/2001/XMLSchema" xmlns:p="http://schemas.microsoft.com/office/2006/metadata/properties" xmlns:ns2="cd6839ec-e35e-416e-b7ca-5a06424a76a3" xmlns:ns3="0a23c783-c178-4630-93cd-14c3abffabec" targetNamespace="http://schemas.microsoft.com/office/2006/metadata/properties" ma:root="true" ma:fieldsID="1fa5e33061f778209d0c8770314f6de3" ns2:_="" ns3:_="">
    <xsd:import namespace="cd6839ec-e35e-416e-b7ca-5a06424a76a3"/>
    <xsd:import namespace="0a23c783-c178-4630-93cd-14c3abffabec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6839ec-e35e-416e-b7ca-5a06424a76a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d2867c64-78ff-4529-8e67-a144ecaf71a6}" ma:internalName="TaxCatchAll" ma:showField="CatchAllData" ma:web="cd6839ec-e35e-416e-b7ca-5a06424a76a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23c783-c178-4630-93cd-14c3abffabe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a15f1a54-530c-4f39-8241-c5660d3b4e9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a23c783-c178-4630-93cd-14c3abffabec">
      <Terms xmlns="http://schemas.microsoft.com/office/infopath/2007/PartnerControls"/>
    </lcf76f155ced4ddcb4097134ff3c332f>
    <TaxCatchAll xmlns="cd6839ec-e35e-416e-b7ca-5a06424a76a3" xsi:nil="true"/>
  </documentManagement>
</p:properties>
</file>

<file path=customXml/itemProps1.xml><?xml version="1.0" encoding="utf-8"?>
<ds:datastoreItem xmlns:ds="http://schemas.openxmlformats.org/officeDocument/2006/customXml" ds:itemID="{8A31280F-2332-4B2A-A5AA-056B4B880A8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D2CE863-ADE4-49CE-B8B9-D5227848BE6D}"/>
</file>

<file path=customXml/itemProps3.xml><?xml version="1.0" encoding="utf-8"?>
<ds:datastoreItem xmlns:ds="http://schemas.openxmlformats.org/officeDocument/2006/customXml" ds:itemID="{6D65C30C-D745-4B6B-BEED-3A86F6984F8E}">
  <ds:schemaRefs>
    <ds:schemaRef ds:uri="http://purl.org/dc/terms/"/>
    <ds:schemaRef ds:uri="http://purl.org/dc/dcmitype/"/>
    <ds:schemaRef ds:uri="http://www.w3.org/XML/1998/namespace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3320afe2-6c37-4ee4-8571-ede370e75668"/>
    <ds:schemaRef ds:uri="d36ee40d-ce9e-4a10-8c61-d1c850c1073e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Slidedeck_Cancer Mission Fair - Poland - May 2025</Template>
  <TotalTime>2413</TotalTime>
  <Words>783</Words>
  <Application>Microsoft Office PowerPoint</Application>
  <PresentationFormat>On-screen Show (4:3)</PresentationFormat>
  <Paragraphs>82</Paragraphs>
  <Slides>14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Aptos</vt:lpstr>
      <vt:lpstr>Arial</vt:lpstr>
      <vt:lpstr>Arial,Sans-Serif</vt:lpstr>
      <vt:lpstr>Calibri</vt:lpstr>
      <vt:lpstr>Segoe UI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Emilie Kristoffersen</dc:creator>
  <cp:keywords/>
  <dc:description>generated using python-pptx</dc:description>
  <cp:lastModifiedBy>Ines Aoufi</cp:lastModifiedBy>
  <cp:revision>2</cp:revision>
  <dcterms:created xsi:type="dcterms:W3CDTF">2025-05-15T11:47:54Z</dcterms:created>
  <dcterms:modified xsi:type="dcterms:W3CDTF">2025-05-21T07:38:26Z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0x010100DA7E2C354CC4244AAD24D04F38BE295A</vt:lpwstr>
  </property>
  <property fmtid="{D5CDD505-2E9C-101B-9397-08002B2CF9AE}" pid="3" name="MediaServiceImageTags">
    <vt:lpwstr/>
  </property>
</Properties>
</file>