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5" r:id="rId2"/>
    <p:sldMasterId id="2147483671" r:id="rId3"/>
    <p:sldMasterId id="2147483691" r:id="rId4"/>
  </p:sldMasterIdLst>
  <p:notesMasterIdLst>
    <p:notesMasterId r:id="rId22"/>
  </p:notesMasterIdLst>
  <p:handoutMasterIdLst>
    <p:handoutMasterId r:id="rId23"/>
  </p:handoutMasterIdLst>
  <p:sldIdLst>
    <p:sldId id="296" r:id="rId5"/>
    <p:sldId id="309" r:id="rId6"/>
    <p:sldId id="311" r:id="rId7"/>
    <p:sldId id="310" r:id="rId8"/>
    <p:sldId id="302" r:id="rId9"/>
    <p:sldId id="303" r:id="rId10"/>
    <p:sldId id="297" r:id="rId11"/>
    <p:sldId id="312" r:id="rId12"/>
    <p:sldId id="298" r:id="rId13"/>
    <p:sldId id="313" r:id="rId14"/>
    <p:sldId id="315" r:id="rId15"/>
    <p:sldId id="304" r:id="rId16"/>
    <p:sldId id="306" r:id="rId17"/>
    <p:sldId id="308" r:id="rId18"/>
    <p:sldId id="314" r:id="rId19"/>
    <p:sldId id="299" r:id="rId20"/>
    <p:sldId id="300" r:id="rId21"/>
  </p:sldIdLst>
  <p:sldSz cx="12207875"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51339BE-10D4-467D-A10B-848A549F26C7}">
          <p14:sldIdLst>
            <p14:sldId id="296"/>
            <p14:sldId id="309"/>
            <p14:sldId id="311"/>
            <p14:sldId id="310"/>
            <p14:sldId id="302"/>
            <p14:sldId id="303"/>
            <p14:sldId id="297"/>
            <p14:sldId id="312"/>
            <p14:sldId id="298"/>
            <p14:sldId id="313"/>
            <p14:sldId id="315"/>
            <p14:sldId id="304"/>
            <p14:sldId id="306"/>
            <p14:sldId id="308"/>
            <p14:sldId id="314"/>
            <p14:sldId id="299"/>
            <p14:sldId id="300"/>
          </p14:sldIdLst>
        </p14:section>
      </p14:sectionLst>
    </p:ext>
    <p:ext uri="{EFAFB233-063F-42B5-8137-9DF3F51BA10A}">
      <p15:sldGuideLst xmlns:p15="http://schemas.microsoft.com/office/powerpoint/2012/main">
        <p15:guide id="1" orient="horz" pos="2160">
          <p15:clr>
            <a:srgbClr val="A4A3A4"/>
          </p15:clr>
        </p15:guide>
        <p15:guide id="2" pos="384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vy Béatrice" initials="DB" lastIdx="4" clrIdx="0">
    <p:extLst>
      <p:ext uri="{19B8F6BF-5375-455C-9EA6-DF929625EA0E}">
        <p15:presenceInfo xmlns:p15="http://schemas.microsoft.com/office/powerpoint/2012/main" userId="S-1-5-21-2254357829-1239985786-1982797425-2145" providerId="AD"/>
      </p:ext>
    </p:extLst>
  </p:cmAuthor>
  <p:cmAuthor id="2" name="TILLE, Florian" initials="FT" lastIdx="3" clrIdx="1">
    <p:extLst>
      <p:ext uri="{19B8F6BF-5375-455C-9EA6-DF929625EA0E}">
        <p15:presenceInfo xmlns:p15="http://schemas.microsoft.com/office/powerpoint/2012/main" userId="S::tillef@obs.who.int::31408860-68c9-4857-af69-19aa39efd7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762"/>
    <a:srgbClr val="FEF7CD"/>
    <a:srgbClr val="F5D6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91247" autoAdjust="0"/>
  </p:normalViewPr>
  <p:slideViewPr>
    <p:cSldViewPr snapToGrid="0" snapToObjects="1">
      <p:cViewPr varScale="1">
        <p:scale>
          <a:sx n="54" d="100"/>
          <a:sy n="54" d="100"/>
        </p:scale>
        <p:origin x="1064" y="56"/>
      </p:cViewPr>
      <p:guideLst>
        <p:guide orient="horz" pos="2160"/>
        <p:guide pos="384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ra Antone" userId="bf8a791c-cfb7-4d59-81c2-5bc0b378ddad" providerId="ADAL" clId="{A86E8128-AEF9-4848-9F97-3C1F37FCC0A6}"/>
    <pc:docChg chg="modSld">
      <pc:chgData name="Madara Antone" userId="bf8a791c-cfb7-4d59-81c2-5bc0b378ddad" providerId="ADAL" clId="{A86E8128-AEF9-4848-9F97-3C1F37FCC0A6}" dt="2025-05-20T03:55:54.380" v="0" actId="790"/>
      <pc:docMkLst>
        <pc:docMk/>
      </pc:docMkLst>
      <pc:sldChg chg="modSp mod">
        <pc:chgData name="Madara Antone" userId="bf8a791c-cfb7-4d59-81c2-5bc0b378ddad" providerId="ADAL" clId="{A86E8128-AEF9-4848-9F97-3C1F37FCC0A6}" dt="2025-05-20T03:55:54.380" v="0" actId="790"/>
        <pc:sldMkLst>
          <pc:docMk/>
          <pc:sldMk cId="793444953" sldId="296"/>
        </pc:sldMkLst>
        <pc:spChg chg="mod">
          <ac:chgData name="Madara Antone" userId="bf8a791c-cfb7-4d59-81c2-5bc0b378ddad" providerId="ADAL" clId="{A86E8128-AEF9-4848-9F97-3C1F37FCC0A6}" dt="2025-05-20T03:55:54.380" v="0" actId="790"/>
          <ac:spMkLst>
            <pc:docMk/>
            <pc:sldMk cId="793444953" sldId="296"/>
            <ac:spMk id="2" creationId="{CD6D39A3-6BF3-4C15-9E63-3B00405291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A5BF33-72CA-6F40-BBB5-493788B05362}" type="datetimeFigureOut">
              <a:rPr lang="it-IT" smtClean="0"/>
              <a:t>20/05/2025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B240DA-131C-E845-9F05-04C5E2DE1E3F}" type="slidenum">
              <a:rPr lang="it-IT" smtClean="0"/>
              <a:t>‹#›</a:t>
            </a:fld>
            <a:endParaRPr lang="it-IT"/>
          </a:p>
        </p:txBody>
      </p:sp>
    </p:spTree>
    <p:extLst>
      <p:ext uri="{BB962C8B-B14F-4D97-AF65-F5344CB8AC3E}">
        <p14:creationId xmlns:p14="http://schemas.microsoft.com/office/powerpoint/2010/main" val="777720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6527F-657C-AA4F-BA10-AFC31AB2A089}" type="datetimeFigureOut">
              <a:rPr lang="it-IT" smtClean="0"/>
              <a:t>20/05/2025</a:t>
            </a:fld>
            <a:endParaRPr lang="it-IT"/>
          </a:p>
        </p:txBody>
      </p:sp>
      <p:sp>
        <p:nvSpPr>
          <p:cNvPr id="4" name="Segnaposto immagine diapositiva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B545F-7C75-8B43-92A8-4A3846CD9A82}" type="slidenum">
              <a:rPr lang="it-IT" smtClean="0"/>
              <a:t>‹#›</a:t>
            </a:fld>
            <a:endParaRPr lang="it-IT"/>
          </a:p>
        </p:txBody>
      </p:sp>
    </p:spTree>
    <p:extLst>
      <p:ext uri="{BB962C8B-B14F-4D97-AF65-F5344CB8AC3E}">
        <p14:creationId xmlns:p14="http://schemas.microsoft.com/office/powerpoint/2010/main" val="3378317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B545F-7C75-8B43-92A8-4A3846CD9A82}" type="slidenum">
              <a:rPr lang="it-IT" smtClean="0"/>
              <a:t>5</a:t>
            </a:fld>
            <a:endParaRPr lang="it-IT"/>
          </a:p>
        </p:txBody>
      </p:sp>
    </p:spTree>
    <p:extLst>
      <p:ext uri="{BB962C8B-B14F-4D97-AF65-F5344CB8AC3E}">
        <p14:creationId xmlns:p14="http://schemas.microsoft.com/office/powerpoint/2010/main" val="124954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B545F-7C75-8B43-92A8-4A3846CD9A82}" type="slidenum">
              <a:rPr lang="it-IT" smtClean="0"/>
              <a:t>6</a:t>
            </a:fld>
            <a:endParaRPr lang="it-IT"/>
          </a:p>
        </p:txBody>
      </p:sp>
    </p:spTree>
    <p:extLst>
      <p:ext uri="{BB962C8B-B14F-4D97-AF65-F5344CB8AC3E}">
        <p14:creationId xmlns:p14="http://schemas.microsoft.com/office/powerpoint/2010/main" val="238744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B545F-7C75-8B43-92A8-4A3846CD9A82}" type="slidenum">
              <a:rPr lang="it-IT" smtClean="0"/>
              <a:t>7</a:t>
            </a:fld>
            <a:endParaRPr lang="it-IT"/>
          </a:p>
        </p:txBody>
      </p:sp>
    </p:spTree>
    <p:extLst>
      <p:ext uri="{BB962C8B-B14F-4D97-AF65-F5344CB8AC3E}">
        <p14:creationId xmlns:p14="http://schemas.microsoft.com/office/powerpoint/2010/main" val="330141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B545F-7C75-8B43-92A8-4A3846CD9A82}" type="slidenum">
              <a:rPr lang="it-IT" smtClean="0"/>
              <a:t>8</a:t>
            </a:fld>
            <a:endParaRPr lang="it-IT"/>
          </a:p>
        </p:txBody>
      </p:sp>
    </p:spTree>
    <p:extLst>
      <p:ext uri="{BB962C8B-B14F-4D97-AF65-F5344CB8AC3E}">
        <p14:creationId xmlns:p14="http://schemas.microsoft.com/office/powerpoint/2010/main" val="176475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14CB545F-7C75-8B43-92A8-4A3846CD9A82}" type="slidenum">
              <a:rPr lang="it-IT" smtClean="0"/>
              <a:t>9</a:t>
            </a:fld>
            <a:endParaRPr lang="it-IT"/>
          </a:p>
        </p:txBody>
      </p:sp>
    </p:spTree>
    <p:extLst>
      <p:ext uri="{BB962C8B-B14F-4D97-AF65-F5344CB8AC3E}">
        <p14:creationId xmlns:p14="http://schemas.microsoft.com/office/powerpoint/2010/main" val="167803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B545F-7C75-8B43-92A8-4A3846CD9A82}" type="slidenum">
              <a:rPr lang="it-IT" smtClean="0"/>
              <a:t>12</a:t>
            </a:fld>
            <a:endParaRPr lang="it-IT"/>
          </a:p>
        </p:txBody>
      </p:sp>
    </p:spTree>
    <p:extLst>
      <p:ext uri="{BB962C8B-B14F-4D97-AF65-F5344CB8AC3E}">
        <p14:creationId xmlns:p14="http://schemas.microsoft.com/office/powerpoint/2010/main" val="248498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B545F-7C75-8B43-92A8-4A3846CD9A82}" type="slidenum">
              <a:rPr lang="it-IT" smtClean="0"/>
              <a:t>13</a:t>
            </a:fld>
            <a:endParaRPr lang="it-IT"/>
          </a:p>
        </p:txBody>
      </p:sp>
    </p:spTree>
    <p:extLst>
      <p:ext uri="{BB962C8B-B14F-4D97-AF65-F5344CB8AC3E}">
        <p14:creationId xmlns:p14="http://schemas.microsoft.com/office/powerpoint/2010/main" val="339000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F389-05A6-BA97-D986-CB8CE63BA7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D89A13-6D98-B0A2-0646-AD7BE792A36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6499EF1-B373-C9B1-CEC0-71E17E83A296}"/>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Foliennummernplatzhalter 3">
            <a:extLst>
              <a:ext uri="{FF2B5EF4-FFF2-40B4-BE49-F238E27FC236}">
                <a16:creationId xmlns:a16="http://schemas.microsoft.com/office/drawing/2014/main" id="{C3F5AA4D-D36E-D198-6E61-251BF87C8A4D}"/>
              </a:ext>
            </a:extLst>
          </p:cNvPr>
          <p:cNvSpPr>
            <a:spLocks noGrp="1"/>
          </p:cNvSpPr>
          <p:nvPr>
            <p:ph type="sldNum" sz="quarter" idx="5"/>
          </p:nvPr>
        </p:nvSpPr>
        <p:spPr/>
        <p:txBody>
          <a:bodyPr/>
          <a:lstStyle/>
          <a:p>
            <a:fld id="{14CB545F-7C75-8B43-92A8-4A3846CD9A82}" type="slidenum">
              <a:rPr lang="it-IT" smtClean="0"/>
              <a:t>16</a:t>
            </a:fld>
            <a:endParaRPr lang="it-IT"/>
          </a:p>
        </p:txBody>
      </p:sp>
    </p:spTree>
    <p:extLst>
      <p:ext uri="{BB962C8B-B14F-4D97-AF65-F5344CB8AC3E}">
        <p14:creationId xmlns:p14="http://schemas.microsoft.com/office/powerpoint/2010/main" val="270489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D680-658F-E1A9-50F1-257D9D2A0D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252AB7-0AA7-3E44-6D13-12B1710743A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BAD7DBD-B0F8-0539-66FD-11E4B05A83C7}"/>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Foliennummernplatzhalter 3">
            <a:extLst>
              <a:ext uri="{FF2B5EF4-FFF2-40B4-BE49-F238E27FC236}">
                <a16:creationId xmlns:a16="http://schemas.microsoft.com/office/drawing/2014/main" id="{241CA85A-E096-9EC7-D988-4ED586D8475F}"/>
              </a:ext>
            </a:extLst>
          </p:cNvPr>
          <p:cNvSpPr>
            <a:spLocks noGrp="1"/>
          </p:cNvSpPr>
          <p:nvPr>
            <p:ph type="sldNum" sz="quarter" idx="5"/>
          </p:nvPr>
        </p:nvSpPr>
        <p:spPr/>
        <p:txBody>
          <a:bodyPr/>
          <a:lstStyle/>
          <a:p>
            <a:fld id="{14CB545F-7C75-8B43-92A8-4A3846CD9A82}" type="slidenum">
              <a:rPr lang="it-IT" smtClean="0"/>
              <a:t>17</a:t>
            </a:fld>
            <a:endParaRPr lang="it-IT"/>
          </a:p>
        </p:txBody>
      </p:sp>
    </p:spTree>
    <p:extLst>
      <p:ext uri="{BB962C8B-B14F-4D97-AF65-F5344CB8AC3E}">
        <p14:creationId xmlns:p14="http://schemas.microsoft.com/office/powerpoint/2010/main" val="184025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Europ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Segnaposto testo 10"/>
          <p:cNvSpPr>
            <a:spLocks noGrp="1"/>
          </p:cNvSpPr>
          <p:nvPr>
            <p:ph type="body" sz="quarter" idx="16" hasCustomPrompt="1"/>
          </p:nvPr>
        </p:nvSpPr>
        <p:spPr>
          <a:xfrm>
            <a:off x="619945" y="752475"/>
            <a:ext cx="11000556" cy="1742168"/>
          </a:xfrm>
          <a:prstGeom prst="rect">
            <a:avLst/>
          </a:prstGeom>
          <a:ln>
            <a:noFill/>
          </a:ln>
        </p:spPr>
        <p:txBody>
          <a:bodyPr vert="horz"/>
          <a:lstStyle>
            <a:lvl1pPr marL="0" indent="0">
              <a:spcBef>
                <a:spcPts val="0"/>
              </a:spcBef>
              <a:buNone/>
              <a:defRPr sz="32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32pt; #</a:t>
            </a:r>
            <a:r>
              <a:rPr lang="is-IS" dirty="0"/>
              <a:t>293762</a:t>
            </a:r>
          </a:p>
          <a:p>
            <a:pPr lvl="0"/>
            <a:r>
              <a:rPr lang="is-IS" dirty="0"/>
              <a:t>(max 3 lines)</a:t>
            </a:r>
          </a:p>
        </p:txBody>
      </p:sp>
      <p:sp>
        <p:nvSpPr>
          <p:cNvPr id="9" name="Segnaposto testo 8"/>
          <p:cNvSpPr>
            <a:spLocks noGrp="1"/>
          </p:cNvSpPr>
          <p:nvPr>
            <p:ph type="body" sz="quarter" idx="17" hasCustomPrompt="1"/>
          </p:nvPr>
        </p:nvSpPr>
        <p:spPr>
          <a:xfrm>
            <a:off x="620713" y="2739118"/>
            <a:ext cx="7761287" cy="2449739"/>
          </a:xfrm>
          <a:prstGeom prst="rect">
            <a:avLst/>
          </a:prstGeom>
        </p:spPr>
        <p:txBody>
          <a:bodyPr vert="horz"/>
          <a:lstStyle>
            <a:lvl1pPr marL="0" indent="0">
              <a:buNone/>
              <a:defRPr sz="18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18pt; #</a:t>
            </a:r>
            <a:r>
              <a:rPr lang="is-IS" dirty="0"/>
              <a:t>293762</a:t>
            </a:r>
            <a:endParaRPr lang="it-IT" dirty="0"/>
          </a:p>
        </p:txBody>
      </p:sp>
      <p:sp>
        <p:nvSpPr>
          <p:cNvPr id="10" name="Segnaposto testo 8"/>
          <p:cNvSpPr>
            <a:spLocks noGrp="1"/>
          </p:cNvSpPr>
          <p:nvPr>
            <p:ph type="body" sz="quarter" idx="18" hasCustomPrompt="1"/>
          </p:nvPr>
        </p:nvSpPr>
        <p:spPr>
          <a:xfrm>
            <a:off x="620714" y="5267535"/>
            <a:ext cx="7842930" cy="411179"/>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14" name="CasellaDiTesto 13"/>
          <p:cNvSpPr txBox="1"/>
          <p:nvPr userDrawn="1"/>
        </p:nvSpPr>
        <p:spPr>
          <a:xfrm>
            <a:off x="619945" y="6247703"/>
            <a:ext cx="1943830" cy="246221"/>
          </a:xfrm>
          <a:prstGeom prst="rect">
            <a:avLst/>
          </a:prstGeom>
          <a:noFill/>
        </p:spPr>
        <p:txBody>
          <a:bodyPr wrap="square" rtlCol="0">
            <a:spAutoFit/>
          </a:bodyPr>
          <a:lstStyle/>
          <a:p>
            <a:r>
              <a:rPr lang="it-IT" sz="1000" dirty="0" err="1">
                <a:solidFill>
                  <a:schemeClr val="bg1"/>
                </a:solidFill>
                <a:latin typeface="Arial  "/>
                <a:cs typeface="Arial  "/>
              </a:rPr>
              <a:t>eurohealthobservatory.eu</a:t>
            </a:r>
            <a:endParaRPr lang="it-IT" sz="1000" dirty="0">
              <a:solidFill>
                <a:schemeClr val="bg1"/>
              </a:solidFill>
              <a:latin typeface="Arial  "/>
              <a:cs typeface="Arial  "/>
            </a:endParaRPr>
          </a:p>
        </p:txBody>
      </p:sp>
      <p:sp>
        <p:nvSpPr>
          <p:cNvPr id="15" name="CasellaDiTesto 14"/>
          <p:cNvSpPr txBox="1"/>
          <p:nvPr userDrawn="1"/>
        </p:nvSpPr>
        <p:spPr>
          <a:xfrm>
            <a:off x="2375536" y="6247703"/>
            <a:ext cx="1351210" cy="246221"/>
          </a:xfrm>
          <a:prstGeom prst="rect">
            <a:avLst/>
          </a:prstGeom>
          <a:noFill/>
        </p:spPr>
        <p:txBody>
          <a:bodyPr wrap="square" rtlCol="0">
            <a:spAutoFit/>
          </a:bodyPr>
          <a:lstStyle/>
          <a:p>
            <a:r>
              <a:rPr lang="it-IT" sz="1000" dirty="0">
                <a:solidFill>
                  <a:schemeClr val="bg1"/>
                </a:solidFill>
                <a:latin typeface="Arial   "/>
                <a:cs typeface="Arial   "/>
              </a:rPr>
              <a:t>@</a:t>
            </a:r>
            <a:r>
              <a:rPr lang="it-IT" sz="1000" dirty="0" err="1">
                <a:solidFill>
                  <a:schemeClr val="bg1"/>
                </a:solidFill>
                <a:latin typeface="Arial   "/>
                <a:cs typeface="Arial   "/>
              </a:rPr>
              <a:t>OBSHealth</a:t>
            </a:r>
            <a:endParaRPr lang="it-IT" sz="1000" dirty="0">
              <a:solidFill>
                <a:schemeClr val="bg1"/>
              </a:solidFill>
              <a:latin typeface="Arial   "/>
              <a:cs typeface="Arial   "/>
            </a:endParaRPr>
          </a:p>
        </p:txBody>
      </p:sp>
      <p:sp>
        <p:nvSpPr>
          <p:cNvPr id="16" name="Segnaposto testo 16"/>
          <p:cNvSpPr>
            <a:spLocks noGrp="1"/>
          </p:cNvSpPr>
          <p:nvPr>
            <p:ph type="body" sz="quarter" idx="15" hasCustomPrompt="1"/>
          </p:nvPr>
        </p:nvSpPr>
        <p:spPr>
          <a:xfrm>
            <a:off x="3496117" y="6246144"/>
            <a:ext cx="27813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FFFFFF"/>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endParaRPr lang="it-IT" dirty="0"/>
          </a:p>
        </p:txBody>
      </p:sp>
    </p:spTree>
    <p:extLst>
      <p:ext uri="{BB962C8B-B14F-4D97-AF65-F5344CB8AC3E}">
        <p14:creationId xmlns:p14="http://schemas.microsoft.com/office/powerpoint/2010/main" val="95869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YELLOW (more institu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testo 10"/>
          <p:cNvSpPr>
            <a:spLocks noGrp="1"/>
          </p:cNvSpPr>
          <p:nvPr>
            <p:ph type="body" sz="quarter" idx="16" hasCustomPrompt="1"/>
          </p:nvPr>
        </p:nvSpPr>
        <p:spPr>
          <a:xfrm>
            <a:off x="619945" y="979261"/>
            <a:ext cx="11000556" cy="17421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TITLE: </a:t>
            </a:r>
            <a:r>
              <a:rPr lang="it-IT" dirty="0" err="1"/>
              <a:t>Arial</a:t>
            </a:r>
            <a:r>
              <a:rPr lang="it-IT" dirty="0"/>
              <a:t> </a:t>
            </a:r>
            <a:r>
              <a:rPr lang="it-IT" dirty="0" err="1"/>
              <a:t>Bold</a:t>
            </a:r>
            <a:r>
              <a:rPr lang="it-IT" dirty="0"/>
              <a:t>; 24pt; #</a:t>
            </a:r>
            <a:r>
              <a:rPr lang="is-IS" dirty="0"/>
              <a:t>293762</a:t>
            </a:r>
          </a:p>
          <a:p>
            <a:pPr lvl="0"/>
            <a:r>
              <a:rPr lang="is-IS" dirty="0"/>
              <a:t>(max 3 lines)</a:t>
            </a:r>
          </a:p>
        </p:txBody>
      </p:sp>
      <p:sp>
        <p:nvSpPr>
          <p:cNvPr id="4" name="Segnaposto testo 10"/>
          <p:cNvSpPr>
            <a:spLocks noGrp="1"/>
          </p:cNvSpPr>
          <p:nvPr>
            <p:ph type="body" sz="quarter" idx="17" hasCustomPrompt="1"/>
          </p:nvPr>
        </p:nvSpPr>
        <p:spPr>
          <a:xfrm>
            <a:off x="619945" y="3002642"/>
            <a:ext cx="11000556" cy="961572"/>
          </a:xfrm>
          <a:prstGeom prst="rect">
            <a:avLst/>
          </a:prstGeom>
          <a:ln>
            <a:noFill/>
          </a:ln>
        </p:spPr>
        <p:txBody>
          <a:bodyPr vert="horz"/>
          <a:lstStyle>
            <a:lvl1pPr marL="0" indent="0">
              <a:spcBef>
                <a:spcPts val="0"/>
              </a:spcBef>
              <a:buNone/>
              <a:defRPr sz="1400" b="0">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SUBTITLE: </a:t>
            </a:r>
            <a:r>
              <a:rPr lang="it-IT" dirty="0" err="1"/>
              <a:t>Arial</a:t>
            </a:r>
            <a:r>
              <a:rPr lang="it-IT" dirty="0"/>
              <a:t> Regular; 24pt; #</a:t>
            </a:r>
            <a:r>
              <a:rPr lang="is-IS" dirty="0"/>
              <a:t>293762</a:t>
            </a:r>
          </a:p>
          <a:p>
            <a:pPr lvl="0"/>
            <a:r>
              <a:rPr lang="is-IS" dirty="0"/>
              <a:t>(max 3 lines)</a:t>
            </a:r>
          </a:p>
        </p:txBody>
      </p:sp>
      <p:sp>
        <p:nvSpPr>
          <p:cNvPr id="5" name="Segnaposto immagine 2"/>
          <p:cNvSpPr>
            <a:spLocks noGrp="1"/>
          </p:cNvSpPr>
          <p:nvPr>
            <p:ph type="pic" sz="quarter" idx="19" hasCustomPrompt="1"/>
          </p:nvPr>
        </p:nvSpPr>
        <p:spPr>
          <a:xfrm>
            <a:off x="7429501" y="5506357"/>
            <a:ext cx="1966696" cy="734786"/>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6" name="Segnaposto immagine 2"/>
          <p:cNvSpPr>
            <a:spLocks noGrp="1"/>
          </p:cNvSpPr>
          <p:nvPr>
            <p:ph type="pic" sz="quarter" idx="20" hasCustomPrompt="1"/>
          </p:nvPr>
        </p:nvSpPr>
        <p:spPr>
          <a:xfrm>
            <a:off x="5098144" y="5506357"/>
            <a:ext cx="1966696" cy="734786"/>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350374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GRAY (more institu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testo 10"/>
          <p:cNvSpPr>
            <a:spLocks noGrp="1"/>
          </p:cNvSpPr>
          <p:nvPr>
            <p:ph type="body" sz="quarter" idx="16" hasCustomPrompt="1"/>
          </p:nvPr>
        </p:nvSpPr>
        <p:spPr>
          <a:xfrm>
            <a:off x="619945" y="979261"/>
            <a:ext cx="11000556" cy="17421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TITLE: </a:t>
            </a:r>
            <a:r>
              <a:rPr lang="it-IT" dirty="0" err="1"/>
              <a:t>Arial</a:t>
            </a:r>
            <a:r>
              <a:rPr lang="it-IT" dirty="0"/>
              <a:t> </a:t>
            </a:r>
            <a:r>
              <a:rPr lang="it-IT" dirty="0" err="1"/>
              <a:t>Bold</a:t>
            </a:r>
            <a:r>
              <a:rPr lang="it-IT" dirty="0"/>
              <a:t>; 24pt; #</a:t>
            </a:r>
            <a:r>
              <a:rPr lang="is-IS" dirty="0"/>
              <a:t>293762</a:t>
            </a:r>
          </a:p>
          <a:p>
            <a:pPr lvl="0"/>
            <a:r>
              <a:rPr lang="is-IS" dirty="0"/>
              <a:t>(max 3 lines)</a:t>
            </a:r>
          </a:p>
        </p:txBody>
      </p:sp>
      <p:sp>
        <p:nvSpPr>
          <p:cNvPr id="4" name="Segnaposto testo 10"/>
          <p:cNvSpPr>
            <a:spLocks noGrp="1"/>
          </p:cNvSpPr>
          <p:nvPr>
            <p:ph type="body" sz="quarter" idx="17" hasCustomPrompt="1"/>
          </p:nvPr>
        </p:nvSpPr>
        <p:spPr>
          <a:xfrm>
            <a:off x="619945" y="3002642"/>
            <a:ext cx="11000556" cy="961572"/>
          </a:xfrm>
          <a:prstGeom prst="rect">
            <a:avLst/>
          </a:prstGeom>
          <a:ln>
            <a:noFill/>
          </a:ln>
        </p:spPr>
        <p:txBody>
          <a:bodyPr vert="horz"/>
          <a:lstStyle>
            <a:lvl1pPr marL="0" indent="0">
              <a:spcBef>
                <a:spcPts val="0"/>
              </a:spcBef>
              <a:buNone/>
              <a:defRPr sz="1400" b="0">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SUBTITLE: </a:t>
            </a:r>
            <a:r>
              <a:rPr lang="it-IT" dirty="0" err="1"/>
              <a:t>Arial</a:t>
            </a:r>
            <a:r>
              <a:rPr lang="it-IT" dirty="0"/>
              <a:t> Regular; 24pt; #</a:t>
            </a:r>
            <a:r>
              <a:rPr lang="is-IS" dirty="0"/>
              <a:t>293762</a:t>
            </a:r>
          </a:p>
          <a:p>
            <a:pPr lvl="0"/>
            <a:r>
              <a:rPr lang="is-IS" dirty="0"/>
              <a:t>(max 3 lines)</a:t>
            </a:r>
          </a:p>
        </p:txBody>
      </p:sp>
      <p:sp>
        <p:nvSpPr>
          <p:cNvPr id="5" name="Segnaposto immagine 2"/>
          <p:cNvSpPr>
            <a:spLocks noGrp="1"/>
          </p:cNvSpPr>
          <p:nvPr>
            <p:ph type="pic" sz="quarter" idx="19" hasCustomPrompt="1"/>
          </p:nvPr>
        </p:nvSpPr>
        <p:spPr>
          <a:xfrm>
            <a:off x="7429501" y="5506357"/>
            <a:ext cx="1966696" cy="734786"/>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6" name="Segnaposto immagine 2"/>
          <p:cNvSpPr>
            <a:spLocks noGrp="1"/>
          </p:cNvSpPr>
          <p:nvPr>
            <p:ph type="pic" sz="quarter" idx="20" hasCustomPrompt="1"/>
          </p:nvPr>
        </p:nvSpPr>
        <p:spPr>
          <a:xfrm>
            <a:off x="5098144" y="5506357"/>
            <a:ext cx="1966696" cy="734786"/>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1341232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SmartArt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SmartArt 2"/>
          <p:cNvSpPr>
            <a:spLocks noGrp="1"/>
          </p:cNvSpPr>
          <p:nvPr>
            <p:ph type="dgm" sz="quarter" idx="18"/>
          </p:nvPr>
        </p:nvSpPr>
        <p:spPr>
          <a:xfrm>
            <a:off x="619944" y="1796143"/>
            <a:ext cx="11000557" cy="4381499"/>
          </a:xfrm>
          <a:prstGeom prst="rect">
            <a:avLst/>
          </a:prstGeom>
        </p:spPr>
        <p:txBody>
          <a:bodyPr vert="horz"/>
          <a:lstStyle>
            <a:lvl1pPr>
              <a:defRPr>
                <a:solidFill>
                  <a:srgbClr val="293762"/>
                </a:solidFill>
              </a:defRPr>
            </a:lvl1pPr>
          </a:lstStyle>
          <a:p>
            <a:endParaRPr lang="it-IT" dirty="0"/>
          </a:p>
        </p:txBody>
      </p:sp>
      <p:sp>
        <p:nvSpPr>
          <p:cNvPr id="12" name="CasellaDiTesto 11"/>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415174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bullet poi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asellaDiTesto 6"/>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8" name="CasellaDiTesto 7"/>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9"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1"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5" name="Connettore 1 14"/>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7" name="Segnaposto testo 16"/>
          <p:cNvSpPr>
            <a:spLocks noGrp="1"/>
          </p:cNvSpPr>
          <p:nvPr>
            <p:ph type="body" sz="quarter" idx="18" hasCustomPrompt="1"/>
          </p:nvPr>
        </p:nvSpPr>
        <p:spPr>
          <a:xfrm>
            <a:off x="619944" y="1814741"/>
            <a:ext cx="11000556" cy="299357"/>
          </a:xfrm>
          <a:prstGeom prst="rect">
            <a:avLst/>
          </a:prstGeom>
        </p:spPr>
        <p:txBody>
          <a:bodyPr vert="horz"/>
          <a:lstStyle>
            <a:lvl1pPr marL="0" indent="0" algn="l">
              <a:buNone/>
              <a:defRPr sz="1200" b="1" baseline="0">
                <a:solidFill>
                  <a:srgbClr val="293762"/>
                </a:solidFill>
                <a:latin typeface="Arial"/>
                <a:cs typeface="Arial"/>
              </a:defRPr>
            </a:lvl1pPr>
            <a:lvl2pPr marL="457200" indent="0" algn="l">
              <a:buNone/>
              <a:defRPr sz="1400">
                <a:solidFill>
                  <a:srgbClr val="293762"/>
                </a:solidFill>
                <a:latin typeface="Arial"/>
                <a:cs typeface="Arial"/>
              </a:defRPr>
            </a:lvl2pPr>
            <a:lvl3pPr marL="914400" indent="0" algn="l">
              <a:buNone/>
              <a:defRPr sz="1400">
                <a:solidFill>
                  <a:srgbClr val="293762"/>
                </a:solidFill>
                <a:latin typeface="Arial"/>
                <a:cs typeface="Arial"/>
              </a:defRPr>
            </a:lvl3pPr>
            <a:lvl4pPr marL="1371600" indent="0" algn="l">
              <a:buNone/>
              <a:defRPr sz="1400">
                <a:solidFill>
                  <a:srgbClr val="293762"/>
                </a:solidFill>
                <a:latin typeface="Arial"/>
                <a:cs typeface="Arial"/>
              </a:defRPr>
            </a:lvl4pPr>
            <a:lvl5pPr marL="1828800" indent="0" algn="l">
              <a:buNone/>
              <a:defRPr sz="1400">
                <a:solidFill>
                  <a:srgbClr val="293762"/>
                </a:solidFill>
                <a:latin typeface="Arial"/>
                <a:cs typeface="Arial"/>
              </a:defRPr>
            </a:lvl5pPr>
          </a:lstStyle>
          <a:p>
            <a:pPr lvl="0"/>
            <a:r>
              <a:rPr lang="it-IT" dirty="0"/>
              <a:t>List </a:t>
            </a:r>
            <a:r>
              <a:rPr lang="it-IT" dirty="0" err="1"/>
              <a:t>title</a:t>
            </a:r>
            <a:r>
              <a:rPr lang="it-IT" dirty="0"/>
              <a:t>: </a:t>
            </a:r>
            <a:r>
              <a:rPr lang="it-IT" dirty="0" err="1"/>
              <a:t>Arial</a:t>
            </a:r>
            <a:r>
              <a:rPr lang="it-IT" dirty="0"/>
              <a:t> </a:t>
            </a:r>
            <a:r>
              <a:rPr lang="it-IT" dirty="0" err="1"/>
              <a:t>Bold</a:t>
            </a:r>
            <a:r>
              <a:rPr lang="it-IT" dirty="0"/>
              <a:t>; 12pt; #293762</a:t>
            </a:r>
          </a:p>
        </p:txBody>
      </p:sp>
      <p:sp>
        <p:nvSpPr>
          <p:cNvPr id="19" name="Segnaposto testo 18"/>
          <p:cNvSpPr>
            <a:spLocks noGrp="1"/>
          </p:cNvSpPr>
          <p:nvPr>
            <p:ph type="body" sz="quarter" idx="19" hasCustomPrompt="1"/>
          </p:nvPr>
        </p:nvSpPr>
        <p:spPr>
          <a:xfrm>
            <a:off x="619946" y="2267857"/>
            <a:ext cx="5403482" cy="381861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Tx/>
              <a:buSzTx/>
              <a:buFont typeface="Arial"/>
              <a:buChar char="•"/>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List item 1: </a:t>
            </a:r>
            <a:r>
              <a:rPr lang="it-IT" dirty="0" err="1"/>
              <a:t>Arial</a:t>
            </a:r>
            <a:r>
              <a:rPr lang="it-IT" dirty="0"/>
              <a:t> Regular; 12pt; #293762</a:t>
            </a:r>
          </a:p>
          <a:p>
            <a:pPr lvl="0"/>
            <a:r>
              <a:rPr lang="it-IT" dirty="0"/>
              <a:t>List item 2</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3</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4</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5</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6</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7</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mr-IN" dirty="0"/>
              <a:t>…</a:t>
            </a:r>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p:txBody>
      </p:sp>
      <p:sp>
        <p:nvSpPr>
          <p:cNvPr id="23"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26" name="Segnaposto testo 18"/>
          <p:cNvSpPr>
            <a:spLocks noGrp="1"/>
          </p:cNvSpPr>
          <p:nvPr>
            <p:ph type="body" sz="quarter" idx="20" hasCustomPrompt="1"/>
          </p:nvPr>
        </p:nvSpPr>
        <p:spPr>
          <a:xfrm>
            <a:off x="6217018" y="2267857"/>
            <a:ext cx="5403482" cy="381861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Tx/>
              <a:buSzTx/>
              <a:buFont typeface="Arial"/>
              <a:buChar char="•"/>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List item 1: </a:t>
            </a:r>
            <a:r>
              <a:rPr lang="it-IT" dirty="0" err="1"/>
              <a:t>Arial</a:t>
            </a:r>
            <a:r>
              <a:rPr lang="it-IT" dirty="0"/>
              <a:t> Regular; 12pt; #293762</a:t>
            </a:r>
          </a:p>
          <a:p>
            <a:pPr lvl="0"/>
            <a:r>
              <a:rPr lang="it-IT" dirty="0"/>
              <a:t>List item 2</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3</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4</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5</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6</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7</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mr-IN" dirty="0"/>
              <a:t>…</a:t>
            </a:r>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p:txBody>
      </p:sp>
    </p:spTree>
    <p:extLst>
      <p:ext uri="{BB962C8B-B14F-4D97-AF65-F5344CB8AC3E}">
        <p14:creationId xmlns:p14="http://schemas.microsoft.com/office/powerpoint/2010/main" val="423554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tab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Segnaposto testo 16"/>
          <p:cNvSpPr>
            <a:spLocks noGrp="1"/>
          </p:cNvSpPr>
          <p:nvPr>
            <p:ph type="body" sz="quarter" idx="18" hasCustomPrompt="1"/>
          </p:nvPr>
        </p:nvSpPr>
        <p:spPr>
          <a:xfrm>
            <a:off x="617778" y="1678441"/>
            <a:ext cx="11002721" cy="299357"/>
          </a:xfrm>
          <a:prstGeom prst="rect">
            <a:avLst/>
          </a:prstGeom>
          <a:solidFill>
            <a:srgbClr val="F5D652"/>
          </a:solidFill>
        </p:spPr>
        <p:txBody>
          <a:bodyPr vert="horz"/>
          <a:lstStyle>
            <a:lvl1pPr marL="0" indent="0" algn="l">
              <a:buNone/>
              <a:defRPr sz="1200" b="1" baseline="0">
                <a:solidFill>
                  <a:srgbClr val="293762"/>
                </a:solidFill>
                <a:latin typeface="Arial"/>
                <a:cs typeface="Arial"/>
              </a:defRPr>
            </a:lvl1pPr>
            <a:lvl2pPr marL="457200" indent="0" algn="l">
              <a:buNone/>
              <a:defRPr sz="1400">
                <a:solidFill>
                  <a:srgbClr val="293762"/>
                </a:solidFill>
                <a:latin typeface="Arial"/>
                <a:cs typeface="Arial"/>
              </a:defRPr>
            </a:lvl2pPr>
            <a:lvl3pPr marL="914400" indent="0" algn="l">
              <a:buNone/>
              <a:defRPr sz="1400">
                <a:solidFill>
                  <a:srgbClr val="293762"/>
                </a:solidFill>
                <a:latin typeface="Arial"/>
                <a:cs typeface="Arial"/>
              </a:defRPr>
            </a:lvl3pPr>
            <a:lvl4pPr marL="1371600" indent="0" algn="l">
              <a:buNone/>
              <a:defRPr sz="1400">
                <a:solidFill>
                  <a:srgbClr val="293762"/>
                </a:solidFill>
                <a:latin typeface="Arial"/>
                <a:cs typeface="Arial"/>
              </a:defRPr>
            </a:lvl4pPr>
            <a:lvl5pPr marL="1828800" indent="0" algn="l">
              <a:buNone/>
              <a:defRPr sz="1400">
                <a:solidFill>
                  <a:srgbClr val="293762"/>
                </a:solidFill>
                <a:latin typeface="Arial"/>
                <a:cs typeface="Arial"/>
              </a:defRPr>
            </a:lvl5pPr>
          </a:lstStyle>
          <a:p>
            <a:pPr lvl="0"/>
            <a:r>
              <a:rPr lang="it-IT" dirty="0" err="1"/>
              <a:t>Table</a:t>
            </a:r>
            <a:r>
              <a:rPr lang="it-IT" dirty="0"/>
              <a:t> </a:t>
            </a:r>
            <a:r>
              <a:rPr lang="it-IT" dirty="0" err="1"/>
              <a:t>title</a:t>
            </a:r>
            <a:r>
              <a:rPr lang="it-IT" dirty="0"/>
              <a:t>: </a:t>
            </a:r>
            <a:r>
              <a:rPr lang="it-IT" dirty="0" err="1"/>
              <a:t>Arial</a:t>
            </a:r>
            <a:r>
              <a:rPr lang="it-IT" dirty="0"/>
              <a:t> </a:t>
            </a:r>
            <a:r>
              <a:rPr lang="it-IT" dirty="0" err="1"/>
              <a:t>Bold</a:t>
            </a:r>
            <a:r>
              <a:rPr lang="it-IT" dirty="0"/>
              <a:t>; 12pt; #293762</a:t>
            </a:r>
          </a:p>
        </p:txBody>
      </p:sp>
      <p:sp>
        <p:nvSpPr>
          <p:cNvPr id="13" name="Segnaposto tabella 12"/>
          <p:cNvSpPr>
            <a:spLocks noGrp="1"/>
          </p:cNvSpPr>
          <p:nvPr>
            <p:ph type="tbl" sz="quarter" idx="19" hasCustomPrompt="1"/>
          </p:nvPr>
        </p:nvSpPr>
        <p:spPr>
          <a:xfrm>
            <a:off x="619944" y="1977799"/>
            <a:ext cx="11000557" cy="4245202"/>
          </a:xfrm>
          <a:prstGeom prst="rect">
            <a:avLst/>
          </a:prstGeom>
        </p:spPr>
        <p:txBody>
          <a:bodyPr vert="horz"/>
          <a:lstStyle>
            <a:lvl1pPr marL="0" indent="0">
              <a:buNone/>
              <a:defRPr sz="1400">
                <a:solidFill>
                  <a:srgbClr val="293762"/>
                </a:solidFill>
                <a:latin typeface="Arial"/>
                <a:cs typeface="Arial"/>
              </a:defRPr>
            </a:lvl1pPr>
          </a:lstStyle>
          <a:p>
            <a:r>
              <a:rPr lang="it-IT" dirty="0" err="1"/>
              <a:t>Table</a:t>
            </a:r>
            <a:endParaRPr lang="it-IT" dirty="0"/>
          </a:p>
        </p:txBody>
      </p:sp>
      <p:sp>
        <p:nvSpPr>
          <p:cNvPr id="14" name="CasellaDiTesto 13"/>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5" name="CasellaDiTesto 14"/>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6"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7"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8" name="Connettore 1 17"/>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20"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240470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SmartArt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SmartArt 2"/>
          <p:cNvSpPr>
            <a:spLocks noGrp="1"/>
          </p:cNvSpPr>
          <p:nvPr>
            <p:ph type="dgm" sz="quarter" idx="18"/>
          </p:nvPr>
        </p:nvSpPr>
        <p:spPr>
          <a:xfrm>
            <a:off x="619944" y="1796143"/>
            <a:ext cx="11000557" cy="4381499"/>
          </a:xfrm>
          <a:prstGeom prst="rect">
            <a:avLst/>
          </a:prstGeom>
        </p:spPr>
        <p:txBody>
          <a:bodyPr vert="horz"/>
          <a:lstStyle>
            <a:lvl1pPr>
              <a:defRPr>
                <a:solidFill>
                  <a:srgbClr val="293762"/>
                </a:solidFill>
              </a:defRPr>
            </a:lvl1pPr>
          </a:lstStyle>
          <a:p>
            <a:endParaRPr lang="it-IT" dirty="0"/>
          </a:p>
        </p:txBody>
      </p:sp>
      <p:sp>
        <p:nvSpPr>
          <p:cNvPr id="12" name="CasellaDiTesto 11"/>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42989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Box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Segnaposto testo 23"/>
          <p:cNvSpPr>
            <a:spLocks noGrp="1"/>
          </p:cNvSpPr>
          <p:nvPr>
            <p:ph type="body" sz="quarter" idx="18" hasCustomPrompt="1"/>
          </p:nvPr>
        </p:nvSpPr>
        <p:spPr>
          <a:xfrm>
            <a:off x="619944" y="1891668"/>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32" name="Segnaposto testo 23"/>
          <p:cNvSpPr>
            <a:spLocks noGrp="1"/>
          </p:cNvSpPr>
          <p:nvPr>
            <p:ph type="body" sz="quarter" idx="22" hasCustomPrompt="1"/>
          </p:nvPr>
        </p:nvSpPr>
        <p:spPr>
          <a:xfrm>
            <a:off x="619944" y="4041075"/>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36" name="CasellaDiTesto 35"/>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37" name="CasellaDiTesto 36"/>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38"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39"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40" name="Connettore 1 39"/>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48" name="Segnaposto testo 23"/>
          <p:cNvSpPr>
            <a:spLocks noGrp="1"/>
          </p:cNvSpPr>
          <p:nvPr>
            <p:ph type="body" sz="quarter" idx="23" hasCustomPrompt="1"/>
          </p:nvPr>
        </p:nvSpPr>
        <p:spPr>
          <a:xfrm>
            <a:off x="3419992" y="1891668"/>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49" name="Segnaposto testo 23"/>
          <p:cNvSpPr>
            <a:spLocks noGrp="1"/>
          </p:cNvSpPr>
          <p:nvPr>
            <p:ph type="body" sz="quarter" idx="24" hasCustomPrompt="1"/>
          </p:nvPr>
        </p:nvSpPr>
        <p:spPr>
          <a:xfrm>
            <a:off x="3419992" y="4041075"/>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0" name="Segnaposto testo 23"/>
          <p:cNvSpPr>
            <a:spLocks noGrp="1"/>
          </p:cNvSpPr>
          <p:nvPr>
            <p:ph type="body" sz="quarter" idx="25" hasCustomPrompt="1"/>
          </p:nvPr>
        </p:nvSpPr>
        <p:spPr>
          <a:xfrm>
            <a:off x="6220040" y="1891668"/>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1" name="Segnaposto testo 23"/>
          <p:cNvSpPr>
            <a:spLocks noGrp="1"/>
          </p:cNvSpPr>
          <p:nvPr>
            <p:ph type="body" sz="quarter" idx="26" hasCustomPrompt="1"/>
          </p:nvPr>
        </p:nvSpPr>
        <p:spPr>
          <a:xfrm>
            <a:off x="6220040" y="4041075"/>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2" name="Segnaposto testo 23"/>
          <p:cNvSpPr>
            <a:spLocks noGrp="1"/>
          </p:cNvSpPr>
          <p:nvPr>
            <p:ph type="body" sz="quarter" idx="27" hasCustomPrompt="1"/>
          </p:nvPr>
        </p:nvSpPr>
        <p:spPr>
          <a:xfrm>
            <a:off x="9020088" y="1891668"/>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3" name="Segnaposto testo 23"/>
          <p:cNvSpPr>
            <a:spLocks noGrp="1"/>
          </p:cNvSpPr>
          <p:nvPr>
            <p:ph type="body" sz="quarter" idx="28" hasCustomPrompt="1"/>
          </p:nvPr>
        </p:nvSpPr>
        <p:spPr>
          <a:xfrm>
            <a:off x="9020088" y="4041075"/>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4"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166936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3" name="Segnaposto immagine 2"/>
          <p:cNvSpPr>
            <a:spLocks noGrp="1"/>
          </p:cNvSpPr>
          <p:nvPr>
            <p:ph type="pic" sz="quarter" idx="18" hasCustomPrompt="1"/>
          </p:nvPr>
        </p:nvSpPr>
        <p:spPr>
          <a:xfrm>
            <a:off x="620713" y="1768475"/>
            <a:ext cx="10999787"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3997831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2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3" name="Segnaposto immagine 2"/>
          <p:cNvSpPr>
            <a:spLocks noGrp="1"/>
          </p:cNvSpPr>
          <p:nvPr>
            <p:ph type="pic" sz="quarter" idx="18" hasCustomPrompt="1"/>
          </p:nvPr>
        </p:nvSpPr>
        <p:spPr>
          <a:xfrm>
            <a:off x="620714" y="1768475"/>
            <a:ext cx="5393644"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9" name="Segnaposto immagine 2"/>
          <p:cNvSpPr>
            <a:spLocks noGrp="1"/>
          </p:cNvSpPr>
          <p:nvPr>
            <p:ph type="pic" sz="quarter" idx="19" hasCustomPrompt="1"/>
          </p:nvPr>
        </p:nvSpPr>
        <p:spPr>
          <a:xfrm>
            <a:off x="6226857" y="1768475"/>
            <a:ext cx="5393644"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173082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3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3" name="Segnaposto immagine 2"/>
          <p:cNvSpPr>
            <a:spLocks noGrp="1"/>
          </p:cNvSpPr>
          <p:nvPr>
            <p:ph type="pic" sz="quarter" idx="18" hasCustomPrompt="1"/>
          </p:nvPr>
        </p:nvSpPr>
        <p:spPr>
          <a:xfrm>
            <a:off x="620714" y="1768475"/>
            <a:ext cx="3570286"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immagine 2"/>
          <p:cNvSpPr>
            <a:spLocks noGrp="1"/>
          </p:cNvSpPr>
          <p:nvPr>
            <p:ph type="pic" sz="quarter" idx="19" hasCustomPrompt="1"/>
          </p:nvPr>
        </p:nvSpPr>
        <p:spPr>
          <a:xfrm>
            <a:off x="4335464" y="1768475"/>
            <a:ext cx="3570286"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1" name="Segnaposto immagine 2"/>
          <p:cNvSpPr>
            <a:spLocks noGrp="1"/>
          </p:cNvSpPr>
          <p:nvPr>
            <p:ph type="pic" sz="quarter" idx="20" hasCustomPrompt="1"/>
          </p:nvPr>
        </p:nvSpPr>
        <p:spPr>
          <a:xfrm>
            <a:off x="8050215" y="1768475"/>
            <a:ext cx="3570286"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2"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198236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1 Europe gray">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Segnaposto testo 10"/>
          <p:cNvSpPr>
            <a:spLocks noGrp="1"/>
          </p:cNvSpPr>
          <p:nvPr>
            <p:ph type="body" sz="quarter" idx="16" hasCustomPrompt="1"/>
          </p:nvPr>
        </p:nvSpPr>
        <p:spPr>
          <a:xfrm>
            <a:off x="619945" y="752475"/>
            <a:ext cx="11000556" cy="1742168"/>
          </a:xfrm>
          <a:prstGeom prst="rect">
            <a:avLst/>
          </a:prstGeom>
          <a:ln>
            <a:noFill/>
          </a:ln>
        </p:spPr>
        <p:txBody>
          <a:bodyPr vert="horz"/>
          <a:lstStyle>
            <a:lvl1pPr marL="0" indent="0">
              <a:spcBef>
                <a:spcPts val="0"/>
              </a:spcBef>
              <a:buNone/>
              <a:defRPr sz="32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32pt; #</a:t>
            </a:r>
            <a:r>
              <a:rPr lang="is-IS" dirty="0"/>
              <a:t>293762</a:t>
            </a:r>
          </a:p>
          <a:p>
            <a:pPr lvl="0"/>
            <a:r>
              <a:rPr lang="is-IS" dirty="0"/>
              <a:t>(max 3 lines)</a:t>
            </a:r>
          </a:p>
        </p:txBody>
      </p:sp>
      <p:sp>
        <p:nvSpPr>
          <p:cNvPr id="9" name="Segnaposto testo 8"/>
          <p:cNvSpPr>
            <a:spLocks noGrp="1"/>
          </p:cNvSpPr>
          <p:nvPr>
            <p:ph type="body" sz="quarter" idx="17" hasCustomPrompt="1"/>
          </p:nvPr>
        </p:nvSpPr>
        <p:spPr>
          <a:xfrm>
            <a:off x="620713" y="2739118"/>
            <a:ext cx="7761287" cy="2449739"/>
          </a:xfrm>
          <a:prstGeom prst="rect">
            <a:avLst/>
          </a:prstGeom>
        </p:spPr>
        <p:txBody>
          <a:bodyPr vert="horz"/>
          <a:lstStyle>
            <a:lvl1pPr marL="0" indent="0">
              <a:buNone/>
              <a:defRPr sz="18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18pt; #</a:t>
            </a:r>
            <a:r>
              <a:rPr lang="is-IS" dirty="0"/>
              <a:t>293762</a:t>
            </a:r>
            <a:endParaRPr lang="it-IT" dirty="0"/>
          </a:p>
        </p:txBody>
      </p:sp>
      <p:sp>
        <p:nvSpPr>
          <p:cNvPr id="10" name="Segnaposto testo 8"/>
          <p:cNvSpPr>
            <a:spLocks noGrp="1"/>
          </p:cNvSpPr>
          <p:nvPr>
            <p:ph type="body" sz="quarter" idx="18" hasCustomPrompt="1"/>
          </p:nvPr>
        </p:nvSpPr>
        <p:spPr>
          <a:xfrm>
            <a:off x="620714" y="5267535"/>
            <a:ext cx="7842930" cy="411179"/>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14" name="CasellaDiTesto 13"/>
          <p:cNvSpPr txBox="1"/>
          <p:nvPr userDrawn="1"/>
        </p:nvSpPr>
        <p:spPr>
          <a:xfrm>
            <a:off x="619945" y="6247703"/>
            <a:ext cx="1943830" cy="246221"/>
          </a:xfrm>
          <a:prstGeom prst="rect">
            <a:avLst/>
          </a:prstGeom>
          <a:noFill/>
        </p:spPr>
        <p:txBody>
          <a:bodyPr wrap="square" rtlCol="0">
            <a:spAutoFit/>
          </a:bodyPr>
          <a:lstStyle/>
          <a:p>
            <a:r>
              <a:rPr lang="it-IT" sz="1000" dirty="0" err="1">
                <a:solidFill>
                  <a:schemeClr val="bg1"/>
                </a:solidFill>
                <a:latin typeface="Arial  "/>
                <a:cs typeface="Arial  "/>
              </a:rPr>
              <a:t>eurohealthobservatory.eu</a:t>
            </a:r>
            <a:endParaRPr lang="it-IT" sz="1000" dirty="0">
              <a:solidFill>
                <a:schemeClr val="bg1"/>
              </a:solidFill>
              <a:latin typeface="Arial  "/>
              <a:cs typeface="Arial  "/>
            </a:endParaRPr>
          </a:p>
        </p:txBody>
      </p:sp>
      <p:sp>
        <p:nvSpPr>
          <p:cNvPr id="15" name="CasellaDiTesto 14"/>
          <p:cNvSpPr txBox="1"/>
          <p:nvPr userDrawn="1"/>
        </p:nvSpPr>
        <p:spPr>
          <a:xfrm>
            <a:off x="2375536" y="6247703"/>
            <a:ext cx="1351210" cy="246221"/>
          </a:xfrm>
          <a:prstGeom prst="rect">
            <a:avLst/>
          </a:prstGeom>
          <a:noFill/>
        </p:spPr>
        <p:txBody>
          <a:bodyPr wrap="square" rtlCol="0">
            <a:spAutoFit/>
          </a:bodyPr>
          <a:lstStyle/>
          <a:p>
            <a:r>
              <a:rPr lang="it-IT" sz="1000" dirty="0">
                <a:solidFill>
                  <a:schemeClr val="bg1"/>
                </a:solidFill>
                <a:latin typeface="Arial   "/>
                <a:cs typeface="Arial   "/>
              </a:rPr>
              <a:t>@</a:t>
            </a:r>
            <a:r>
              <a:rPr lang="it-IT" sz="1000" dirty="0" err="1">
                <a:solidFill>
                  <a:schemeClr val="bg1"/>
                </a:solidFill>
                <a:latin typeface="Arial   "/>
                <a:cs typeface="Arial   "/>
              </a:rPr>
              <a:t>OBSHealth</a:t>
            </a:r>
            <a:endParaRPr lang="it-IT" sz="1000" dirty="0">
              <a:solidFill>
                <a:schemeClr val="bg1"/>
              </a:solidFill>
              <a:latin typeface="Arial   "/>
              <a:cs typeface="Arial   "/>
            </a:endParaRPr>
          </a:p>
        </p:txBody>
      </p:sp>
      <p:sp>
        <p:nvSpPr>
          <p:cNvPr id="16" name="Segnaposto testo 16"/>
          <p:cNvSpPr>
            <a:spLocks noGrp="1"/>
          </p:cNvSpPr>
          <p:nvPr>
            <p:ph type="body" sz="quarter" idx="15" hasCustomPrompt="1"/>
          </p:nvPr>
        </p:nvSpPr>
        <p:spPr>
          <a:xfrm>
            <a:off x="3496117" y="6246144"/>
            <a:ext cx="27813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FFFFFF"/>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endParaRPr lang="it-IT" dirty="0"/>
          </a:p>
        </p:txBody>
      </p:sp>
    </p:spTree>
    <p:extLst>
      <p:ext uri="{BB962C8B-B14F-4D97-AF65-F5344CB8AC3E}">
        <p14:creationId xmlns:p14="http://schemas.microsoft.com/office/powerpoint/2010/main" val="1789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4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8" name="Segnaposto testo 12"/>
          <p:cNvSpPr>
            <a:spLocks noGrp="1"/>
          </p:cNvSpPr>
          <p:nvPr>
            <p:ph type="body" sz="quarter" idx="17" hasCustomPrompt="1"/>
          </p:nvPr>
        </p:nvSpPr>
        <p:spPr>
          <a:xfrm>
            <a:off x="620714" y="1089254"/>
            <a:ext cx="11000556" cy="2986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it-IT" dirty="0"/>
              <a:t>SLIDE SUBTITLE: </a:t>
            </a:r>
            <a:r>
              <a:rPr lang="it-IT" dirty="0" err="1"/>
              <a:t>Arial</a:t>
            </a:r>
            <a:r>
              <a:rPr lang="it-IT" dirty="0"/>
              <a:t> </a:t>
            </a:r>
            <a:r>
              <a:rPr lang="it-IT" dirty="0" err="1"/>
              <a:t>Bold</a:t>
            </a:r>
            <a:r>
              <a:rPr lang="it-IT" dirty="0"/>
              <a:t>; 12pt; #293762 (</a:t>
            </a:r>
            <a:r>
              <a:rPr lang="it-IT" dirty="0" err="1"/>
              <a:t>Max</a:t>
            </a:r>
            <a:r>
              <a:rPr lang="it-IT" dirty="0"/>
              <a:t> 1 line)</a:t>
            </a:r>
          </a:p>
          <a:p>
            <a:pPr lvl="0"/>
            <a:endParaRPr lang="it-IT" dirty="0"/>
          </a:p>
          <a:p>
            <a:pPr lvl="0"/>
            <a:endParaRPr lang="it-IT" dirty="0"/>
          </a:p>
        </p:txBody>
      </p:sp>
      <p:sp>
        <p:nvSpPr>
          <p:cNvPr id="3" name="Segnaposto immagine 2"/>
          <p:cNvSpPr>
            <a:spLocks noGrp="1"/>
          </p:cNvSpPr>
          <p:nvPr>
            <p:ph type="pic" sz="quarter" idx="18" hasCustomPrompt="1"/>
          </p:nvPr>
        </p:nvSpPr>
        <p:spPr>
          <a:xfrm>
            <a:off x="620714" y="1505857"/>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9" name="Segnaposto immagine 2"/>
          <p:cNvSpPr>
            <a:spLocks noGrp="1"/>
          </p:cNvSpPr>
          <p:nvPr>
            <p:ph type="pic" sz="quarter" idx="19" hasCustomPrompt="1"/>
          </p:nvPr>
        </p:nvSpPr>
        <p:spPr>
          <a:xfrm>
            <a:off x="6226857" y="1505857"/>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immagine 2"/>
          <p:cNvSpPr>
            <a:spLocks noGrp="1"/>
          </p:cNvSpPr>
          <p:nvPr>
            <p:ph type="pic" sz="quarter" idx="20" hasCustomPrompt="1"/>
          </p:nvPr>
        </p:nvSpPr>
        <p:spPr>
          <a:xfrm>
            <a:off x="619944" y="3926568"/>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1" name="Segnaposto immagine 2"/>
          <p:cNvSpPr>
            <a:spLocks noGrp="1"/>
          </p:cNvSpPr>
          <p:nvPr>
            <p:ph type="pic" sz="quarter" idx="21" hasCustomPrompt="1"/>
          </p:nvPr>
        </p:nvSpPr>
        <p:spPr>
          <a:xfrm>
            <a:off x="6226087" y="3926568"/>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Tree>
    <p:extLst>
      <p:ext uri="{BB962C8B-B14F-4D97-AF65-F5344CB8AC3E}">
        <p14:creationId xmlns:p14="http://schemas.microsoft.com/office/powerpoint/2010/main" val="173672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galle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8" name="Segnaposto testo 12"/>
          <p:cNvSpPr>
            <a:spLocks noGrp="1"/>
          </p:cNvSpPr>
          <p:nvPr>
            <p:ph type="body" sz="quarter" idx="17" hasCustomPrompt="1"/>
          </p:nvPr>
        </p:nvSpPr>
        <p:spPr>
          <a:xfrm>
            <a:off x="620714" y="1089254"/>
            <a:ext cx="11000556" cy="2986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12pt; #293762 (</a:t>
            </a:r>
            <a:r>
              <a:rPr lang="it-IT" dirty="0" err="1"/>
              <a:t>Max</a:t>
            </a:r>
            <a:r>
              <a:rPr lang="it-IT" dirty="0"/>
              <a:t> 1 line)</a:t>
            </a:r>
          </a:p>
          <a:p>
            <a:pPr lvl="0"/>
            <a:endParaRPr lang="it-IT" dirty="0"/>
          </a:p>
        </p:txBody>
      </p:sp>
      <p:sp>
        <p:nvSpPr>
          <p:cNvPr id="3" name="Segnaposto immagine 2"/>
          <p:cNvSpPr>
            <a:spLocks noGrp="1"/>
          </p:cNvSpPr>
          <p:nvPr>
            <p:ph type="pic" sz="quarter" idx="18" hasCustomPrompt="1"/>
          </p:nvPr>
        </p:nvSpPr>
        <p:spPr>
          <a:xfrm>
            <a:off x="620714" y="1538937"/>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2" name="Segnaposto immagine 2"/>
          <p:cNvSpPr>
            <a:spLocks noGrp="1"/>
          </p:cNvSpPr>
          <p:nvPr>
            <p:ph type="pic" sz="quarter" idx="19" hasCustomPrompt="1"/>
          </p:nvPr>
        </p:nvSpPr>
        <p:spPr>
          <a:xfrm>
            <a:off x="3518379" y="1538937"/>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9" name="Segnaposto immagine 2"/>
          <p:cNvSpPr>
            <a:spLocks noGrp="1"/>
          </p:cNvSpPr>
          <p:nvPr>
            <p:ph type="pic" sz="quarter" idx="20" hasCustomPrompt="1"/>
          </p:nvPr>
        </p:nvSpPr>
        <p:spPr>
          <a:xfrm>
            <a:off x="6416044" y="1538937"/>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20" name="Segnaposto immagine 2"/>
          <p:cNvSpPr>
            <a:spLocks noGrp="1"/>
          </p:cNvSpPr>
          <p:nvPr>
            <p:ph type="pic" sz="quarter" idx="21" hasCustomPrompt="1"/>
          </p:nvPr>
        </p:nvSpPr>
        <p:spPr>
          <a:xfrm>
            <a:off x="9313708" y="1538937"/>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29" name="Segnaposto immagine 2"/>
          <p:cNvSpPr>
            <a:spLocks noGrp="1"/>
          </p:cNvSpPr>
          <p:nvPr>
            <p:ph type="pic" sz="quarter" idx="22" hasCustomPrompt="1"/>
          </p:nvPr>
        </p:nvSpPr>
        <p:spPr>
          <a:xfrm>
            <a:off x="620714" y="3059331"/>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0" name="Segnaposto immagine 2"/>
          <p:cNvSpPr>
            <a:spLocks noGrp="1"/>
          </p:cNvSpPr>
          <p:nvPr>
            <p:ph type="pic" sz="quarter" idx="23" hasCustomPrompt="1"/>
          </p:nvPr>
        </p:nvSpPr>
        <p:spPr>
          <a:xfrm>
            <a:off x="3518379" y="3059331"/>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1" name="Segnaposto immagine 2"/>
          <p:cNvSpPr>
            <a:spLocks noGrp="1"/>
          </p:cNvSpPr>
          <p:nvPr>
            <p:ph type="pic" sz="quarter" idx="24" hasCustomPrompt="1"/>
          </p:nvPr>
        </p:nvSpPr>
        <p:spPr>
          <a:xfrm>
            <a:off x="6416044" y="3059331"/>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2" name="Segnaposto immagine 2"/>
          <p:cNvSpPr>
            <a:spLocks noGrp="1"/>
          </p:cNvSpPr>
          <p:nvPr>
            <p:ph type="pic" sz="quarter" idx="25" hasCustomPrompt="1"/>
          </p:nvPr>
        </p:nvSpPr>
        <p:spPr>
          <a:xfrm>
            <a:off x="9313708" y="3059331"/>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3" name="Segnaposto immagine 2"/>
          <p:cNvSpPr>
            <a:spLocks noGrp="1"/>
          </p:cNvSpPr>
          <p:nvPr>
            <p:ph type="pic" sz="quarter" idx="26" hasCustomPrompt="1"/>
          </p:nvPr>
        </p:nvSpPr>
        <p:spPr>
          <a:xfrm>
            <a:off x="620714" y="457972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4" name="Segnaposto immagine 2"/>
          <p:cNvSpPr>
            <a:spLocks noGrp="1"/>
          </p:cNvSpPr>
          <p:nvPr>
            <p:ph type="pic" sz="quarter" idx="27" hasCustomPrompt="1"/>
          </p:nvPr>
        </p:nvSpPr>
        <p:spPr>
          <a:xfrm>
            <a:off x="3518379" y="457972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5" name="Segnaposto immagine 2"/>
          <p:cNvSpPr>
            <a:spLocks noGrp="1"/>
          </p:cNvSpPr>
          <p:nvPr>
            <p:ph type="pic" sz="quarter" idx="28" hasCustomPrompt="1"/>
          </p:nvPr>
        </p:nvSpPr>
        <p:spPr>
          <a:xfrm>
            <a:off x="6416044" y="457972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6" name="Segnaposto immagine 2"/>
          <p:cNvSpPr>
            <a:spLocks noGrp="1"/>
          </p:cNvSpPr>
          <p:nvPr>
            <p:ph type="pic" sz="quarter" idx="29" hasCustomPrompt="1"/>
          </p:nvPr>
        </p:nvSpPr>
        <p:spPr>
          <a:xfrm>
            <a:off x="9313708" y="457972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Tree>
    <p:extLst>
      <p:ext uri="{BB962C8B-B14F-4D97-AF65-F5344CB8AC3E}">
        <p14:creationId xmlns:p14="http://schemas.microsoft.com/office/powerpoint/2010/main" val="1034488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21" name="Segnaposto grafico 20"/>
          <p:cNvSpPr>
            <a:spLocks noGrp="1"/>
          </p:cNvSpPr>
          <p:nvPr>
            <p:ph type="chart" sz="quarter" idx="18"/>
          </p:nvPr>
        </p:nvSpPr>
        <p:spPr>
          <a:xfrm>
            <a:off x="620713" y="1677988"/>
            <a:ext cx="10999787" cy="4100512"/>
          </a:xfrm>
          <a:prstGeom prst="rect">
            <a:avLst/>
          </a:prstGeom>
          <a:solidFill>
            <a:schemeClr val="bg1"/>
          </a:solidFill>
          <a:ln>
            <a:solidFill>
              <a:srgbClr val="F5D652"/>
            </a:solidFill>
          </a:ln>
        </p:spPr>
        <p:txBody>
          <a:bodyPr vert="horz"/>
          <a:lstStyle>
            <a:lvl1pPr marL="0" indent="0">
              <a:buNone/>
              <a:defRPr sz="2400">
                <a:solidFill>
                  <a:srgbClr val="293762"/>
                </a:solidFill>
                <a:latin typeface="Arial"/>
                <a:cs typeface="Arial"/>
              </a:defRPr>
            </a:lvl1pPr>
          </a:lstStyle>
          <a:p>
            <a:endParaRPr lang="it-IT" dirty="0"/>
          </a:p>
        </p:txBody>
      </p:sp>
    </p:spTree>
    <p:extLst>
      <p:ext uri="{BB962C8B-B14F-4D97-AF65-F5344CB8AC3E}">
        <p14:creationId xmlns:p14="http://schemas.microsoft.com/office/powerpoint/2010/main" val="419658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blank spac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882399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bullet poi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5" name="Connettore 1 14"/>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7" name="Segnaposto testo 16"/>
          <p:cNvSpPr>
            <a:spLocks noGrp="1"/>
          </p:cNvSpPr>
          <p:nvPr>
            <p:ph type="body" sz="quarter" idx="18" hasCustomPrompt="1"/>
          </p:nvPr>
        </p:nvSpPr>
        <p:spPr>
          <a:xfrm>
            <a:off x="619944" y="1814741"/>
            <a:ext cx="11000556" cy="299357"/>
          </a:xfrm>
          <a:prstGeom prst="rect">
            <a:avLst/>
          </a:prstGeom>
        </p:spPr>
        <p:txBody>
          <a:bodyPr vert="horz"/>
          <a:lstStyle>
            <a:lvl1pPr marL="0" indent="0" algn="l">
              <a:buNone/>
              <a:defRPr sz="1200" b="1" baseline="0">
                <a:solidFill>
                  <a:srgbClr val="293762"/>
                </a:solidFill>
                <a:latin typeface="Arial"/>
                <a:cs typeface="Arial"/>
              </a:defRPr>
            </a:lvl1pPr>
            <a:lvl2pPr marL="457200" indent="0" algn="l">
              <a:buNone/>
              <a:defRPr sz="1400">
                <a:solidFill>
                  <a:srgbClr val="293762"/>
                </a:solidFill>
                <a:latin typeface="Arial"/>
                <a:cs typeface="Arial"/>
              </a:defRPr>
            </a:lvl2pPr>
            <a:lvl3pPr marL="914400" indent="0" algn="l">
              <a:buNone/>
              <a:defRPr sz="1400">
                <a:solidFill>
                  <a:srgbClr val="293762"/>
                </a:solidFill>
                <a:latin typeface="Arial"/>
                <a:cs typeface="Arial"/>
              </a:defRPr>
            </a:lvl3pPr>
            <a:lvl4pPr marL="1371600" indent="0" algn="l">
              <a:buNone/>
              <a:defRPr sz="1400">
                <a:solidFill>
                  <a:srgbClr val="293762"/>
                </a:solidFill>
                <a:latin typeface="Arial"/>
                <a:cs typeface="Arial"/>
              </a:defRPr>
            </a:lvl4pPr>
            <a:lvl5pPr marL="1828800" indent="0" algn="l">
              <a:buNone/>
              <a:defRPr sz="1400">
                <a:solidFill>
                  <a:srgbClr val="293762"/>
                </a:solidFill>
                <a:latin typeface="Arial"/>
                <a:cs typeface="Arial"/>
              </a:defRPr>
            </a:lvl5pPr>
          </a:lstStyle>
          <a:p>
            <a:pPr lvl="0"/>
            <a:r>
              <a:rPr lang="it-IT" dirty="0"/>
              <a:t>List </a:t>
            </a:r>
            <a:r>
              <a:rPr lang="it-IT" dirty="0" err="1"/>
              <a:t>title</a:t>
            </a:r>
            <a:r>
              <a:rPr lang="it-IT" dirty="0"/>
              <a:t>: </a:t>
            </a:r>
            <a:r>
              <a:rPr lang="it-IT" dirty="0" err="1"/>
              <a:t>Arial</a:t>
            </a:r>
            <a:r>
              <a:rPr lang="it-IT" dirty="0"/>
              <a:t> </a:t>
            </a:r>
            <a:r>
              <a:rPr lang="it-IT" dirty="0" err="1"/>
              <a:t>Bold</a:t>
            </a:r>
            <a:r>
              <a:rPr lang="it-IT" dirty="0"/>
              <a:t>; 12pt; #293762</a:t>
            </a:r>
          </a:p>
        </p:txBody>
      </p:sp>
      <p:sp>
        <p:nvSpPr>
          <p:cNvPr id="19" name="Segnaposto testo 18"/>
          <p:cNvSpPr>
            <a:spLocks noGrp="1"/>
          </p:cNvSpPr>
          <p:nvPr>
            <p:ph type="body" sz="quarter" idx="19" hasCustomPrompt="1"/>
          </p:nvPr>
        </p:nvSpPr>
        <p:spPr>
          <a:xfrm>
            <a:off x="619946" y="2267857"/>
            <a:ext cx="5403482" cy="3374572"/>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Tx/>
              <a:buSzTx/>
              <a:buFont typeface="Arial"/>
              <a:buChar char="•"/>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List item 1: </a:t>
            </a:r>
            <a:r>
              <a:rPr lang="it-IT" dirty="0" err="1"/>
              <a:t>Arial</a:t>
            </a:r>
            <a:r>
              <a:rPr lang="it-IT" dirty="0"/>
              <a:t> Regular; 12pt; #293762</a:t>
            </a:r>
          </a:p>
          <a:p>
            <a:pPr lvl="0"/>
            <a:r>
              <a:rPr lang="it-IT" dirty="0"/>
              <a:t>List item 2</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3</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4</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5</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6</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7</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mr-IN" dirty="0"/>
              <a:t>…</a:t>
            </a:r>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p:txBody>
      </p:sp>
      <p:sp>
        <p:nvSpPr>
          <p:cNvPr id="23"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26" name="Segnaposto testo 18"/>
          <p:cNvSpPr>
            <a:spLocks noGrp="1"/>
          </p:cNvSpPr>
          <p:nvPr>
            <p:ph type="body" sz="quarter" idx="20" hasCustomPrompt="1"/>
          </p:nvPr>
        </p:nvSpPr>
        <p:spPr>
          <a:xfrm>
            <a:off x="6217018" y="2267857"/>
            <a:ext cx="5403482" cy="3374572"/>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Tx/>
              <a:buSzTx/>
              <a:buFont typeface="Arial"/>
              <a:buChar char="•"/>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List item 1: </a:t>
            </a:r>
            <a:r>
              <a:rPr lang="it-IT" dirty="0" err="1"/>
              <a:t>Arial</a:t>
            </a:r>
            <a:r>
              <a:rPr lang="it-IT" dirty="0"/>
              <a:t> Regular; 12pt; #293762</a:t>
            </a:r>
          </a:p>
          <a:p>
            <a:pPr lvl="0"/>
            <a:r>
              <a:rPr lang="it-IT" dirty="0"/>
              <a:t>List item 2</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3</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4</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5</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6</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it-IT" dirty="0"/>
              <a:t>List item 7</a:t>
            </a:r>
          </a:p>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lang="mr-IN" dirty="0"/>
              <a:t>…</a:t>
            </a:r>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a:p>
            <a:pPr lvl="0"/>
            <a:endParaRPr lang="it-IT" dirty="0"/>
          </a:p>
        </p:txBody>
      </p:sp>
      <p:sp>
        <p:nvSpPr>
          <p:cNvPr id="12" name="CasellaDiTesto 11"/>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3" name="CasellaDiTesto 12"/>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4"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6" name="Segnaposto immagine 2"/>
          <p:cNvSpPr>
            <a:spLocks noGrp="1"/>
          </p:cNvSpPr>
          <p:nvPr>
            <p:ph type="pic" sz="quarter" idx="21"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8" name="Segnaposto immagine 2"/>
          <p:cNvSpPr>
            <a:spLocks noGrp="1"/>
          </p:cNvSpPr>
          <p:nvPr>
            <p:ph type="pic" sz="quarter" idx="22"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2916146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tab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Segnaposto testo 16"/>
          <p:cNvSpPr>
            <a:spLocks noGrp="1"/>
          </p:cNvSpPr>
          <p:nvPr>
            <p:ph type="body" sz="quarter" idx="18" hasCustomPrompt="1"/>
          </p:nvPr>
        </p:nvSpPr>
        <p:spPr>
          <a:xfrm>
            <a:off x="617778" y="1678441"/>
            <a:ext cx="11002721" cy="299357"/>
          </a:xfrm>
          <a:prstGeom prst="rect">
            <a:avLst/>
          </a:prstGeom>
          <a:solidFill>
            <a:srgbClr val="F5D652"/>
          </a:solidFill>
        </p:spPr>
        <p:txBody>
          <a:bodyPr vert="horz"/>
          <a:lstStyle>
            <a:lvl1pPr marL="0" indent="0" algn="l">
              <a:buNone/>
              <a:defRPr sz="1200" b="1" baseline="0">
                <a:solidFill>
                  <a:srgbClr val="293762"/>
                </a:solidFill>
                <a:latin typeface="Arial"/>
                <a:cs typeface="Arial"/>
              </a:defRPr>
            </a:lvl1pPr>
            <a:lvl2pPr marL="457200" indent="0" algn="l">
              <a:buNone/>
              <a:defRPr sz="1400">
                <a:solidFill>
                  <a:srgbClr val="293762"/>
                </a:solidFill>
                <a:latin typeface="Arial"/>
                <a:cs typeface="Arial"/>
              </a:defRPr>
            </a:lvl2pPr>
            <a:lvl3pPr marL="914400" indent="0" algn="l">
              <a:buNone/>
              <a:defRPr sz="1400">
                <a:solidFill>
                  <a:srgbClr val="293762"/>
                </a:solidFill>
                <a:latin typeface="Arial"/>
                <a:cs typeface="Arial"/>
              </a:defRPr>
            </a:lvl3pPr>
            <a:lvl4pPr marL="1371600" indent="0" algn="l">
              <a:buNone/>
              <a:defRPr sz="1400">
                <a:solidFill>
                  <a:srgbClr val="293762"/>
                </a:solidFill>
                <a:latin typeface="Arial"/>
                <a:cs typeface="Arial"/>
              </a:defRPr>
            </a:lvl4pPr>
            <a:lvl5pPr marL="1828800" indent="0" algn="l">
              <a:buNone/>
              <a:defRPr sz="1400">
                <a:solidFill>
                  <a:srgbClr val="293762"/>
                </a:solidFill>
                <a:latin typeface="Arial"/>
                <a:cs typeface="Arial"/>
              </a:defRPr>
            </a:lvl5pPr>
          </a:lstStyle>
          <a:p>
            <a:pPr lvl="0"/>
            <a:r>
              <a:rPr lang="it-IT" dirty="0" err="1"/>
              <a:t>Table</a:t>
            </a:r>
            <a:r>
              <a:rPr lang="it-IT" dirty="0"/>
              <a:t> </a:t>
            </a:r>
            <a:r>
              <a:rPr lang="it-IT" dirty="0" err="1"/>
              <a:t>title</a:t>
            </a:r>
            <a:r>
              <a:rPr lang="it-IT" dirty="0"/>
              <a:t>: </a:t>
            </a:r>
            <a:r>
              <a:rPr lang="it-IT" dirty="0" err="1"/>
              <a:t>Arial</a:t>
            </a:r>
            <a:r>
              <a:rPr lang="it-IT" dirty="0"/>
              <a:t> </a:t>
            </a:r>
            <a:r>
              <a:rPr lang="it-IT" dirty="0" err="1"/>
              <a:t>Bold</a:t>
            </a:r>
            <a:r>
              <a:rPr lang="it-IT" dirty="0"/>
              <a:t>; 12pt; #293762</a:t>
            </a:r>
          </a:p>
        </p:txBody>
      </p:sp>
      <p:sp>
        <p:nvSpPr>
          <p:cNvPr id="13" name="Segnaposto tabella 12"/>
          <p:cNvSpPr>
            <a:spLocks noGrp="1"/>
          </p:cNvSpPr>
          <p:nvPr>
            <p:ph type="tbl" sz="quarter" idx="19" hasCustomPrompt="1"/>
          </p:nvPr>
        </p:nvSpPr>
        <p:spPr>
          <a:xfrm>
            <a:off x="619944" y="1977799"/>
            <a:ext cx="11000557" cy="3846058"/>
          </a:xfrm>
          <a:prstGeom prst="rect">
            <a:avLst/>
          </a:prstGeom>
        </p:spPr>
        <p:txBody>
          <a:bodyPr vert="horz"/>
          <a:lstStyle>
            <a:lvl1pPr marL="0" indent="0">
              <a:buNone/>
              <a:defRPr sz="1400">
                <a:solidFill>
                  <a:srgbClr val="293762"/>
                </a:solidFill>
                <a:latin typeface="Arial"/>
                <a:cs typeface="Arial"/>
              </a:defRPr>
            </a:lvl1pPr>
          </a:lstStyle>
          <a:p>
            <a:r>
              <a:rPr lang="it-IT" dirty="0" err="1"/>
              <a:t>Table</a:t>
            </a:r>
            <a:endParaRPr lang="it-IT" dirty="0"/>
          </a:p>
        </p:txBody>
      </p:sp>
      <p:sp>
        <p:nvSpPr>
          <p:cNvPr id="17"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8" name="Connettore 1 17"/>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20"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CasellaDiTesto 10"/>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2" name="CasellaDiTesto 11"/>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9"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21" name="Segnaposto immagine 2"/>
          <p:cNvSpPr>
            <a:spLocks noGrp="1"/>
          </p:cNvSpPr>
          <p:nvPr>
            <p:ph type="pic" sz="quarter" idx="20"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2" name="Segnaposto immagine 2"/>
          <p:cNvSpPr>
            <a:spLocks noGrp="1"/>
          </p:cNvSpPr>
          <p:nvPr>
            <p:ph type="pic" sz="quarter" idx="21"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3854141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SmartArt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SmartArt 2"/>
          <p:cNvSpPr>
            <a:spLocks noGrp="1"/>
          </p:cNvSpPr>
          <p:nvPr>
            <p:ph type="dgm" sz="quarter" idx="18"/>
          </p:nvPr>
        </p:nvSpPr>
        <p:spPr>
          <a:xfrm>
            <a:off x="619944" y="1796143"/>
            <a:ext cx="11000557" cy="4045857"/>
          </a:xfrm>
          <a:prstGeom prst="rect">
            <a:avLst/>
          </a:prstGeom>
        </p:spPr>
        <p:txBody>
          <a:bodyPr vert="horz"/>
          <a:lstStyle>
            <a:lvl1pPr>
              <a:defRPr>
                <a:solidFill>
                  <a:srgbClr val="293762"/>
                </a:solidFill>
              </a:defRPr>
            </a:lvl1pPr>
          </a:lstStyle>
          <a:p>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9" name="CasellaDiTesto 8"/>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0" name="CasellaDiTesto 9"/>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1"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3" name="Segnaposto immagine 2"/>
          <p:cNvSpPr>
            <a:spLocks noGrp="1"/>
          </p:cNvSpPr>
          <p:nvPr>
            <p:ph type="pic" sz="quarter" idx="19"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8" name="Segnaposto immagine 2"/>
          <p:cNvSpPr>
            <a:spLocks noGrp="1"/>
          </p:cNvSpPr>
          <p:nvPr>
            <p:ph type="pic" sz="quarter" idx="20"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257079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Box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Segnaposto testo 23"/>
          <p:cNvSpPr>
            <a:spLocks noGrp="1"/>
          </p:cNvSpPr>
          <p:nvPr>
            <p:ph type="body" sz="quarter" idx="18" hasCustomPrompt="1"/>
          </p:nvPr>
        </p:nvSpPr>
        <p:spPr>
          <a:xfrm>
            <a:off x="619944" y="1737454"/>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32" name="Segnaposto testo 23"/>
          <p:cNvSpPr>
            <a:spLocks noGrp="1"/>
          </p:cNvSpPr>
          <p:nvPr>
            <p:ph type="body" sz="quarter" idx="22" hasCustomPrompt="1"/>
          </p:nvPr>
        </p:nvSpPr>
        <p:spPr>
          <a:xfrm>
            <a:off x="619944" y="3886861"/>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39"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40" name="Connettore 1 39"/>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48" name="Segnaposto testo 23"/>
          <p:cNvSpPr>
            <a:spLocks noGrp="1"/>
          </p:cNvSpPr>
          <p:nvPr>
            <p:ph type="body" sz="quarter" idx="23" hasCustomPrompt="1"/>
          </p:nvPr>
        </p:nvSpPr>
        <p:spPr>
          <a:xfrm>
            <a:off x="3419992" y="1737454"/>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49" name="Segnaposto testo 23"/>
          <p:cNvSpPr>
            <a:spLocks noGrp="1"/>
          </p:cNvSpPr>
          <p:nvPr>
            <p:ph type="body" sz="quarter" idx="24" hasCustomPrompt="1"/>
          </p:nvPr>
        </p:nvSpPr>
        <p:spPr>
          <a:xfrm>
            <a:off x="3419992" y="3886861"/>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0" name="Segnaposto testo 23"/>
          <p:cNvSpPr>
            <a:spLocks noGrp="1"/>
          </p:cNvSpPr>
          <p:nvPr>
            <p:ph type="body" sz="quarter" idx="25" hasCustomPrompt="1"/>
          </p:nvPr>
        </p:nvSpPr>
        <p:spPr>
          <a:xfrm>
            <a:off x="6220040" y="1737454"/>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1" name="Segnaposto testo 23"/>
          <p:cNvSpPr>
            <a:spLocks noGrp="1"/>
          </p:cNvSpPr>
          <p:nvPr>
            <p:ph type="body" sz="quarter" idx="26" hasCustomPrompt="1"/>
          </p:nvPr>
        </p:nvSpPr>
        <p:spPr>
          <a:xfrm>
            <a:off x="6220040" y="3886861"/>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2" name="Segnaposto testo 23"/>
          <p:cNvSpPr>
            <a:spLocks noGrp="1"/>
          </p:cNvSpPr>
          <p:nvPr>
            <p:ph type="body" sz="quarter" idx="27" hasCustomPrompt="1"/>
          </p:nvPr>
        </p:nvSpPr>
        <p:spPr>
          <a:xfrm>
            <a:off x="9020088" y="1737454"/>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3" name="Segnaposto testo 23"/>
          <p:cNvSpPr>
            <a:spLocks noGrp="1"/>
          </p:cNvSpPr>
          <p:nvPr>
            <p:ph type="body" sz="quarter" idx="28" hasCustomPrompt="1"/>
          </p:nvPr>
        </p:nvSpPr>
        <p:spPr>
          <a:xfrm>
            <a:off x="9020088" y="3886861"/>
            <a:ext cx="2600413" cy="1904773"/>
          </a:xfrm>
          <a:prstGeom prst="rect">
            <a:avLst/>
          </a:prstGeom>
          <a:solidFill>
            <a:srgbClr val="FEF7CD"/>
          </a:solidFill>
          <a:ln>
            <a:solidFill>
              <a:srgbClr val="F5D652"/>
            </a:solidFill>
          </a:ln>
        </p:spPr>
        <p:style>
          <a:lnRef idx="1">
            <a:schemeClr val="accent3"/>
          </a:lnRef>
          <a:fillRef idx="2">
            <a:schemeClr val="accent3"/>
          </a:fillRef>
          <a:effectRef idx="1">
            <a:schemeClr val="accent3"/>
          </a:effectRef>
          <a:fontRef idx="none"/>
        </p:style>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aseline="0">
                <a:solidFill>
                  <a:srgbClr val="293762"/>
                </a:solidFill>
                <a:latin typeface="Arial"/>
                <a:cs typeface="Arial"/>
              </a:defRPr>
            </a:lvl1pPr>
            <a:lvl2pPr marL="457200" indent="0">
              <a:buNone/>
              <a:defRPr sz="1200">
                <a:solidFill>
                  <a:srgbClr val="293762"/>
                </a:solidFill>
                <a:latin typeface="Arial"/>
                <a:cs typeface="Arial"/>
              </a:defRPr>
            </a:lvl2pPr>
            <a:lvl3pPr marL="914400" indent="0">
              <a:buNone/>
              <a:defRPr sz="1200">
                <a:solidFill>
                  <a:srgbClr val="293762"/>
                </a:solidFill>
                <a:latin typeface="Arial"/>
                <a:cs typeface="Arial"/>
              </a:defRPr>
            </a:lvl3pPr>
            <a:lvl4pPr marL="1371600" indent="0">
              <a:buNone/>
              <a:defRPr sz="1200">
                <a:solidFill>
                  <a:srgbClr val="293762"/>
                </a:solidFill>
                <a:latin typeface="Arial"/>
                <a:cs typeface="Arial"/>
              </a:defRPr>
            </a:lvl4pPr>
            <a:lvl5pPr marL="1828800" indent="0">
              <a:buNone/>
              <a:defRPr sz="1200">
                <a:solidFill>
                  <a:srgbClr val="293762"/>
                </a:solidFill>
                <a:latin typeface="Arial"/>
                <a:cs typeface="Arial"/>
              </a:defRPr>
            </a:lvl5pPr>
          </a:lstStyle>
          <a:p>
            <a:pPr lvl="0"/>
            <a:r>
              <a:rPr lang="it-IT" dirty="0"/>
              <a:t>TEXT BOX: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err="1"/>
              <a:t>Arial</a:t>
            </a:r>
            <a:r>
              <a:rPr lang="it-IT" dirty="0"/>
              <a:t>; 12pt; #293762</a:t>
            </a:r>
          </a:p>
        </p:txBody>
      </p:sp>
      <p:sp>
        <p:nvSpPr>
          <p:cNvPr id="54"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6" name="CasellaDiTesto 15"/>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7" name="CasellaDiTesto 16"/>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8"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9" name="Segnaposto immagine 2"/>
          <p:cNvSpPr>
            <a:spLocks noGrp="1"/>
          </p:cNvSpPr>
          <p:nvPr>
            <p:ph type="pic" sz="quarter" idx="19"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0" name="Segnaposto immagine 2"/>
          <p:cNvSpPr>
            <a:spLocks noGrp="1"/>
          </p:cNvSpPr>
          <p:nvPr>
            <p:ph type="pic" sz="quarter" idx="20"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3575035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3" name="Segnaposto immagine 2"/>
          <p:cNvSpPr>
            <a:spLocks noGrp="1"/>
          </p:cNvSpPr>
          <p:nvPr>
            <p:ph type="pic" sz="quarter" idx="18" hasCustomPrompt="1"/>
          </p:nvPr>
        </p:nvSpPr>
        <p:spPr>
          <a:xfrm>
            <a:off x="620713" y="1768475"/>
            <a:ext cx="10999787" cy="3919311"/>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9" name="CasellaDiTesto 8"/>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1" name="CasellaDiTesto 10"/>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2"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8" name="Segnaposto immagine 2"/>
          <p:cNvSpPr>
            <a:spLocks noGrp="1"/>
          </p:cNvSpPr>
          <p:nvPr>
            <p:ph type="pic" sz="quarter" idx="19"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9" name="Segnaposto immagine 2"/>
          <p:cNvSpPr>
            <a:spLocks noGrp="1"/>
          </p:cNvSpPr>
          <p:nvPr>
            <p:ph type="pic" sz="quarter" idx="20"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263715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2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3" name="Segnaposto immagine 2"/>
          <p:cNvSpPr>
            <a:spLocks noGrp="1"/>
          </p:cNvSpPr>
          <p:nvPr>
            <p:ph type="pic" sz="quarter" idx="18" hasCustomPrompt="1"/>
          </p:nvPr>
        </p:nvSpPr>
        <p:spPr>
          <a:xfrm>
            <a:off x="620714" y="1768475"/>
            <a:ext cx="5393644" cy="392838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9" name="Segnaposto immagine 2"/>
          <p:cNvSpPr>
            <a:spLocks noGrp="1"/>
          </p:cNvSpPr>
          <p:nvPr>
            <p:ph type="pic" sz="quarter" idx="19" hasCustomPrompt="1"/>
          </p:nvPr>
        </p:nvSpPr>
        <p:spPr>
          <a:xfrm>
            <a:off x="6226857" y="1768475"/>
            <a:ext cx="5393644" cy="392838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CasellaDiTesto 10"/>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2" name="CasellaDiTesto 11"/>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8"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9" name="Segnaposto immagine 2"/>
          <p:cNvSpPr>
            <a:spLocks noGrp="1"/>
          </p:cNvSpPr>
          <p:nvPr>
            <p:ph type="pic" sz="quarter" idx="20"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0" name="Segnaposto immagine 2"/>
          <p:cNvSpPr>
            <a:spLocks noGrp="1"/>
          </p:cNvSpPr>
          <p:nvPr>
            <p:ph type="pic" sz="quarter" idx="21"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152824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 Europe (more institutions log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Segnaposto testo 10"/>
          <p:cNvSpPr>
            <a:spLocks noGrp="1"/>
          </p:cNvSpPr>
          <p:nvPr>
            <p:ph type="body" sz="quarter" idx="16" hasCustomPrompt="1"/>
          </p:nvPr>
        </p:nvSpPr>
        <p:spPr>
          <a:xfrm>
            <a:off x="619945" y="580118"/>
            <a:ext cx="11000556" cy="1742168"/>
          </a:xfrm>
          <a:prstGeom prst="rect">
            <a:avLst/>
          </a:prstGeom>
          <a:ln>
            <a:noFill/>
          </a:ln>
        </p:spPr>
        <p:txBody>
          <a:bodyPr vert="horz"/>
          <a:lstStyle>
            <a:lvl1pPr marL="0" indent="0">
              <a:spcBef>
                <a:spcPts val="0"/>
              </a:spcBef>
              <a:buNone/>
              <a:defRPr sz="32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32pt; #</a:t>
            </a:r>
            <a:r>
              <a:rPr lang="is-IS" dirty="0"/>
              <a:t>293762</a:t>
            </a:r>
          </a:p>
          <a:p>
            <a:pPr lvl="0"/>
            <a:r>
              <a:rPr lang="is-IS" dirty="0"/>
              <a:t>(max 3 lines)</a:t>
            </a:r>
          </a:p>
        </p:txBody>
      </p:sp>
      <p:sp>
        <p:nvSpPr>
          <p:cNvPr id="9" name="Segnaposto testo 8"/>
          <p:cNvSpPr>
            <a:spLocks noGrp="1"/>
          </p:cNvSpPr>
          <p:nvPr>
            <p:ph type="body" sz="quarter" idx="17" hasCustomPrompt="1"/>
          </p:nvPr>
        </p:nvSpPr>
        <p:spPr>
          <a:xfrm>
            <a:off x="620713" y="2494188"/>
            <a:ext cx="10999787" cy="2041525"/>
          </a:xfrm>
          <a:prstGeom prst="rect">
            <a:avLst/>
          </a:prstGeom>
        </p:spPr>
        <p:txBody>
          <a:bodyPr vert="horz"/>
          <a:lstStyle>
            <a:lvl1pPr marL="0" indent="0">
              <a:buNone/>
              <a:defRPr sz="18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18pt; #</a:t>
            </a:r>
            <a:r>
              <a:rPr lang="is-IS" dirty="0"/>
              <a:t>293762</a:t>
            </a:r>
            <a:endParaRPr lang="it-IT" dirty="0"/>
          </a:p>
        </p:txBody>
      </p:sp>
      <p:sp>
        <p:nvSpPr>
          <p:cNvPr id="10" name="Segnaposto testo 8"/>
          <p:cNvSpPr>
            <a:spLocks noGrp="1"/>
          </p:cNvSpPr>
          <p:nvPr>
            <p:ph type="body" sz="quarter" idx="18" hasCustomPrompt="1"/>
          </p:nvPr>
        </p:nvSpPr>
        <p:spPr>
          <a:xfrm>
            <a:off x="620714" y="4678345"/>
            <a:ext cx="7842930" cy="327025"/>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6" name="CasellaDiTesto 5"/>
          <p:cNvSpPr txBox="1"/>
          <p:nvPr userDrawn="1"/>
        </p:nvSpPr>
        <p:spPr>
          <a:xfrm>
            <a:off x="619945" y="526969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8" name="CasellaDiTesto 7"/>
          <p:cNvSpPr txBox="1"/>
          <p:nvPr userDrawn="1"/>
        </p:nvSpPr>
        <p:spPr>
          <a:xfrm>
            <a:off x="2375536" y="526969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2" name="Segnaposto testo 16"/>
          <p:cNvSpPr>
            <a:spLocks noGrp="1"/>
          </p:cNvSpPr>
          <p:nvPr>
            <p:ph type="body" sz="quarter" idx="15" hasCustomPrompt="1"/>
          </p:nvPr>
        </p:nvSpPr>
        <p:spPr>
          <a:xfrm>
            <a:off x="3496117" y="5270233"/>
            <a:ext cx="8711758"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a:p>
            <a:pPr lvl="0"/>
            <a:endParaRPr lang="it-IT" dirty="0"/>
          </a:p>
        </p:txBody>
      </p:sp>
      <p:sp>
        <p:nvSpPr>
          <p:cNvPr id="3" name="Segnaposto immagine 2"/>
          <p:cNvSpPr>
            <a:spLocks noGrp="1"/>
          </p:cNvSpPr>
          <p:nvPr>
            <p:ph type="pic" sz="quarter" idx="19" hasCustomPrompt="1"/>
          </p:nvPr>
        </p:nvSpPr>
        <p:spPr>
          <a:xfrm>
            <a:off x="6655959"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3" name="Segnaposto immagine 2"/>
          <p:cNvSpPr>
            <a:spLocks noGrp="1"/>
          </p:cNvSpPr>
          <p:nvPr>
            <p:ph type="pic" sz="quarter" idx="20" hasCustomPrompt="1"/>
          </p:nvPr>
        </p:nvSpPr>
        <p:spPr>
          <a:xfrm>
            <a:off x="3646796"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4" name="Segnaposto immagine 2"/>
          <p:cNvSpPr>
            <a:spLocks noGrp="1"/>
          </p:cNvSpPr>
          <p:nvPr>
            <p:ph type="pic" sz="quarter" idx="21" hasCustomPrompt="1"/>
          </p:nvPr>
        </p:nvSpPr>
        <p:spPr>
          <a:xfrm>
            <a:off x="637634"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1618175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3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3" name="Segnaposto immagine 2"/>
          <p:cNvSpPr>
            <a:spLocks noGrp="1"/>
          </p:cNvSpPr>
          <p:nvPr>
            <p:ph type="pic" sz="quarter" idx="18" hasCustomPrompt="1"/>
          </p:nvPr>
        </p:nvSpPr>
        <p:spPr>
          <a:xfrm>
            <a:off x="620714" y="1768475"/>
            <a:ext cx="3570286"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immagine 2"/>
          <p:cNvSpPr>
            <a:spLocks noGrp="1"/>
          </p:cNvSpPr>
          <p:nvPr>
            <p:ph type="pic" sz="quarter" idx="19" hasCustomPrompt="1"/>
          </p:nvPr>
        </p:nvSpPr>
        <p:spPr>
          <a:xfrm>
            <a:off x="4335464" y="1768475"/>
            <a:ext cx="3570286"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1" name="Segnaposto immagine 2"/>
          <p:cNvSpPr>
            <a:spLocks noGrp="1"/>
          </p:cNvSpPr>
          <p:nvPr>
            <p:ph type="pic" sz="quarter" idx="20" hasCustomPrompt="1"/>
          </p:nvPr>
        </p:nvSpPr>
        <p:spPr>
          <a:xfrm>
            <a:off x="8050215" y="1768475"/>
            <a:ext cx="3570286" cy="421005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2"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Tree>
    <p:extLst>
      <p:ext uri="{BB962C8B-B14F-4D97-AF65-F5344CB8AC3E}">
        <p14:creationId xmlns:p14="http://schemas.microsoft.com/office/powerpoint/2010/main" val="1103329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4 imag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49392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49392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494463"/>
            <a:ext cx="3021012" cy="363537"/>
          </a:xfrm>
          <a:prstGeom prst="rect">
            <a:avLst/>
          </a:prstGeom>
        </p:spPr>
        <p:txBody>
          <a:bodyPr vert="horz"/>
          <a:lstStyle>
            <a:lvl1pPr marL="0" indent="0">
              <a:buNone/>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lvl="0"/>
            <a:r>
              <a:rPr lang="it-IT" dirty="0"/>
              <a:t>#</a:t>
            </a:r>
            <a:r>
              <a:rPr lang="it-IT" dirty="0" err="1"/>
              <a:t>hashtag</a:t>
            </a:r>
            <a:r>
              <a:rPr lang="it-IT" dirty="0"/>
              <a:t> </a:t>
            </a:r>
            <a:r>
              <a:rPr lang="it-IT" dirty="0" err="1"/>
              <a:t>placeholder</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8" name="Segnaposto testo 12"/>
          <p:cNvSpPr>
            <a:spLocks noGrp="1"/>
          </p:cNvSpPr>
          <p:nvPr>
            <p:ph type="body" sz="quarter" idx="17" hasCustomPrompt="1"/>
          </p:nvPr>
        </p:nvSpPr>
        <p:spPr>
          <a:xfrm>
            <a:off x="620714" y="1089254"/>
            <a:ext cx="11000556" cy="2986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it-IT" dirty="0"/>
              <a:t>SLIDE SUBTITLE: </a:t>
            </a:r>
            <a:r>
              <a:rPr lang="it-IT" dirty="0" err="1"/>
              <a:t>Arial</a:t>
            </a:r>
            <a:r>
              <a:rPr lang="it-IT" dirty="0"/>
              <a:t> </a:t>
            </a:r>
            <a:r>
              <a:rPr lang="it-IT" dirty="0" err="1"/>
              <a:t>Bold</a:t>
            </a:r>
            <a:r>
              <a:rPr lang="it-IT" dirty="0"/>
              <a:t>; 12pt; #293762 (</a:t>
            </a:r>
            <a:r>
              <a:rPr lang="it-IT" dirty="0" err="1"/>
              <a:t>Max</a:t>
            </a:r>
            <a:r>
              <a:rPr lang="it-IT" dirty="0"/>
              <a:t> 1 line)</a:t>
            </a:r>
          </a:p>
          <a:p>
            <a:pPr lvl="0"/>
            <a:endParaRPr lang="it-IT" dirty="0"/>
          </a:p>
          <a:p>
            <a:pPr lvl="0"/>
            <a:endParaRPr lang="it-IT" dirty="0"/>
          </a:p>
        </p:txBody>
      </p:sp>
      <p:sp>
        <p:nvSpPr>
          <p:cNvPr id="3" name="Segnaposto immagine 2"/>
          <p:cNvSpPr>
            <a:spLocks noGrp="1"/>
          </p:cNvSpPr>
          <p:nvPr>
            <p:ph type="pic" sz="quarter" idx="18" hasCustomPrompt="1"/>
          </p:nvPr>
        </p:nvSpPr>
        <p:spPr>
          <a:xfrm>
            <a:off x="620714" y="1505857"/>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9" name="Segnaposto immagine 2"/>
          <p:cNvSpPr>
            <a:spLocks noGrp="1"/>
          </p:cNvSpPr>
          <p:nvPr>
            <p:ph type="pic" sz="quarter" idx="19" hasCustomPrompt="1"/>
          </p:nvPr>
        </p:nvSpPr>
        <p:spPr>
          <a:xfrm>
            <a:off x="6226857" y="1505857"/>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0" name="Segnaposto immagine 2"/>
          <p:cNvSpPr>
            <a:spLocks noGrp="1"/>
          </p:cNvSpPr>
          <p:nvPr>
            <p:ph type="pic" sz="quarter" idx="20" hasCustomPrompt="1"/>
          </p:nvPr>
        </p:nvSpPr>
        <p:spPr>
          <a:xfrm>
            <a:off x="619944" y="3926568"/>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1" name="Segnaposto immagine 2"/>
          <p:cNvSpPr>
            <a:spLocks noGrp="1"/>
          </p:cNvSpPr>
          <p:nvPr>
            <p:ph type="pic" sz="quarter" idx="21" hasCustomPrompt="1"/>
          </p:nvPr>
        </p:nvSpPr>
        <p:spPr>
          <a:xfrm>
            <a:off x="6226087" y="3926568"/>
            <a:ext cx="5393644" cy="2276930"/>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Tree>
    <p:extLst>
      <p:ext uri="{BB962C8B-B14F-4D97-AF65-F5344CB8AC3E}">
        <p14:creationId xmlns:p14="http://schemas.microsoft.com/office/powerpoint/2010/main" val="1092332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galle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8" name="Segnaposto testo 12"/>
          <p:cNvSpPr>
            <a:spLocks noGrp="1"/>
          </p:cNvSpPr>
          <p:nvPr>
            <p:ph type="body" sz="quarter" idx="17" hasCustomPrompt="1"/>
          </p:nvPr>
        </p:nvSpPr>
        <p:spPr>
          <a:xfrm>
            <a:off x="620714" y="1089254"/>
            <a:ext cx="11000556" cy="2986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12pt; #293762 (</a:t>
            </a:r>
            <a:r>
              <a:rPr lang="it-IT" dirty="0" err="1"/>
              <a:t>Max</a:t>
            </a:r>
            <a:r>
              <a:rPr lang="it-IT" dirty="0"/>
              <a:t> 1 line)</a:t>
            </a:r>
          </a:p>
          <a:p>
            <a:pPr lvl="0"/>
            <a:endParaRPr lang="it-IT" dirty="0"/>
          </a:p>
        </p:txBody>
      </p:sp>
      <p:sp>
        <p:nvSpPr>
          <p:cNvPr id="3" name="Segnaposto immagine 2"/>
          <p:cNvSpPr>
            <a:spLocks noGrp="1"/>
          </p:cNvSpPr>
          <p:nvPr>
            <p:ph type="pic" sz="quarter" idx="18" hasCustomPrompt="1"/>
          </p:nvPr>
        </p:nvSpPr>
        <p:spPr>
          <a:xfrm>
            <a:off x="620714" y="146636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2" name="Segnaposto immagine 2"/>
          <p:cNvSpPr>
            <a:spLocks noGrp="1"/>
          </p:cNvSpPr>
          <p:nvPr>
            <p:ph type="pic" sz="quarter" idx="19" hasCustomPrompt="1"/>
          </p:nvPr>
        </p:nvSpPr>
        <p:spPr>
          <a:xfrm>
            <a:off x="3518379" y="146636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19" name="Segnaposto immagine 2"/>
          <p:cNvSpPr>
            <a:spLocks noGrp="1"/>
          </p:cNvSpPr>
          <p:nvPr>
            <p:ph type="pic" sz="quarter" idx="20" hasCustomPrompt="1"/>
          </p:nvPr>
        </p:nvSpPr>
        <p:spPr>
          <a:xfrm>
            <a:off x="6416044" y="146636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20" name="Segnaposto immagine 2"/>
          <p:cNvSpPr>
            <a:spLocks noGrp="1"/>
          </p:cNvSpPr>
          <p:nvPr>
            <p:ph type="pic" sz="quarter" idx="21" hasCustomPrompt="1"/>
          </p:nvPr>
        </p:nvSpPr>
        <p:spPr>
          <a:xfrm>
            <a:off x="9313708" y="1466366"/>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29" name="Segnaposto immagine 2"/>
          <p:cNvSpPr>
            <a:spLocks noGrp="1"/>
          </p:cNvSpPr>
          <p:nvPr>
            <p:ph type="pic" sz="quarter" idx="22" hasCustomPrompt="1"/>
          </p:nvPr>
        </p:nvSpPr>
        <p:spPr>
          <a:xfrm>
            <a:off x="620714" y="2943573"/>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0" name="Segnaposto immagine 2"/>
          <p:cNvSpPr>
            <a:spLocks noGrp="1"/>
          </p:cNvSpPr>
          <p:nvPr>
            <p:ph type="pic" sz="quarter" idx="23" hasCustomPrompt="1"/>
          </p:nvPr>
        </p:nvSpPr>
        <p:spPr>
          <a:xfrm>
            <a:off x="3518379" y="2943573"/>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1" name="Segnaposto immagine 2"/>
          <p:cNvSpPr>
            <a:spLocks noGrp="1"/>
          </p:cNvSpPr>
          <p:nvPr>
            <p:ph type="pic" sz="quarter" idx="24" hasCustomPrompt="1"/>
          </p:nvPr>
        </p:nvSpPr>
        <p:spPr>
          <a:xfrm>
            <a:off x="6416044" y="2943573"/>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2" name="Segnaposto immagine 2"/>
          <p:cNvSpPr>
            <a:spLocks noGrp="1"/>
          </p:cNvSpPr>
          <p:nvPr>
            <p:ph type="pic" sz="quarter" idx="25" hasCustomPrompt="1"/>
          </p:nvPr>
        </p:nvSpPr>
        <p:spPr>
          <a:xfrm>
            <a:off x="9313708" y="2943573"/>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3" name="Segnaposto immagine 2"/>
          <p:cNvSpPr>
            <a:spLocks noGrp="1"/>
          </p:cNvSpPr>
          <p:nvPr>
            <p:ph type="pic" sz="quarter" idx="26" hasCustomPrompt="1"/>
          </p:nvPr>
        </p:nvSpPr>
        <p:spPr>
          <a:xfrm>
            <a:off x="620714" y="4420778"/>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4" name="Segnaposto immagine 2"/>
          <p:cNvSpPr>
            <a:spLocks noGrp="1"/>
          </p:cNvSpPr>
          <p:nvPr>
            <p:ph type="pic" sz="quarter" idx="27" hasCustomPrompt="1"/>
          </p:nvPr>
        </p:nvSpPr>
        <p:spPr>
          <a:xfrm>
            <a:off x="3518379" y="4420778"/>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5" name="Segnaposto immagine 2"/>
          <p:cNvSpPr>
            <a:spLocks noGrp="1"/>
          </p:cNvSpPr>
          <p:nvPr>
            <p:ph type="pic" sz="quarter" idx="28" hasCustomPrompt="1"/>
          </p:nvPr>
        </p:nvSpPr>
        <p:spPr>
          <a:xfrm>
            <a:off x="6416044" y="4420778"/>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36" name="Segnaposto immagine 2"/>
          <p:cNvSpPr>
            <a:spLocks noGrp="1"/>
          </p:cNvSpPr>
          <p:nvPr>
            <p:ph type="pic" sz="quarter" idx="29" hasCustomPrompt="1"/>
          </p:nvPr>
        </p:nvSpPr>
        <p:spPr>
          <a:xfrm>
            <a:off x="9313708" y="4420778"/>
            <a:ext cx="2307562" cy="1362792"/>
          </a:xfrm>
          <a:prstGeom prst="rect">
            <a:avLst/>
          </a:prstGeom>
        </p:spPr>
        <p:txBody>
          <a:bodyPr vert="horz"/>
          <a:lstStyle>
            <a:lvl1pPr marL="0" indent="0">
              <a:buNone/>
              <a:defRPr sz="1400">
                <a:solidFill>
                  <a:srgbClr val="293762"/>
                </a:solidFill>
                <a:latin typeface="Arial"/>
                <a:cs typeface="Arial"/>
              </a:defRPr>
            </a:lvl1pPr>
          </a:lstStyle>
          <a:p>
            <a:r>
              <a:rPr lang="it-IT" dirty="0"/>
              <a:t> </a:t>
            </a:r>
          </a:p>
        </p:txBody>
      </p:sp>
      <p:sp>
        <p:nvSpPr>
          <p:cNvPr id="21" name="CasellaDiTesto 20"/>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22" name="CasellaDiTesto 21"/>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23"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24" name="Segnaposto immagine 2"/>
          <p:cNvSpPr>
            <a:spLocks noGrp="1"/>
          </p:cNvSpPr>
          <p:nvPr>
            <p:ph type="pic" sz="quarter" idx="30"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5" name="Segnaposto immagine 2"/>
          <p:cNvSpPr>
            <a:spLocks noGrp="1"/>
          </p:cNvSpPr>
          <p:nvPr>
            <p:ph type="pic" sz="quarter" idx="31"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268573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21" name="Segnaposto grafico 20"/>
          <p:cNvSpPr>
            <a:spLocks noGrp="1"/>
          </p:cNvSpPr>
          <p:nvPr>
            <p:ph type="chart" sz="quarter" idx="18"/>
          </p:nvPr>
        </p:nvSpPr>
        <p:spPr>
          <a:xfrm>
            <a:off x="620713" y="1677988"/>
            <a:ext cx="10999787" cy="4100512"/>
          </a:xfrm>
          <a:prstGeom prst="rect">
            <a:avLst/>
          </a:prstGeom>
          <a:solidFill>
            <a:schemeClr val="bg1"/>
          </a:solidFill>
          <a:ln>
            <a:solidFill>
              <a:srgbClr val="F5D652"/>
            </a:solidFill>
          </a:ln>
        </p:spPr>
        <p:txBody>
          <a:bodyPr vert="horz"/>
          <a:lstStyle>
            <a:lvl1pPr>
              <a:defRPr sz="2400">
                <a:solidFill>
                  <a:srgbClr val="293762"/>
                </a:solidFill>
                <a:latin typeface="Arial"/>
                <a:cs typeface="Arial"/>
              </a:defRPr>
            </a:lvl1pPr>
          </a:lstStyle>
          <a:p>
            <a:endParaRPr lang="it-IT" dirty="0"/>
          </a:p>
        </p:txBody>
      </p:sp>
      <p:sp>
        <p:nvSpPr>
          <p:cNvPr id="9" name="CasellaDiTesto 8"/>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0" name="CasellaDiTesto 9"/>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1"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2" name="Segnaposto immagine 2"/>
          <p:cNvSpPr>
            <a:spLocks noGrp="1"/>
          </p:cNvSpPr>
          <p:nvPr>
            <p:ph type="pic" sz="quarter" idx="19"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8" name="Segnaposto immagine 2"/>
          <p:cNvSpPr>
            <a:spLocks noGrp="1"/>
          </p:cNvSpPr>
          <p:nvPr>
            <p:ph type="pic" sz="quarter" idx="20"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3672753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blank spac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asellaDiTesto 12"/>
          <p:cNvSpPr txBox="1"/>
          <p:nvPr userDrawn="1"/>
        </p:nvSpPr>
        <p:spPr>
          <a:xfrm>
            <a:off x="619945"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4" name="CasellaDiTesto 13"/>
          <p:cNvSpPr txBox="1"/>
          <p:nvPr userDrawn="1"/>
        </p:nvSpPr>
        <p:spPr>
          <a:xfrm>
            <a:off x="2375536"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5" name="Segnaposto testo 16"/>
          <p:cNvSpPr>
            <a:spLocks noGrp="1"/>
          </p:cNvSpPr>
          <p:nvPr>
            <p:ph type="body" sz="quarter" idx="15" hasCustomPrompt="1"/>
          </p:nvPr>
        </p:nvSpPr>
        <p:spPr>
          <a:xfrm>
            <a:off x="3496117"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16" name="Segnaposto testo 10"/>
          <p:cNvSpPr>
            <a:spLocks noGrp="1"/>
          </p:cNvSpPr>
          <p:nvPr>
            <p:ph type="body" sz="quarter" idx="16" hasCustomPrompt="1"/>
          </p:nvPr>
        </p:nvSpPr>
        <p:spPr>
          <a:xfrm>
            <a:off x="619945" y="307975"/>
            <a:ext cx="11000556" cy="426812"/>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p:txBody>
      </p:sp>
      <p:cxnSp>
        <p:nvCxnSpPr>
          <p:cNvPr id="17" name="Connettore 1 16"/>
          <p:cNvCxnSpPr/>
          <p:nvPr userDrawn="1"/>
        </p:nvCxnSpPr>
        <p:spPr>
          <a:xfrm>
            <a:off x="619945" y="916214"/>
            <a:ext cx="11000555" cy="0"/>
          </a:xfrm>
          <a:prstGeom prst="line">
            <a:avLst/>
          </a:prstGeom>
          <a:ln>
            <a:solidFill>
              <a:srgbClr val="293762"/>
            </a:solidFill>
          </a:ln>
          <a:effectLst/>
        </p:spPr>
        <p:style>
          <a:lnRef idx="2">
            <a:schemeClr val="accent1"/>
          </a:lnRef>
          <a:fillRef idx="0">
            <a:schemeClr val="accent1"/>
          </a:fillRef>
          <a:effectRef idx="1">
            <a:schemeClr val="accent1"/>
          </a:effectRef>
          <a:fontRef idx="minor">
            <a:schemeClr val="tx1"/>
          </a:fontRef>
        </p:style>
      </p:cxnSp>
      <p:sp>
        <p:nvSpPr>
          <p:cNvPr id="19" name="Segnaposto testo 12"/>
          <p:cNvSpPr>
            <a:spLocks noGrp="1"/>
          </p:cNvSpPr>
          <p:nvPr>
            <p:ph type="body" sz="quarter" idx="17" hasCustomPrompt="1"/>
          </p:nvPr>
        </p:nvSpPr>
        <p:spPr>
          <a:xfrm>
            <a:off x="619944" y="1089254"/>
            <a:ext cx="11000556"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4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SLIDE SUBTITLE: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8" name="Segnaposto immagine 2"/>
          <p:cNvSpPr>
            <a:spLocks noGrp="1"/>
          </p:cNvSpPr>
          <p:nvPr>
            <p:ph type="pic" sz="quarter" idx="19"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0" name="Segnaposto immagine 2"/>
          <p:cNvSpPr>
            <a:spLocks noGrp="1"/>
          </p:cNvSpPr>
          <p:nvPr>
            <p:ph type="pic" sz="quarter" idx="20"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1466761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ok presentation Europe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egnaposto testo 12"/>
          <p:cNvSpPr>
            <a:spLocks noGrp="1"/>
          </p:cNvSpPr>
          <p:nvPr>
            <p:ph type="body" sz="quarter" idx="17" hasCustomPrompt="1"/>
          </p:nvPr>
        </p:nvSpPr>
        <p:spPr>
          <a:xfrm>
            <a:off x="619944" y="5062539"/>
            <a:ext cx="3416842"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BOOK 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Segnaposto immagine 10"/>
          <p:cNvSpPr>
            <a:spLocks noGrp="1"/>
          </p:cNvSpPr>
          <p:nvPr>
            <p:ph type="pic" sz="quarter" idx="18"/>
          </p:nvPr>
        </p:nvSpPr>
        <p:spPr>
          <a:xfrm>
            <a:off x="620713" y="507546"/>
            <a:ext cx="3416073" cy="4408488"/>
          </a:xfrm>
          <a:prstGeom prst="rect">
            <a:avLst/>
          </a:prstGeom>
        </p:spPr>
        <p:txBody>
          <a:bodyPr vert="horz"/>
          <a:lstStyle/>
          <a:p>
            <a:endParaRPr lang="it-IT"/>
          </a:p>
        </p:txBody>
      </p:sp>
      <p:sp>
        <p:nvSpPr>
          <p:cNvPr id="15" name="Segnaposto testo 10"/>
          <p:cNvSpPr>
            <a:spLocks noGrp="1"/>
          </p:cNvSpPr>
          <p:nvPr>
            <p:ph type="body" sz="quarter" idx="16" hasCustomPrompt="1"/>
          </p:nvPr>
        </p:nvSpPr>
        <p:spPr>
          <a:xfrm>
            <a:off x="4599213" y="507546"/>
            <a:ext cx="7021287" cy="7896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a:p>
            <a:pPr lvl="0"/>
            <a:r>
              <a:rPr lang="is-IS" dirty="0"/>
              <a:t>(max 2 lines)</a:t>
            </a:r>
          </a:p>
        </p:txBody>
      </p:sp>
      <p:sp>
        <p:nvSpPr>
          <p:cNvPr id="16" name="Segnaposto testo 8"/>
          <p:cNvSpPr>
            <a:spLocks noGrp="1"/>
          </p:cNvSpPr>
          <p:nvPr>
            <p:ph type="body" sz="quarter" idx="19" hasCustomPrompt="1"/>
          </p:nvPr>
        </p:nvSpPr>
        <p:spPr>
          <a:xfrm>
            <a:off x="4599213" y="1695223"/>
            <a:ext cx="7021288" cy="2449739"/>
          </a:xfrm>
          <a:prstGeom prst="rect">
            <a:avLst/>
          </a:prstGeom>
        </p:spPr>
        <p:txBody>
          <a:bodyPr vert="horz"/>
          <a:lstStyle>
            <a:lvl1pPr marL="0" indent="0">
              <a:buNone/>
              <a:defRPr sz="16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16pt; #</a:t>
            </a:r>
            <a:r>
              <a:rPr lang="is-IS" dirty="0"/>
              <a:t>293762</a:t>
            </a:r>
            <a:endParaRPr lang="it-IT" dirty="0"/>
          </a:p>
        </p:txBody>
      </p:sp>
      <p:sp>
        <p:nvSpPr>
          <p:cNvPr id="17" name="Segnaposto testo 8"/>
          <p:cNvSpPr>
            <a:spLocks noGrp="1"/>
          </p:cNvSpPr>
          <p:nvPr>
            <p:ph type="body" sz="quarter" idx="20" hasCustomPrompt="1"/>
          </p:nvPr>
        </p:nvSpPr>
        <p:spPr>
          <a:xfrm>
            <a:off x="4599214" y="4572000"/>
            <a:ext cx="3701143" cy="861785"/>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18" name="CasellaDiTesto 17"/>
          <p:cNvSpPr txBox="1"/>
          <p:nvPr userDrawn="1"/>
        </p:nvSpPr>
        <p:spPr>
          <a:xfrm>
            <a:off x="619945" y="6247703"/>
            <a:ext cx="1943830" cy="246221"/>
          </a:xfrm>
          <a:prstGeom prst="rect">
            <a:avLst/>
          </a:prstGeom>
          <a:noFill/>
        </p:spPr>
        <p:txBody>
          <a:bodyPr wrap="square" rtlCol="0">
            <a:spAutoFit/>
          </a:bodyPr>
          <a:lstStyle/>
          <a:p>
            <a:r>
              <a:rPr lang="it-IT" sz="1000" dirty="0" err="1">
                <a:solidFill>
                  <a:schemeClr val="bg1"/>
                </a:solidFill>
                <a:latin typeface="Arial  "/>
                <a:cs typeface="Arial  "/>
              </a:rPr>
              <a:t>eurohealthobservatory.eu</a:t>
            </a:r>
            <a:endParaRPr lang="it-IT" sz="1000" dirty="0">
              <a:solidFill>
                <a:schemeClr val="bg1"/>
              </a:solidFill>
              <a:latin typeface="Arial  "/>
              <a:cs typeface="Arial  "/>
            </a:endParaRPr>
          </a:p>
        </p:txBody>
      </p:sp>
      <p:sp>
        <p:nvSpPr>
          <p:cNvPr id="19" name="CasellaDiTesto 18"/>
          <p:cNvSpPr txBox="1"/>
          <p:nvPr userDrawn="1"/>
        </p:nvSpPr>
        <p:spPr>
          <a:xfrm>
            <a:off x="2375536" y="6247703"/>
            <a:ext cx="1351210" cy="246221"/>
          </a:xfrm>
          <a:prstGeom prst="rect">
            <a:avLst/>
          </a:prstGeom>
          <a:noFill/>
        </p:spPr>
        <p:txBody>
          <a:bodyPr wrap="square" rtlCol="0">
            <a:spAutoFit/>
          </a:bodyPr>
          <a:lstStyle/>
          <a:p>
            <a:r>
              <a:rPr lang="it-IT" sz="1000" dirty="0">
                <a:solidFill>
                  <a:schemeClr val="bg1"/>
                </a:solidFill>
                <a:latin typeface="Arial   "/>
                <a:cs typeface="Arial   "/>
              </a:rPr>
              <a:t>@</a:t>
            </a:r>
            <a:r>
              <a:rPr lang="it-IT" sz="1000" dirty="0" err="1">
                <a:solidFill>
                  <a:schemeClr val="bg1"/>
                </a:solidFill>
                <a:latin typeface="Arial   "/>
                <a:cs typeface="Arial   "/>
              </a:rPr>
              <a:t>OBSHealth</a:t>
            </a:r>
            <a:endParaRPr lang="it-IT" sz="1000" dirty="0">
              <a:solidFill>
                <a:schemeClr val="bg1"/>
              </a:solidFill>
              <a:latin typeface="Arial   "/>
              <a:cs typeface="Arial   "/>
            </a:endParaRPr>
          </a:p>
        </p:txBody>
      </p:sp>
      <p:sp>
        <p:nvSpPr>
          <p:cNvPr id="20" name="Segnaposto testo 16"/>
          <p:cNvSpPr>
            <a:spLocks noGrp="1"/>
          </p:cNvSpPr>
          <p:nvPr>
            <p:ph type="body" sz="quarter" idx="15" hasCustomPrompt="1"/>
          </p:nvPr>
        </p:nvSpPr>
        <p:spPr>
          <a:xfrm>
            <a:off x="3496117" y="6246144"/>
            <a:ext cx="27813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chemeClr val="bg1"/>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endParaRPr lang="it-IT" dirty="0"/>
          </a:p>
        </p:txBody>
      </p:sp>
    </p:spTree>
    <p:extLst>
      <p:ext uri="{BB962C8B-B14F-4D97-AF65-F5344CB8AC3E}">
        <p14:creationId xmlns:p14="http://schemas.microsoft.com/office/powerpoint/2010/main" val="3804333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ok presentation Europe cover Gray">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egnaposto testo 12"/>
          <p:cNvSpPr>
            <a:spLocks noGrp="1"/>
          </p:cNvSpPr>
          <p:nvPr>
            <p:ph type="body" sz="quarter" idx="17" hasCustomPrompt="1"/>
          </p:nvPr>
        </p:nvSpPr>
        <p:spPr>
          <a:xfrm>
            <a:off x="619944" y="5062539"/>
            <a:ext cx="3416842"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BOOK 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Segnaposto immagine 10"/>
          <p:cNvSpPr>
            <a:spLocks noGrp="1"/>
          </p:cNvSpPr>
          <p:nvPr>
            <p:ph type="pic" sz="quarter" idx="18"/>
          </p:nvPr>
        </p:nvSpPr>
        <p:spPr>
          <a:xfrm>
            <a:off x="620713" y="507546"/>
            <a:ext cx="3416073" cy="4408488"/>
          </a:xfrm>
          <a:prstGeom prst="rect">
            <a:avLst/>
          </a:prstGeom>
        </p:spPr>
        <p:txBody>
          <a:bodyPr vert="horz"/>
          <a:lstStyle/>
          <a:p>
            <a:endParaRPr lang="it-IT"/>
          </a:p>
        </p:txBody>
      </p:sp>
      <p:sp>
        <p:nvSpPr>
          <p:cNvPr id="15" name="Segnaposto testo 10"/>
          <p:cNvSpPr>
            <a:spLocks noGrp="1"/>
          </p:cNvSpPr>
          <p:nvPr>
            <p:ph type="body" sz="quarter" idx="16" hasCustomPrompt="1"/>
          </p:nvPr>
        </p:nvSpPr>
        <p:spPr>
          <a:xfrm>
            <a:off x="4599213" y="507546"/>
            <a:ext cx="7021287" cy="7896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a:p>
            <a:pPr lvl="0"/>
            <a:r>
              <a:rPr lang="is-IS" dirty="0"/>
              <a:t>(max 2 lines)</a:t>
            </a:r>
          </a:p>
        </p:txBody>
      </p:sp>
      <p:sp>
        <p:nvSpPr>
          <p:cNvPr id="16" name="Segnaposto testo 8"/>
          <p:cNvSpPr>
            <a:spLocks noGrp="1"/>
          </p:cNvSpPr>
          <p:nvPr>
            <p:ph type="body" sz="quarter" idx="19" hasCustomPrompt="1"/>
          </p:nvPr>
        </p:nvSpPr>
        <p:spPr>
          <a:xfrm>
            <a:off x="4599213" y="1695223"/>
            <a:ext cx="7021288" cy="2449739"/>
          </a:xfrm>
          <a:prstGeom prst="rect">
            <a:avLst/>
          </a:prstGeom>
        </p:spPr>
        <p:txBody>
          <a:bodyPr vert="horz"/>
          <a:lstStyle>
            <a:lvl1pPr marL="0" indent="0">
              <a:buNone/>
              <a:defRPr sz="16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16pt; #</a:t>
            </a:r>
            <a:r>
              <a:rPr lang="is-IS" dirty="0"/>
              <a:t>293762</a:t>
            </a:r>
            <a:endParaRPr lang="it-IT" dirty="0"/>
          </a:p>
        </p:txBody>
      </p:sp>
      <p:sp>
        <p:nvSpPr>
          <p:cNvPr id="17" name="Segnaposto testo 8"/>
          <p:cNvSpPr>
            <a:spLocks noGrp="1"/>
          </p:cNvSpPr>
          <p:nvPr>
            <p:ph type="body" sz="quarter" idx="20" hasCustomPrompt="1"/>
          </p:nvPr>
        </p:nvSpPr>
        <p:spPr>
          <a:xfrm>
            <a:off x="4599214" y="4572000"/>
            <a:ext cx="3701143" cy="861785"/>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18" name="CasellaDiTesto 17"/>
          <p:cNvSpPr txBox="1"/>
          <p:nvPr userDrawn="1"/>
        </p:nvSpPr>
        <p:spPr>
          <a:xfrm>
            <a:off x="619945" y="6247703"/>
            <a:ext cx="1943830" cy="246221"/>
          </a:xfrm>
          <a:prstGeom prst="rect">
            <a:avLst/>
          </a:prstGeom>
          <a:noFill/>
        </p:spPr>
        <p:txBody>
          <a:bodyPr wrap="square" rtlCol="0">
            <a:spAutoFit/>
          </a:bodyPr>
          <a:lstStyle/>
          <a:p>
            <a:r>
              <a:rPr lang="it-IT" sz="1000" dirty="0" err="1">
                <a:solidFill>
                  <a:schemeClr val="bg1"/>
                </a:solidFill>
                <a:latin typeface="Arial  "/>
                <a:cs typeface="Arial  "/>
              </a:rPr>
              <a:t>eurohealthobservatory.eu</a:t>
            </a:r>
            <a:endParaRPr lang="it-IT" sz="1000" dirty="0">
              <a:solidFill>
                <a:schemeClr val="bg1"/>
              </a:solidFill>
              <a:latin typeface="Arial  "/>
              <a:cs typeface="Arial  "/>
            </a:endParaRPr>
          </a:p>
        </p:txBody>
      </p:sp>
      <p:sp>
        <p:nvSpPr>
          <p:cNvPr id="19" name="CasellaDiTesto 18"/>
          <p:cNvSpPr txBox="1"/>
          <p:nvPr userDrawn="1"/>
        </p:nvSpPr>
        <p:spPr>
          <a:xfrm>
            <a:off x="2375536" y="6247703"/>
            <a:ext cx="1351210" cy="246221"/>
          </a:xfrm>
          <a:prstGeom prst="rect">
            <a:avLst/>
          </a:prstGeom>
          <a:noFill/>
        </p:spPr>
        <p:txBody>
          <a:bodyPr wrap="square" rtlCol="0">
            <a:spAutoFit/>
          </a:bodyPr>
          <a:lstStyle/>
          <a:p>
            <a:r>
              <a:rPr lang="it-IT" sz="1000" dirty="0">
                <a:solidFill>
                  <a:schemeClr val="bg1"/>
                </a:solidFill>
                <a:latin typeface="Arial   "/>
                <a:cs typeface="Arial   "/>
              </a:rPr>
              <a:t>@</a:t>
            </a:r>
            <a:r>
              <a:rPr lang="it-IT" sz="1000" dirty="0" err="1">
                <a:solidFill>
                  <a:schemeClr val="bg1"/>
                </a:solidFill>
                <a:latin typeface="Arial   "/>
                <a:cs typeface="Arial   "/>
              </a:rPr>
              <a:t>OBSHealth</a:t>
            </a:r>
            <a:endParaRPr lang="it-IT" sz="1000" dirty="0">
              <a:solidFill>
                <a:schemeClr val="bg1"/>
              </a:solidFill>
              <a:latin typeface="Arial   "/>
              <a:cs typeface="Arial   "/>
            </a:endParaRPr>
          </a:p>
        </p:txBody>
      </p:sp>
      <p:sp>
        <p:nvSpPr>
          <p:cNvPr id="20" name="Segnaposto testo 16"/>
          <p:cNvSpPr>
            <a:spLocks noGrp="1"/>
          </p:cNvSpPr>
          <p:nvPr>
            <p:ph type="body" sz="quarter" idx="15" hasCustomPrompt="1"/>
          </p:nvPr>
        </p:nvSpPr>
        <p:spPr>
          <a:xfrm>
            <a:off x="3496117" y="6246144"/>
            <a:ext cx="27813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chemeClr val="bg1"/>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endParaRPr lang="it-IT" dirty="0"/>
          </a:p>
        </p:txBody>
      </p:sp>
    </p:spTree>
    <p:extLst>
      <p:ext uri="{BB962C8B-B14F-4D97-AF65-F5344CB8AC3E}">
        <p14:creationId xmlns:p14="http://schemas.microsoft.com/office/powerpoint/2010/main" val="2087608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ok presenta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egnaposto testo 12"/>
          <p:cNvSpPr>
            <a:spLocks noGrp="1"/>
          </p:cNvSpPr>
          <p:nvPr>
            <p:ph type="body" sz="quarter" idx="17" hasCustomPrompt="1"/>
          </p:nvPr>
        </p:nvSpPr>
        <p:spPr>
          <a:xfrm>
            <a:off x="619944" y="5062539"/>
            <a:ext cx="3416842"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BOOK 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Segnaposto immagine 10"/>
          <p:cNvSpPr>
            <a:spLocks noGrp="1"/>
          </p:cNvSpPr>
          <p:nvPr>
            <p:ph type="pic" sz="quarter" idx="18"/>
          </p:nvPr>
        </p:nvSpPr>
        <p:spPr>
          <a:xfrm>
            <a:off x="620713" y="507546"/>
            <a:ext cx="3416073" cy="4408488"/>
          </a:xfrm>
          <a:prstGeom prst="rect">
            <a:avLst/>
          </a:prstGeom>
        </p:spPr>
        <p:txBody>
          <a:bodyPr vert="horz"/>
          <a:lstStyle/>
          <a:p>
            <a:endParaRPr lang="it-IT"/>
          </a:p>
        </p:txBody>
      </p:sp>
      <p:sp>
        <p:nvSpPr>
          <p:cNvPr id="15" name="Segnaposto testo 10"/>
          <p:cNvSpPr>
            <a:spLocks noGrp="1"/>
          </p:cNvSpPr>
          <p:nvPr>
            <p:ph type="body" sz="quarter" idx="16" hasCustomPrompt="1"/>
          </p:nvPr>
        </p:nvSpPr>
        <p:spPr>
          <a:xfrm>
            <a:off x="4599213" y="507546"/>
            <a:ext cx="7021287" cy="7896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a:p>
            <a:pPr lvl="0"/>
            <a:r>
              <a:rPr lang="is-IS" dirty="0"/>
              <a:t>(max 2 lines)</a:t>
            </a:r>
          </a:p>
        </p:txBody>
      </p:sp>
      <p:sp>
        <p:nvSpPr>
          <p:cNvPr id="16" name="Segnaposto testo 8"/>
          <p:cNvSpPr>
            <a:spLocks noGrp="1"/>
          </p:cNvSpPr>
          <p:nvPr>
            <p:ph type="body" sz="quarter" idx="19" hasCustomPrompt="1"/>
          </p:nvPr>
        </p:nvSpPr>
        <p:spPr>
          <a:xfrm>
            <a:off x="4599213" y="2466295"/>
            <a:ext cx="7021288" cy="2449739"/>
          </a:xfrm>
          <a:prstGeom prst="rect">
            <a:avLst/>
          </a:prstGeom>
        </p:spPr>
        <p:txBody>
          <a:bodyPr vert="horz"/>
          <a:lstStyle>
            <a:lvl1pPr marL="0" indent="0">
              <a:buNone/>
              <a:defRPr sz="16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16pt; #</a:t>
            </a:r>
            <a:r>
              <a:rPr lang="is-IS" dirty="0"/>
              <a:t>293762</a:t>
            </a:r>
            <a:endParaRPr lang="it-IT" dirty="0"/>
          </a:p>
        </p:txBody>
      </p:sp>
      <p:sp>
        <p:nvSpPr>
          <p:cNvPr id="17" name="Segnaposto testo 8"/>
          <p:cNvSpPr>
            <a:spLocks noGrp="1"/>
          </p:cNvSpPr>
          <p:nvPr>
            <p:ph type="body" sz="quarter" idx="20" hasCustomPrompt="1"/>
          </p:nvPr>
        </p:nvSpPr>
        <p:spPr>
          <a:xfrm>
            <a:off x="4599214" y="5022606"/>
            <a:ext cx="5497285" cy="411179"/>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18" name="CasellaDiTesto 17"/>
          <p:cNvSpPr txBox="1"/>
          <p:nvPr userDrawn="1"/>
        </p:nvSpPr>
        <p:spPr>
          <a:xfrm>
            <a:off x="619945" y="6247703"/>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19" name="CasellaDiTesto 18"/>
          <p:cNvSpPr txBox="1"/>
          <p:nvPr userDrawn="1"/>
        </p:nvSpPr>
        <p:spPr>
          <a:xfrm>
            <a:off x="2375536" y="6247703"/>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20" name="Segnaposto testo 16"/>
          <p:cNvSpPr>
            <a:spLocks noGrp="1"/>
          </p:cNvSpPr>
          <p:nvPr>
            <p:ph type="body" sz="quarter" idx="15" hasCustomPrompt="1"/>
          </p:nvPr>
        </p:nvSpPr>
        <p:spPr>
          <a:xfrm>
            <a:off x="3496117" y="6246144"/>
            <a:ext cx="27813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endParaRPr lang="it-IT" dirty="0"/>
          </a:p>
        </p:txBody>
      </p:sp>
    </p:spTree>
    <p:extLst>
      <p:ext uri="{BB962C8B-B14F-4D97-AF65-F5344CB8AC3E}">
        <p14:creationId xmlns:p14="http://schemas.microsoft.com/office/powerpoint/2010/main" val="2782796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ok presentation cover Europe (more institutions log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egnaposto testo 12"/>
          <p:cNvSpPr>
            <a:spLocks noGrp="1"/>
          </p:cNvSpPr>
          <p:nvPr>
            <p:ph type="body" sz="quarter" idx="17" hasCustomPrompt="1"/>
          </p:nvPr>
        </p:nvSpPr>
        <p:spPr>
          <a:xfrm>
            <a:off x="619944" y="4572000"/>
            <a:ext cx="3416842"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BOOK 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Segnaposto immagine 10"/>
          <p:cNvSpPr>
            <a:spLocks noGrp="1"/>
          </p:cNvSpPr>
          <p:nvPr>
            <p:ph type="pic" sz="quarter" idx="18"/>
          </p:nvPr>
        </p:nvSpPr>
        <p:spPr>
          <a:xfrm>
            <a:off x="620713" y="507546"/>
            <a:ext cx="3416073" cy="3855811"/>
          </a:xfrm>
          <a:prstGeom prst="rect">
            <a:avLst/>
          </a:prstGeom>
        </p:spPr>
        <p:txBody>
          <a:bodyPr vert="horz"/>
          <a:lstStyle/>
          <a:p>
            <a:endParaRPr lang="it-IT"/>
          </a:p>
        </p:txBody>
      </p:sp>
      <p:sp>
        <p:nvSpPr>
          <p:cNvPr id="15" name="Segnaposto testo 10"/>
          <p:cNvSpPr>
            <a:spLocks noGrp="1"/>
          </p:cNvSpPr>
          <p:nvPr>
            <p:ph type="body" sz="quarter" idx="16" hasCustomPrompt="1"/>
          </p:nvPr>
        </p:nvSpPr>
        <p:spPr>
          <a:xfrm>
            <a:off x="4599213" y="507546"/>
            <a:ext cx="7021287" cy="7896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a:p>
            <a:pPr lvl="0"/>
            <a:r>
              <a:rPr lang="is-IS" dirty="0"/>
              <a:t>(max 2 lines)</a:t>
            </a:r>
          </a:p>
        </p:txBody>
      </p:sp>
      <p:sp>
        <p:nvSpPr>
          <p:cNvPr id="16" name="Segnaposto testo 8"/>
          <p:cNvSpPr>
            <a:spLocks noGrp="1"/>
          </p:cNvSpPr>
          <p:nvPr>
            <p:ph type="body" sz="quarter" idx="19" hasCustomPrompt="1"/>
          </p:nvPr>
        </p:nvSpPr>
        <p:spPr>
          <a:xfrm>
            <a:off x="4599213" y="1695223"/>
            <a:ext cx="7021288" cy="2449739"/>
          </a:xfrm>
          <a:prstGeom prst="rect">
            <a:avLst/>
          </a:prstGeom>
        </p:spPr>
        <p:txBody>
          <a:bodyPr vert="horz"/>
          <a:lstStyle>
            <a:lvl1pPr marL="0" indent="0">
              <a:buNone/>
              <a:defRPr sz="16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16pt; #</a:t>
            </a:r>
            <a:r>
              <a:rPr lang="is-IS" dirty="0"/>
              <a:t>293762</a:t>
            </a:r>
            <a:endParaRPr lang="it-IT" dirty="0"/>
          </a:p>
        </p:txBody>
      </p:sp>
      <p:sp>
        <p:nvSpPr>
          <p:cNvPr id="17" name="Segnaposto testo 8"/>
          <p:cNvSpPr>
            <a:spLocks noGrp="1"/>
          </p:cNvSpPr>
          <p:nvPr>
            <p:ph type="body" sz="quarter" idx="20" hasCustomPrompt="1"/>
          </p:nvPr>
        </p:nvSpPr>
        <p:spPr>
          <a:xfrm>
            <a:off x="4599214" y="4199390"/>
            <a:ext cx="3701143" cy="861785"/>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23" name="CasellaDiTesto 22"/>
          <p:cNvSpPr txBox="1"/>
          <p:nvPr userDrawn="1"/>
        </p:nvSpPr>
        <p:spPr>
          <a:xfrm>
            <a:off x="619945" y="526969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24" name="CasellaDiTesto 23"/>
          <p:cNvSpPr txBox="1"/>
          <p:nvPr userDrawn="1"/>
        </p:nvSpPr>
        <p:spPr>
          <a:xfrm>
            <a:off x="2375536" y="526969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25" name="Segnaposto testo 16"/>
          <p:cNvSpPr>
            <a:spLocks noGrp="1"/>
          </p:cNvSpPr>
          <p:nvPr>
            <p:ph type="body" sz="quarter" idx="15" hasCustomPrompt="1"/>
          </p:nvPr>
        </p:nvSpPr>
        <p:spPr>
          <a:xfrm>
            <a:off x="3496117" y="5270233"/>
            <a:ext cx="8711758"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a:p>
            <a:pPr lvl="0"/>
            <a:endParaRPr lang="it-IT" dirty="0"/>
          </a:p>
        </p:txBody>
      </p:sp>
      <p:sp>
        <p:nvSpPr>
          <p:cNvPr id="26" name="Segnaposto immagine 2"/>
          <p:cNvSpPr>
            <a:spLocks noGrp="1"/>
          </p:cNvSpPr>
          <p:nvPr>
            <p:ph type="pic" sz="quarter" idx="21" hasCustomPrompt="1"/>
          </p:nvPr>
        </p:nvSpPr>
        <p:spPr>
          <a:xfrm>
            <a:off x="6655959"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7" name="Segnaposto immagine 2"/>
          <p:cNvSpPr>
            <a:spLocks noGrp="1"/>
          </p:cNvSpPr>
          <p:nvPr>
            <p:ph type="pic" sz="quarter" idx="22" hasCustomPrompt="1"/>
          </p:nvPr>
        </p:nvSpPr>
        <p:spPr>
          <a:xfrm>
            <a:off x="3646796"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8" name="Segnaposto immagine 2"/>
          <p:cNvSpPr>
            <a:spLocks noGrp="1"/>
          </p:cNvSpPr>
          <p:nvPr>
            <p:ph type="pic" sz="quarter" idx="23" hasCustomPrompt="1"/>
          </p:nvPr>
        </p:nvSpPr>
        <p:spPr>
          <a:xfrm>
            <a:off x="637634"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1682387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ok presentation cover Europe Gray (more institutions log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egnaposto testo 12"/>
          <p:cNvSpPr>
            <a:spLocks noGrp="1"/>
          </p:cNvSpPr>
          <p:nvPr>
            <p:ph type="body" sz="quarter" idx="17" hasCustomPrompt="1"/>
          </p:nvPr>
        </p:nvSpPr>
        <p:spPr>
          <a:xfrm>
            <a:off x="619944" y="4572000"/>
            <a:ext cx="3416842"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BOOK 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Segnaposto immagine 10"/>
          <p:cNvSpPr>
            <a:spLocks noGrp="1"/>
          </p:cNvSpPr>
          <p:nvPr>
            <p:ph type="pic" sz="quarter" idx="18"/>
          </p:nvPr>
        </p:nvSpPr>
        <p:spPr>
          <a:xfrm>
            <a:off x="620713" y="507546"/>
            <a:ext cx="3416073" cy="3855811"/>
          </a:xfrm>
          <a:prstGeom prst="rect">
            <a:avLst/>
          </a:prstGeom>
        </p:spPr>
        <p:txBody>
          <a:bodyPr vert="horz"/>
          <a:lstStyle/>
          <a:p>
            <a:endParaRPr lang="it-IT"/>
          </a:p>
        </p:txBody>
      </p:sp>
      <p:sp>
        <p:nvSpPr>
          <p:cNvPr id="15" name="Segnaposto testo 10"/>
          <p:cNvSpPr>
            <a:spLocks noGrp="1"/>
          </p:cNvSpPr>
          <p:nvPr>
            <p:ph type="body" sz="quarter" idx="16" hasCustomPrompt="1"/>
          </p:nvPr>
        </p:nvSpPr>
        <p:spPr>
          <a:xfrm>
            <a:off x="4599213" y="507546"/>
            <a:ext cx="7021287" cy="7896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a:p>
            <a:pPr lvl="0"/>
            <a:r>
              <a:rPr lang="is-IS" dirty="0"/>
              <a:t>(max 2 lines)</a:t>
            </a:r>
          </a:p>
        </p:txBody>
      </p:sp>
      <p:sp>
        <p:nvSpPr>
          <p:cNvPr id="16" name="Segnaposto testo 8"/>
          <p:cNvSpPr>
            <a:spLocks noGrp="1"/>
          </p:cNvSpPr>
          <p:nvPr>
            <p:ph type="body" sz="quarter" idx="19" hasCustomPrompt="1"/>
          </p:nvPr>
        </p:nvSpPr>
        <p:spPr>
          <a:xfrm>
            <a:off x="4599213" y="1695223"/>
            <a:ext cx="7021288" cy="2449739"/>
          </a:xfrm>
          <a:prstGeom prst="rect">
            <a:avLst/>
          </a:prstGeom>
        </p:spPr>
        <p:txBody>
          <a:bodyPr vert="horz"/>
          <a:lstStyle>
            <a:lvl1pPr marL="0" indent="0">
              <a:buNone/>
              <a:defRPr sz="16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16pt; #</a:t>
            </a:r>
            <a:r>
              <a:rPr lang="is-IS" dirty="0"/>
              <a:t>293762</a:t>
            </a:r>
            <a:endParaRPr lang="it-IT" dirty="0"/>
          </a:p>
        </p:txBody>
      </p:sp>
      <p:sp>
        <p:nvSpPr>
          <p:cNvPr id="17" name="Segnaposto testo 8"/>
          <p:cNvSpPr>
            <a:spLocks noGrp="1"/>
          </p:cNvSpPr>
          <p:nvPr>
            <p:ph type="body" sz="quarter" idx="20" hasCustomPrompt="1"/>
          </p:nvPr>
        </p:nvSpPr>
        <p:spPr>
          <a:xfrm>
            <a:off x="4599214" y="4199390"/>
            <a:ext cx="3701143" cy="861785"/>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23" name="CasellaDiTesto 22"/>
          <p:cNvSpPr txBox="1"/>
          <p:nvPr userDrawn="1"/>
        </p:nvSpPr>
        <p:spPr>
          <a:xfrm>
            <a:off x="619945" y="526969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24" name="CasellaDiTesto 23"/>
          <p:cNvSpPr txBox="1"/>
          <p:nvPr userDrawn="1"/>
        </p:nvSpPr>
        <p:spPr>
          <a:xfrm>
            <a:off x="2375536" y="526969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25" name="Segnaposto testo 16"/>
          <p:cNvSpPr>
            <a:spLocks noGrp="1"/>
          </p:cNvSpPr>
          <p:nvPr>
            <p:ph type="body" sz="quarter" idx="15" hasCustomPrompt="1"/>
          </p:nvPr>
        </p:nvSpPr>
        <p:spPr>
          <a:xfrm>
            <a:off x="3496117" y="5270233"/>
            <a:ext cx="8711758"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a:p>
            <a:pPr lvl="0"/>
            <a:endParaRPr lang="it-IT" dirty="0"/>
          </a:p>
        </p:txBody>
      </p:sp>
      <p:sp>
        <p:nvSpPr>
          <p:cNvPr id="26" name="Segnaposto immagine 2"/>
          <p:cNvSpPr>
            <a:spLocks noGrp="1"/>
          </p:cNvSpPr>
          <p:nvPr>
            <p:ph type="pic" sz="quarter" idx="21" hasCustomPrompt="1"/>
          </p:nvPr>
        </p:nvSpPr>
        <p:spPr>
          <a:xfrm>
            <a:off x="6655959"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7" name="Segnaposto immagine 2"/>
          <p:cNvSpPr>
            <a:spLocks noGrp="1"/>
          </p:cNvSpPr>
          <p:nvPr>
            <p:ph type="pic" sz="quarter" idx="22" hasCustomPrompt="1"/>
          </p:nvPr>
        </p:nvSpPr>
        <p:spPr>
          <a:xfrm>
            <a:off x="3646796"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8" name="Segnaposto immagine 2"/>
          <p:cNvSpPr>
            <a:spLocks noGrp="1"/>
          </p:cNvSpPr>
          <p:nvPr>
            <p:ph type="pic" sz="quarter" idx="23" hasCustomPrompt="1"/>
          </p:nvPr>
        </p:nvSpPr>
        <p:spPr>
          <a:xfrm>
            <a:off x="637634"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88317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Europe gray (more institutions log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Segnaposto testo 10"/>
          <p:cNvSpPr>
            <a:spLocks noGrp="1"/>
          </p:cNvSpPr>
          <p:nvPr>
            <p:ph type="body" sz="quarter" idx="16" hasCustomPrompt="1"/>
          </p:nvPr>
        </p:nvSpPr>
        <p:spPr>
          <a:xfrm>
            <a:off x="619945" y="580118"/>
            <a:ext cx="11000556" cy="1742168"/>
          </a:xfrm>
          <a:prstGeom prst="rect">
            <a:avLst/>
          </a:prstGeom>
          <a:ln>
            <a:noFill/>
          </a:ln>
        </p:spPr>
        <p:txBody>
          <a:bodyPr vert="horz"/>
          <a:lstStyle>
            <a:lvl1pPr marL="0" indent="0">
              <a:spcBef>
                <a:spcPts val="0"/>
              </a:spcBef>
              <a:buNone/>
              <a:defRPr sz="32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32pt; #</a:t>
            </a:r>
            <a:r>
              <a:rPr lang="is-IS" dirty="0"/>
              <a:t>293762</a:t>
            </a:r>
          </a:p>
          <a:p>
            <a:pPr lvl="0"/>
            <a:r>
              <a:rPr lang="is-IS" dirty="0"/>
              <a:t>(max 3 lines)</a:t>
            </a:r>
          </a:p>
        </p:txBody>
      </p:sp>
      <p:sp>
        <p:nvSpPr>
          <p:cNvPr id="9" name="Segnaposto testo 8"/>
          <p:cNvSpPr>
            <a:spLocks noGrp="1"/>
          </p:cNvSpPr>
          <p:nvPr>
            <p:ph type="body" sz="quarter" idx="17" hasCustomPrompt="1"/>
          </p:nvPr>
        </p:nvSpPr>
        <p:spPr>
          <a:xfrm>
            <a:off x="620713" y="2494188"/>
            <a:ext cx="10999787" cy="2041525"/>
          </a:xfrm>
          <a:prstGeom prst="rect">
            <a:avLst/>
          </a:prstGeom>
        </p:spPr>
        <p:txBody>
          <a:bodyPr vert="horz"/>
          <a:lstStyle>
            <a:lvl1pPr marL="0" indent="0">
              <a:buNone/>
              <a:defRPr sz="18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18pt; #</a:t>
            </a:r>
            <a:r>
              <a:rPr lang="is-IS" dirty="0"/>
              <a:t>293762</a:t>
            </a:r>
            <a:endParaRPr lang="it-IT" dirty="0"/>
          </a:p>
        </p:txBody>
      </p:sp>
      <p:sp>
        <p:nvSpPr>
          <p:cNvPr id="10" name="Segnaposto testo 8"/>
          <p:cNvSpPr>
            <a:spLocks noGrp="1"/>
          </p:cNvSpPr>
          <p:nvPr>
            <p:ph type="body" sz="quarter" idx="18" hasCustomPrompt="1"/>
          </p:nvPr>
        </p:nvSpPr>
        <p:spPr>
          <a:xfrm>
            <a:off x="620714" y="4678345"/>
            <a:ext cx="7842930" cy="327025"/>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6" name="CasellaDiTesto 5"/>
          <p:cNvSpPr txBox="1"/>
          <p:nvPr userDrawn="1"/>
        </p:nvSpPr>
        <p:spPr>
          <a:xfrm>
            <a:off x="619945" y="5269694"/>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8" name="CasellaDiTesto 7"/>
          <p:cNvSpPr txBox="1"/>
          <p:nvPr userDrawn="1"/>
        </p:nvSpPr>
        <p:spPr>
          <a:xfrm>
            <a:off x="2375536" y="5269694"/>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12" name="Segnaposto testo 16"/>
          <p:cNvSpPr>
            <a:spLocks noGrp="1"/>
          </p:cNvSpPr>
          <p:nvPr>
            <p:ph type="body" sz="quarter" idx="15" hasCustomPrompt="1"/>
          </p:nvPr>
        </p:nvSpPr>
        <p:spPr>
          <a:xfrm>
            <a:off x="3496117" y="5270233"/>
            <a:ext cx="8711758"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a:p>
            <a:pPr lvl="0"/>
            <a:endParaRPr lang="it-IT" dirty="0"/>
          </a:p>
        </p:txBody>
      </p:sp>
      <p:sp>
        <p:nvSpPr>
          <p:cNvPr id="3" name="Segnaposto immagine 2"/>
          <p:cNvSpPr>
            <a:spLocks noGrp="1"/>
          </p:cNvSpPr>
          <p:nvPr>
            <p:ph type="pic" sz="quarter" idx="19" hasCustomPrompt="1"/>
          </p:nvPr>
        </p:nvSpPr>
        <p:spPr>
          <a:xfrm>
            <a:off x="6655959"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3" name="Segnaposto immagine 2"/>
          <p:cNvSpPr>
            <a:spLocks noGrp="1"/>
          </p:cNvSpPr>
          <p:nvPr>
            <p:ph type="pic" sz="quarter" idx="20" hasCustomPrompt="1"/>
          </p:nvPr>
        </p:nvSpPr>
        <p:spPr>
          <a:xfrm>
            <a:off x="3646796"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14" name="Segnaposto immagine 2"/>
          <p:cNvSpPr>
            <a:spLocks noGrp="1"/>
          </p:cNvSpPr>
          <p:nvPr>
            <p:ph type="pic" sz="quarter" idx="21" hasCustomPrompt="1"/>
          </p:nvPr>
        </p:nvSpPr>
        <p:spPr>
          <a:xfrm>
            <a:off x="637634" y="5832475"/>
            <a:ext cx="2166937" cy="762000"/>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2240611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ok presentation cover (more institutions log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Segnaposto testo 12"/>
          <p:cNvSpPr>
            <a:spLocks noGrp="1"/>
          </p:cNvSpPr>
          <p:nvPr>
            <p:ph type="body" sz="quarter" idx="17" hasCustomPrompt="1"/>
          </p:nvPr>
        </p:nvSpPr>
        <p:spPr>
          <a:xfrm>
            <a:off x="850573" y="5062539"/>
            <a:ext cx="3416842" cy="489175"/>
          </a:xfrm>
          <a:prstGeom prst="rect">
            <a:avLst/>
          </a:prstGeom>
          <a:ln>
            <a:noFill/>
          </a:ln>
        </p:spPr>
        <p:txBody>
          <a:bodyPr vert="horz"/>
          <a:lstStyle>
            <a:lvl1pPr marL="0" marR="0" indent="0" algn="l" defTabSz="457200" rtl="0" eaLnBrk="1" fontAlgn="auto" latinLnBrk="0" hangingPunct="1">
              <a:lnSpc>
                <a:spcPct val="100000"/>
              </a:lnSpc>
              <a:spcBef>
                <a:spcPts val="0"/>
              </a:spcBef>
              <a:spcAft>
                <a:spcPts val="0"/>
              </a:spcAft>
              <a:buClrTx/>
              <a:buSzTx/>
              <a:buFont typeface="Arial"/>
              <a:buNone/>
              <a:tabLst/>
              <a:defRPr sz="1200" b="1" baseline="0">
                <a:solidFill>
                  <a:srgbClr val="293762"/>
                </a:solidFill>
                <a:latin typeface="Arial"/>
                <a:cs typeface="Arial"/>
              </a:defRPr>
            </a:lvl1pPr>
            <a:lvl2pPr marL="457200" indent="0">
              <a:buNone/>
              <a:defRPr sz="1400" b="1">
                <a:solidFill>
                  <a:srgbClr val="293762"/>
                </a:solidFill>
                <a:latin typeface="Arial"/>
                <a:cs typeface="Arial"/>
              </a:defRPr>
            </a:lvl2pPr>
            <a:lvl3pPr marL="914400" indent="0">
              <a:buNone/>
              <a:defRPr sz="1400" b="1">
                <a:solidFill>
                  <a:srgbClr val="293762"/>
                </a:solidFill>
                <a:latin typeface="Arial"/>
                <a:cs typeface="Arial"/>
              </a:defRPr>
            </a:lvl3pPr>
            <a:lvl4pPr marL="1371600" indent="0">
              <a:buNone/>
              <a:defRPr sz="1400" b="1">
                <a:solidFill>
                  <a:srgbClr val="293762"/>
                </a:solidFill>
                <a:latin typeface="Arial"/>
                <a:cs typeface="Arial"/>
              </a:defRPr>
            </a:lvl4pPr>
            <a:lvl5pPr marL="1828800" indent="0">
              <a:buNone/>
              <a:defRPr sz="1400" b="1">
                <a:solidFill>
                  <a:srgbClr val="293762"/>
                </a:solidFill>
                <a:latin typeface="Arial"/>
                <a:cs typeface="Arial"/>
              </a:defRPr>
            </a:lvl5pPr>
          </a:lstStyle>
          <a:p>
            <a:pPr lvl="0"/>
            <a:r>
              <a:rPr lang="it-IT" dirty="0"/>
              <a:t>BOOK TITLE: </a:t>
            </a:r>
            <a:r>
              <a:rPr lang="it-IT" dirty="0" err="1"/>
              <a:t>Arial</a:t>
            </a:r>
            <a:r>
              <a:rPr lang="it-IT" dirty="0"/>
              <a:t> </a:t>
            </a:r>
            <a:r>
              <a:rPr lang="it-IT" dirty="0" err="1"/>
              <a:t>Bold</a:t>
            </a:r>
            <a:r>
              <a:rPr lang="it-IT" dirty="0"/>
              <a:t>; 14pt; #293762</a:t>
            </a:r>
          </a:p>
          <a:p>
            <a:pPr lvl="0"/>
            <a:r>
              <a:rPr lang="it-IT" dirty="0"/>
              <a:t>(</a:t>
            </a:r>
            <a:r>
              <a:rPr lang="it-IT" dirty="0" err="1"/>
              <a:t>Max</a:t>
            </a:r>
            <a:r>
              <a:rPr lang="it-IT" dirty="0"/>
              <a:t> 2 </a:t>
            </a:r>
            <a:r>
              <a:rPr lang="it-IT" dirty="0" err="1"/>
              <a:t>lines</a:t>
            </a:r>
            <a:r>
              <a:rPr lang="it-IT" dirty="0"/>
              <a:t>)</a:t>
            </a:r>
          </a:p>
          <a:p>
            <a:pPr lvl="0"/>
            <a:endParaRPr lang="it-IT" dirty="0"/>
          </a:p>
        </p:txBody>
      </p:sp>
      <p:sp>
        <p:nvSpPr>
          <p:cNvPr id="11" name="Segnaposto immagine 10"/>
          <p:cNvSpPr>
            <a:spLocks noGrp="1"/>
          </p:cNvSpPr>
          <p:nvPr>
            <p:ph type="pic" sz="quarter" idx="18"/>
          </p:nvPr>
        </p:nvSpPr>
        <p:spPr>
          <a:xfrm>
            <a:off x="851342" y="507546"/>
            <a:ext cx="3416073" cy="4408488"/>
          </a:xfrm>
          <a:prstGeom prst="rect">
            <a:avLst/>
          </a:prstGeom>
        </p:spPr>
        <p:txBody>
          <a:bodyPr vert="horz"/>
          <a:lstStyle/>
          <a:p>
            <a:endParaRPr lang="it-IT"/>
          </a:p>
        </p:txBody>
      </p:sp>
      <p:sp>
        <p:nvSpPr>
          <p:cNvPr id="15" name="Segnaposto testo 10"/>
          <p:cNvSpPr>
            <a:spLocks noGrp="1"/>
          </p:cNvSpPr>
          <p:nvPr>
            <p:ph type="body" sz="quarter" idx="16" hasCustomPrompt="1"/>
          </p:nvPr>
        </p:nvSpPr>
        <p:spPr>
          <a:xfrm>
            <a:off x="4599213" y="507546"/>
            <a:ext cx="7021287" cy="7896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24pt; #</a:t>
            </a:r>
            <a:r>
              <a:rPr lang="is-IS" dirty="0"/>
              <a:t>293762</a:t>
            </a:r>
          </a:p>
          <a:p>
            <a:pPr lvl="0"/>
            <a:r>
              <a:rPr lang="is-IS" dirty="0"/>
              <a:t>(max 2 lines)</a:t>
            </a:r>
          </a:p>
        </p:txBody>
      </p:sp>
      <p:sp>
        <p:nvSpPr>
          <p:cNvPr id="16" name="Segnaposto testo 8"/>
          <p:cNvSpPr>
            <a:spLocks noGrp="1"/>
          </p:cNvSpPr>
          <p:nvPr>
            <p:ph type="body" sz="quarter" idx="19" hasCustomPrompt="1"/>
          </p:nvPr>
        </p:nvSpPr>
        <p:spPr>
          <a:xfrm>
            <a:off x="4599213" y="2466295"/>
            <a:ext cx="7021288" cy="2449739"/>
          </a:xfrm>
          <a:prstGeom prst="rect">
            <a:avLst/>
          </a:prstGeom>
        </p:spPr>
        <p:txBody>
          <a:bodyPr vert="horz"/>
          <a:lstStyle>
            <a:lvl1pPr marL="0" indent="0">
              <a:buNone/>
              <a:defRPr sz="16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16pt; #</a:t>
            </a:r>
            <a:r>
              <a:rPr lang="is-IS" dirty="0"/>
              <a:t>293762</a:t>
            </a:r>
            <a:endParaRPr lang="it-IT" dirty="0"/>
          </a:p>
        </p:txBody>
      </p:sp>
      <p:sp>
        <p:nvSpPr>
          <p:cNvPr id="17" name="Segnaposto testo 8"/>
          <p:cNvSpPr>
            <a:spLocks noGrp="1"/>
          </p:cNvSpPr>
          <p:nvPr>
            <p:ph type="body" sz="quarter" idx="20" hasCustomPrompt="1"/>
          </p:nvPr>
        </p:nvSpPr>
        <p:spPr>
          <a:xfrm>
            <a:off x="4599214" y="5022606"/>
            <a:ext cx="5497285" cy="411179"/>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22" name="CasellaDiTesto 21"/>
          <p:cNvSpPr txBox="1"/>
          <p:nvPr userDrawn="1"/>
        </p:nvSpPr>
        <p:spPr>
          <a:xfrm>
            <a:off x="850574" y="6130387"/>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23" name="CasellaDiTesto 22"/>
          <p:cNvSpPr txBox="1"/>
          <p:nvPr userDrawn="1"/>
        </p:nvSpPr>
        <p:spPr>
          <a:xfrm>
            <a:off x="2606165" y="6130387"/>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24" name="Segnaposto testo 16"/>
          <p:cNvSpPr>
            <a:spLocks noGrp="1"/>
          </p:cNvSpPr>
          <p:nvPr>
            <p:ph type="body" sz="quarter" idx="15" hasCustomPrompt="1"/>
          </p:nvPr>
        </p:nvSpPr>
        <p:spPr>
          <a:xfrm>
            <a:off x="3726746" y="6130926"/>
            <a:ext cx="30210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r>
              <a:rPr lang="it-IT" dirty="0"/>
              <a:t> + </a:t>
            </a:r>
            <a:r>
              <a:rPr lang="it-IT" dirty="0" err="1"/>
              <a:t>Other</a:t>
            </a:r>
            <a:r>
              <a:rPr lang="it-IT" dirty="0"/>
              <a:t> </a:t>
            </a:r>
            <a:r>
              <a:rPr lang="it-IT" dirty="0" err="1"/>
              <a:t>institution</a:t>
            </a:r>
            <a:r>
              <a:rPr lang="it-IT" dirty="0"/>
              <a:t> </a:t>
            </a:r>
            <a:r>
              <a:rPr lang="it-IT" dirty="0" err="1"/>
              <a:t>links</a:t>
            </a:r>
            <a:r>
              <a:rPr lang="it-IT" dirty="0"/>
              <a:t> or </a:t>
            </a:r>
            <a:r>
              <a:rPr lang="it-IT" dirty="0" err="1"/>
              <a:t>hashtags</a:t>
            </a:r>
            <a:endParaRPr lang="it-IT" dirty="0"/>
          </a:p>
        </p:txBody>
      </p:sp>
      <p:sp>
        <p:nvSpPr>
          <p:cNvPr id="25" name="Segnaposto immagine 2"/>
          <p:cNvSpPr>
            <a:spLocks noGrp="1"/>
          </p:cNvSpPr>
          <p:nvPr>
            <p:ph type="pic" sz="quarter" idx="21" hasCustomPrompt="1"/>
          </p:nvPr>
        </p:nvSpPr>
        <p:spPr>
          <a:xfrm>
            <a:off x="8645070"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26" name="Segnaposto immagine 2"/>
          <p:cNvSpPr>
            <a:spLocks noGrp="1"/>
          </p:cNvSpPr>
          <p:nvPr>
            <p:ph type="pic" sz="quarter" idx="22" hasCustomPrompt="1"/>
          </p:nvPr>
        </p:nvSpPr>
        <p:spPr>
          <a:xfrm>
            <a:off x="6939641" y="6027931"/>
            <a:ext cx="1502253" cy="566544"/>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428515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Minim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testo 10"/>
          <p:cNvSpPr>
            <a:spLocks noGrp="1"/>
          </p:cNvSpPr>
          <p:nvPr>
            <p:ph type="body" sz="quarter" idx="16" hasCustomPrompt="1"/>
          </p:nvPr>
        </p:nvSpPr>
        <p:spPr>
          <a:xfrm>
            <a:off x="619945" y="752475"/>
            <a:ext cx="11000556" cy="1742168"/>
          </a:xfrm>
          <a:prstGeom prst="rect">
            <a:avLst/>
          </a:prstGeom>
          <a:ln>
            <a:noFill/>
          </a:ln>
        </p:spPr>
        <p:txBody>
          <a:bodyPr vert="horz"/>
          <a:lstStyle>
            <a:lvl1pPr marL="0" indent="0">
              <a:spcBef>
                <a:spcPts val="0"/>
              </a:spcBef>
              <a:buNone/>
              <a:defRPr sz="32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SLIDE TITLE: </a:t>
            </a:r>
            <a:r>
              <a:rPr lang="it-IT" dirty="0" err="1"/>
              <a:t>Arial</a:t>
            </a:r>
            <a:r>
              <a:rPr lang="it-IT" dirty="0"/>
              <a:t> </a:t>
            </a:r>
            <a:r>
              <a:rPr lang="it-IT" dirty="0" err="1"/>
              <a:t>Bold</a:t>
            </a:r>
            <a:r>
              <a:rPr lang="it-IT" dirty="0"/>
              <a:t>; 32pt; #</a:t>
            </a:r>
            <a:r>
              <a:rPr lang="is-IS" dirty="0"/>
              <a:t>293762</a:t>
            </a:r>
          </a:p>
          <a:p>
            <a:pPr lvl="0"/>
            <a:r>
              <a:rPr lang="is-IS" dirty="0"/>
              <a:t>(max 3 lines)</a:t>
            </a:r>
          </a:p>
        </p:txBody>
      </p:sp>
      <p:sp>
        <p:nvSpPr>
          <p:cNvPr id="4" name="Segnaposto testo 8"/>
          <p:cNvSpPr>
            <a:spLocks noGrp="1"/>
          </p:cNvSpPr>
          <p:nvPr>
            <p:ph type="body" sz="quarter" idx="17" hasCustomPrompt="1"/>
          </p:nvPr>
        </p:nvSpPr>
        <p:spPr>
          <a:xfrm>
            <a:off x="620713" y="2739118"/>
            <a:ext cx="7761287" cy="2449739"/>
          </a:xfrm>
          <a:prstGeom prst="rect">
            <a:avLst/>
          </a:prstGeom>
        </p:spPr>
        <p:txBody>
          <a:bodyPr vert="horz"/>
          <a:lstStyle>
            <a:lvl1pPr marL="0" indent="0">
              <a:buNone/>
              <a:defRPr sz="1800">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SPEAKERS: </a:t>
            </a:r>
            <a:r>
              <a:rPr lang="it-IT" dirty="0" err="1"/>
              <a:t>Arial</a:t>
            </a:r>
            <a:r>
              <a:rPr lang="it-IT" dirty="0"/>
              <a:t> Regular; 18pt; #</a:t>
            </a:r>
            <a:r>
              <a:rPr lang="is-IS" dirty="0"/>
              <a:t>293762</a:t>
            </a:r>
            <a:endParaRPr lang="it-IT" dirty="0"/>
          </a:p>
        </p:txBody>
      </p:sp>
      <p:sp>
        <p:nvSpPr>
          <p:cNvPr id="5" name="Segnaposto testo 8"/>
          <p:cNvSpPr>
            <a:spLocks noGrp="1"/>
          </p:cNvSpPr>
          <p:nvPr>
            <p:ph type="body" sz="quarter" idx="18" hasCustomPrompt="1"/>
          </p:nvPr>
        </p:nvSpPr>
        <p:spPr>
          <a:xfrm>
            <a:off x="620714" y="5267535"/>
            <a:ext cx="7842930" cy="411179"/>
          </a:xfrm>
          <a:prstGeom prst="rect">
            <a:avLst/>
          </a:prstGeom>
        </p:spPr>
        <p:txBody>
          <a:bodyPr vert="horz"/>
          <a:lstStyle>
            <a:lvl1pPr marL="0" indent="0">
              <a:buNone/>
              <a:defRPr sz="1400" b="1">
                <a:solidFill>
                  <a:srgbClr val="293762"/>
                </a:solidFill>
                <a:latin typeface="Arial"/>
                <a:cs typeface="Arial"/>
              </a:defRPr>
            </a:lvl1pPr>
            <a:lvl2pPr marL="457200" indent="0">
              <a:buNone/>
              <a:defRPr sz="1800">
                <a:solidFill>
                  <a:srgbClr val="293762"/>
                </a:solidFill>
                <a:latin typeface="Arial"/>
                <a:cs typeface="Arial"/>
              </a:defRPr>
            </a:lvl2pPr>
            <a:lvl3pPr marL="914400" indent="0">
              <a:buNone/>
              <a:defRPr sz="1800">
                <a:solidFill>
                  <a:srgbClr val="293762"/>
                </a:solidFill>
                <a:latin typeface="Arial"/>
                <a:cs typeface="Arial"/>
              </a:defRPr>
            </a:lvl3pPr>
            <a:lvl4pPr marL="1371600" indent="0">
              <a:buNone/>
              <a:defRPr sz="1800">
                <a:solidFill>
                  <a:srgbClr val="293762"/>
                </a:solidFill>
                <a:latin typeface="Arial"/>
                <a:cs typeface="Arial"/>
              </a:defRPr>
            </a:lvl4pPr>
            <a:lvl5pPr marL="1828800" indent="0">
              <a:buNone/>
              <a:defRPr sz="1800">
                <a:solidFill>
                  <a:srgbClr val="293762"/>
                </a:solidFill>
                <a:latin typeface="Arial"/>
                <a:cs typeface="Arial"/>
              </a:defRPr>
            </a:lvl5pPr>
          </a:lstStyle>
          <a:p>
            <a:pPr lvl="0"/>
            <a:r>
              <a:rPr lang="it-IT" dirty="0"/>
              <a:t>DATE: </a:t>
            </a:r>
            <a:r>
              <a:rPr lang="it-IT" dirty="0" err="1"/>
              <a:t>Arial</a:t>
            </a:r>
            <a:r>
              <a:rPr lang="it-IT" dirty="0"/>
              <a:t> </a:t>
            </a:r>
            <a:r>
              <a:rPr lang="it-IT" dirty="0" err="1"/>
              <a:t>Bold</a:t>
            </a:r>
            <a:r>
              <a:rPr lang="it-IT" dirty="0"/>
              <a:t>; 14pt; #</a:t>
            </a:r>
            <a:r>
              <a:rPr lang="is-IS" dirty="0"/>
              <a:t>293762</a:t>
            </a:r>
            <a:endParaRPr lang="it-IT" dirty="0"/>
          </a:p>
        </p:txBody>
      </p:sp>
      <p:sp>
        <p:nvSpPr>
          <p:cNvPr id="6" name="CasellaDiTesto 5"/>
          <p:cNvSpPr txBox="1"/>
          <p:nvPr userDrawn="1"/>
        </p:nvSpPr>
        <p:spPr>
          <a:xfrm>
            <a:off x="619945" y="6247703"/>
            <a:ext cx="1943830" cy="246221"/>
          </a:xfrm>
          <a:prstGeom prst="rect">
            <a:avLst/>
          </a:prstGeom>
          <a:noFill/>
        </p:spPr>
        <p:txBody>
          <a:bodyPr wrap="square" rtlCol="0">
            <a:spAutoFit/>
          </a:bodyPr>
          <a:lstStyle/>
          <a:p>
            <a:r>
              <a:rPr lang="it-IT" sz="1000" dirty="0" err="1">
                <a:solidFill>
                  <a:srgbClr val="293762"/>
                </a:solidFill>
                <a:latin typeface="Arial  "/>
                <a:cs typeface="Arial  "/>
              </a:rPr>
              <a:t>eurohealthobservatory.eu</a:t>
            </a:r>
            <a:endParaRPr lang="it-IT" sz="1000" dirty="0">
              <a:solidFill>
                <a:srgbClr val="293762"/>
              </a:solidFill>
              <a:latin typeface="Arial  "/>
              <a:cs typeface="Arial  "/>
            </a:endParaRPr>
          </a:p>
        </p:txBody>
      </p:sp>
      <p:sp>
        <p:nvSpPr>
          <p:cNvPr id="7" name="CasellaDiTesto 6"/>
          <p:cNvSpPr txBox="1"/>
          <p:nvPr userDrawn="1"/>
        </p:nvSpPr>
        <p:spPr>
          <a:xfrm>
            <a:off x="2375536" y="6247703"/>
            <a:ext cx="1351210" cy="246221"/>
          </a:xfrm>
          <a:prstGeom prst="rect">
            <a:avLst/>
          </a:prstGeom>
          <a:noFill/>
        </p:spPr>
        <p:txBody>
          <a:bodyPr wrap="square" rtlCol="0">
            <a:spAutoFit/>
          </a:bodyPr>
          <a:lstStyle/>
          <a:p>
            <a:r>
              <a:rPr lang="it-IT" sz="1000" dirty="0">
                <a:solidFill>
                  <a:srgbClr val="293762"/>
                </a:solidFill>
                <a:latin typeface="Arial   "/>
                <a:cs typeface="Arial   "/>
              </a:rPr>
              <a:t>@</a:t>
            </a:r>
            <a:r>
              <a:rPr lang="it-IT" sz="1000" dirty="0" err="1">
                <a:solidFill>
                  <a:srgbClr val="293762"/>
                </a:solidFill>
                <a:latin typeface="Arial   "/>
                <a:cs typeface="Arial   "/>
              </a:rPr>
              <a:t>OBSHealth</a:t>
            </a:r>
            <a:endParaRPr lang="it-IT" sz="1000" dirty="0">
              <a:solidFill>
                <a:srgbClr val="293762"/>
              </a:solidFill>
              <a:latin typeface="Arial   "/>
              <a:cs typeface="Arial   "/>
            </a:endParaRPr>
          </a:p>
        </p:txBody>
      </p:sp>
      <p:sp>
        <p:nvSpPr>
          <p:cNvPr id="8" name="Segnaposto testo 16"/>
          <p:cNvSpPr>
            <a:spLocks noGrp="1"/>
          </p:cNvSpPr>
          <p:nvPr>
            <p:ph type="body" sz="quarter" idx="15" hasCustomPrompt="1"/>
          </p:nvPr>
        </p:nvSpPr>
        <p:spPr>
          <a:xfrm>
            <a:off x="3496117" y="6246144"/>
            <a:ext cx="2781312" cy="3635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293762"/>
                </a:solidFill>
                <a:latin typeface="Arial"/>
                <a:cs typeface="Arial"/>
              </a:defRPr>
            </a:lvl1pPr>
            <a:lvl2pPr marL="457200" indent="0">
              <a:buNone/>
              <a:defRPr sz="1000">
                <a:solidFill>
                  <a:srgbClr val="FFFFFF"/>
                </a:solidFill>
                <a:latin typeface="Arial"/>
                <a:cs typeface="Arial"/>
              </a:defRPr>
            </a:lvl2pPr>
            <a:lvl3pPr marL="914400" indent="0">
              <a:buNone/>
              <a:defRPr sz="1000">
                <a:solidFill>
                  <a:srgbClr val="FFFFFF"/>
                </a:solidFill>
                <a:latin typeface="Arial"/>
                <a:cs typeface="Arial"/>
              </a:defRPr>
            </a:lvl3pPr>
            <a:lvl4pPr marL="1371600" indent="0">
              <a:buNone/>
              <a:defRPr sz="1000">
                <a:solidFill>
                  <a:srgbClr val="FFFFFF"/>
                </a:solidFill>
                <a:latin typeface="Arial"/>
                <a:cs typeface="Arial"/>
              </a:defRPr>
            </a:lvl4pPr>
            <a:lvl5pPr marL="1828800" indent="0">
              <a:buNone/>
              <a:defRPr sz="1000">
                <a:solidFill>
                  <a:srgbClr val="FFFFFF"/>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it-IT" dirty="0"/>
              <a:t>#</a:t>
            </a:r>
            <a:r>
              <a:rPr lang="it-IT" dirty="0" err="1"/>
              <a:t>hashtag</a:t>
            </a:r>
            <a:r>
              <a:rPr lang="it-IT" dirty="0"/>
              <a:t> </a:t>
            </a:r>
            <a:r>
              <a:rPr lang="it-IT" dirty="0" err="1"/>
              <a:t>placeholder</a:t>
            </a:r>
            <a:endParaRPr lang="it-IT" dirty="0"/>
          </a:p>
        </p:txBody>
      </p:sp>
    </p:spTree>
    <p:extLst>
      <p:ext uri="{BB962C8B-B14F-4D97-AF65-F5344CB8AC3E}">
        <p14:creationId xmlns:p14="http://schemas.microsoft.com/office/powerpoint/2010/main" val="96761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testo 10"/>
          <p:cNvSpPr>
            <a:spLocks noGrp="1"/>
          </p:cNvSpPr>
          <p:nvPr>
            <p:ph type="body" sz="quarter" idx="16" hasCustomPrompt="1"/>
          </p:nvPr>
        </p:nvSpPr>
        <p:spPr>
          <a:xfrm>
            <a:off x="619945" y="979261"/>
            <a:ext cx="11000556" cy="1742168"/>
          </a:xfrm>
          <a:prstGeom prst="rect">
            <a:avLst/>
          </a:prstGeom>
          <a:ln>
            <a:noFill/>
          </a:ln>
        </p:spPr>
        <p:txBody>
          <a:bodyPr vert="horz"/>
          <a:lstStyle>
            <a:lvl1pPr marL="0" indent="0">
              <a:spcBef>
                <a:spcPts val="0"/>
              </a:spcBef>
              <a:buNone/>
              <a:defRPr sz="2400" b="1">
                <a:solidFill>
                  <a:schemeClr val="bg1"/>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TITLE: </a:t>
            </a:r>
            <a:r>
              <a:rPr lang="it-IT" dirty="0" err="1"/>
              <a:t>Arial</a:t>
            </a:r>
            <a:r>
              <a:rPr lang="it-IT" dirty="0"/>
              <a:t> </a:t>
            </a:r>
            <a:r>
              <a:rPr lang="it-IT" dirty="0" err="1"/>
              <a:t>Bold</a:t>
            </a:r>
            <a:r>
              <a:rPr lang="it-IT" dirty="0"/>
              <a:t>; 24pt; #</a:t>
            </a:r>
            <a:r>
              <a:rPr lang="is-IS" dirty="0"/>
              <a:t>FFFFFF</a:t>
            </a:r>
          </a:p>
          <a:p>
            <a:pPr lvl="0"/>
            <a:r>
              <a:rPr lang="is-IS" dirty="0"/>
              <a:t>(max 3 lines)</a:t>
            </a:r>
          </a:p>
        </p:txBody>
      </p:sp>
      <p:sp>
        <p:nvSpPr>
          <p:cNvPr id="4" name="Segnaposto testo 10"/>
          <p:cNvSpPr>
            <a:spLocks noGrp="1"/>
          </p:cNvSpPr>
          <p:nvPr>
            <p:ph type="body" sz="quarter" idx="17" hasCustomPrompt="1"/>
          </p:nvPr>
        </p:nvSpPr>
        <p:spPr>
          <a:xfrm>
            <a:off x="619945" y="5406571"/>
            <a:ext cx="11000556" cy="961572"/>
          </a:xfrm>
          <a:prstGeom prst="rect">
            <a:avLst/>
          </a:prstGeom>
          <a:ln>
            <a:noFill/>
          </a:ln>
        </p:spPr>
        <p:txBody>
          <a:bodyPr vert="horz"/>
          <a:lstStyle>
            <a:lvl1pPr marL="0" indent="0">
              <a:spcBef>
                <a:spcPts val="0"/>
              </a:spcBef>
              <a:buNone/>
              <a:defRPr sz="1400" b="0">
                <a:solidFill>
                  <a:schemeClr val="bg1"/>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SUBTITLE: </a:t>
            </a:r>
            <a:r>
              <a:rPr lang="it-IT" dirty="0" err="1"/>
              <a:t>Arial</a:t>
            </a:r>
            <a:r>
              <a:rPr lang="it-IT" dirty="0"/>
              <a:t> Regular; 24pt; #</a:t>
            </a:r>
            <a:r>
              <a:rPr lang="is-IS" dirty="0"/>
              <a:t>FFFFFF</a:t>
            </a:r>
          </a:p>
          <a:p>
            <a:pPr lvl="0"/>
            <a:r>
              <a:rPr lang="is-IS" dirty="0"/>
              <a:t>(max 3 lines)</a:t>
            </a:r>
          </a:p>
        </p:txBody>
      </p:sp>
    </p:spTree>
    <p:extLst>
      <p:ext uri="{BB962C8B-B14F-4D97-AF65-F5344CB8AC3E}">
        <p14:creationId xmlns:p14="http://schemas.microsoft.com/office/powerpoint/2010/main" val="368536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YELLO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egnaposto testo 10"/>
          <p:cNvSpPr>
            <a:spLocks noGrp="1"/>
          </p:cNvSpPr>
          <p:nvPr>
            <p:ph type="body" sz="quarter" idx="16" hasCustomPrompt="1"/>
          </p:nvPr>
        </p:nvSpPr>
        <p:spPr>
          <a:xfrm>
            <a:off x="619945" y="979261"/>
            <a:ext cx="11000556" cy="17421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TITLE: </a:t>
            </a:r>
            <a:r>
              <a:rPr lang="it-IT" dirty="0" err="1"/>
              <a:t>Arial</a:t>
            </a:r>
            <a:r>
              <a:rPr lang="it-IT" dirty="0"/>
              <a:t> </a:t>
            </a:r>
            <a:r>
              <a:rPr lang="it-IT" dirty="0" err="1"/>
              <a:t>Bold</a:t>
            </a:r>
            <a:r>
              <a:rPr lang="it-IT" dirty="0"/>
              <a:t>; 24pt; #</a:t>
            </a:r>
            <a:r>
              <a:rPr lang="is-IS" dirty="0"/>
              <a:t>293762</a:t>
            </a:r>
          </a:p>
          <a:p>
            <a:pPr lvl="0"/>
            <a:r>
              <a:rPr lang="is-IS" dirty="0"/>
              <a:t>(max 3 lines)</a:t>
            </a:r>
          </a:p>
        </p:txBody>
      </p:sp>
      <p:sp>
        <p:nvSpPr>
          <p:cNvPr id="3" name="Segnaposto testo 10"/>
          <p:cNvSpPr>
            <a:spLocks noGrp="1"/>
          </p:cNvSpPr>
          <p:nvPr>
            <p:ph type="body" sz="quarter" idx="17" hasCustomPrompt="1"/>
          </p:nvPr>
        </p:nvSpPr>
        <p:spPr>
          <a:xfrm>
            <a:off x="619945" y="5406571"/>
            <a:ext cx="11000556" cy="961572"/>
          </a:xfrm>
          <a:prstGeom prst="rect">
            <a:avLst/>
          </a:prstGeom>
          <a:ln>
            <a:noFill/>
          </a:ln>
        </p:spPr>
        <p:txBody>
          <a:bodyPr vert="horz"/>
          <a:lstStyle>
            <a:lvl1pPr marL="0" indent="0">
              <a:spcBef>
                <a:spcPts val="0"/>
              </a:spcBef>
              <a:buNone/>
              <a:defRPr sz="1400" b="0">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SUBTITLE: </a:t>
            </a:r>
            <a:r>
              <a:rPr lang="it-IT" dirty="0" err="1"/>
              <a:t>Arial</a:t>
            </a:r>
            <a:r>
              <a:rPr lang="it-IT" dirty="0"/>
              <a:t> Regular; 24pt; #</a:t>
            </a:r>
            <a:r>
              <a:rPr lang="is-IS" dirty="0"/>
              <a:t>293762</a:t>
            </a:r>
          </a:p>
          <a:p>
            <a:pPr lvl="0"/>
            <a:r>
              <a:rPr lang="is-IS" dirty="0"/>
              <a:t>(max 3 lines)</a:t>
            </a:r>
          </a:p>
        </p:txBody>
      </p:sp>
    </p:spTree>
    <p:extLst>
      <p:ext uri="{BB962C8B-B14F-4D97-AF65-F5344CB8AC3E}">
        <p14:creationId xmlns:p14="http://schemas.microsoft.com/office/powerpoint/2010/main" val="320063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GRAY">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egnaposto testo 10"/>
          <p:cNvSpPr>
            <a:spLocks noGrp="1"/>
          </p:cNvSpPr>
          <p:nvPr>
            <p:ph type="body" sz="quarter" idx="16" hasCustomPrompt="1"/>
          </p:nvPr>
        </p:nvSpPr>
        <p:spPr>
          <a:xfrm>
            <a:off x="619945" y="979261"/>
            <a:ext cx="11000556" cy="1742168"/>
          </a:xfrm>
          <a:prstGeom prst="rect">
            <a:avLst/>
          </a:prstGeom>
          <a:ln>
            <a:noFill/>
          </a:ln>
        </p:spPr>
        <p:txBody>
          <a:bodyPr vert="horz"/>
          <a:lstStyle>
            <a:lvl1pPr marL="0" indent="0">
              <a:spcBef>
                <a:spcPts val="0"/>
              </a:spcBef>
              <a:buNone/>
              <a:defRPr sz="2400" b="1">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TITLE: </a:t>
            </a:r>
            <a:r>
              <a:rPr lang="it-IT" dirty="0" err="1"/>
              <a:t>Arial</a:t>
            </a:r>
            <a:r>
              <a:rPr lang="it-IT" dirty="0"/>
              <a:t> </a:t>
            </a:r>
            <a:r>
              <a:rPr lang="it-IT" dirty="0" err="1"/>
              <a:t>Bold</a:t>
            </a:r>
            <a:r>
              <a:rPr lang="it-IT" dirty="0"/>
              <a:t>; 24pt; #</a:t>
            </a:r>
            <a:r>
              <a:rPr lang="is-IS" dirty="0"/>
              <a:t>293762</a:t>
            </a:r>
          </a:p>
          <a:p>
            <a:pPr lvl="0"/>
            <a:r>
              <a:rPr lang="is-IS" dirty="0"/>
              <a:t>(max 3 lines)</a:t>
            </a:r>
          </a:p>
        </p:txBody>
      </p:sp>
      <p:sp>
        <p:nvSpPr>
          <p:cNvPr id="5" name="Segnaposto testo 10"/>
          <p:cNvSpPr>
            <a:spLocks noGrp="1"/>
          </p:cNvSpPr>
          <p:nvPr>
            <p:ph type="body" sz="quarter" idx="17" hasCustomPrompt="1"/>
          </p:nvPr>
        </p:nvSpPr>
        <p:spPr>
          <a:xfrm>
            <a:off x="619945" y="5406571"/>
            <a:ext cx="11000556" cy="961572"/>
          </a:xfrm>
          <a:prstGeom prst="rect">
            <a:avLst/>
          </a:prstGeom>
          <a:ln>
            <a:noFill/>
          </a:ln>
        </p:spPr>
        <p:txBody>
          <a:bodyPr vert="horz"/>
          <a:lstStyle>
            <a:lvl1pPr marL="0" indent="0">
              <a:spcBef>
                <a:spcPts val="0"/>
              </a:spcBef>
              <a:buNone/>
              <a:defRPr sz="1400" b="0">
                <a:solidFill>
                  <a:srgbClr val="293762"/>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SUBTITLE: </a:t>
            </a:r>
            <a:r>
              <a:rPr lang="it-IT" dirty="0" err="1"/>
              <a:t>Arial</a:t>
            </a:r>
            <a:r>
              <a:rPr lang="it-IT" dirty="0"/>
              <a:t> Regular; 24pt; #</a:t>
            </a:r>
            <a:r>
              <a:rPr lang="is-IS" dirty="0"/>
              <a:t>293762</a:t>
            </a:r>
          </a:p>
          <a:p>
            <a:pPr lvl="0"/>
            <a:r>
              <a:rPr lang="is-IS" dirty="0"/>
              <a:t>(max 3 lines)</a:t>
            </a:r>
          </a:p>
        </p:txBody>
      </p:sp>
    </p:spTree>
    <p:extLst>
      <p:ext uri="{BB962C8B-B14F-4D97-AF65-F5344CB8AC3E}">
        <p14:creationId xmlns:p14="http://schemas.microsoft.com/office/powerpoint/2010/main" val="174025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BLUE (more institu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egnaposto testo 10"/>
          <p:cNvSpPr>
            <a:spLocks noGrp="1"/>
          </p:cNvSpPr>
          <p:nvPr>
            <p:ph type="body" sz="quarter" idx="16" hasCustomPrompt="1"/>
          </p:nvPr>
        </p:nvSpPr>
        <p:spPr>
          <a:xfrm>
            <a:off x="619945" y="979261"/>
            <a:ext cx="11000556" cy="1742168"/>
          </a:xfrm>
          <a:prstGeom prst="rect">
            <a:avLst/>
          </a:prstGeom>
          <a:ln>
            <a:noFill/>
          </a:ln>
        </p:spPr>
        <p:txBody>
          <a:bodyPr vert="horz"/>
          <a:lstStyle>
            <a:lvl1pPr marL="0" indent="0">
              <a:spcBef>
                <a:spcPts val="0"/>
              </a:spcBef>
              <a:buNone/>
              <a:defRPr sz="2400" b="1">
                <a:solidFill>
                  <a:schemeClr val="bg1"/>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TITLE: </a:t>
            </a:r>
            <a:r>
              <a:rPr lang="it-IT" dirty="0" err="1"/>
              <a:t>Arial</a:t>
            </a:r>
            <a:r>
              <a:rPr lang="it-IT" dirty="0"/>
              <a:t> </a:t>
            </a:r>
            <a:r>
              <a:rPr lang="it-IT" dirty="0" err="1"/>
              <a:t>Bold</a:t>
            </a:r>
            <a:r>
              <a:rPr lang="it-IT" dirty="0"/>
              <a:t>; 24pt; #</a:t>
            </a:r>
            <a:r>
              <a:rPr lang="is-IS" dirty="0"/>
              <a:t>FFFFFF</a:t>
            </a:r>
          </a:p>
          <a:p>
            <a:pPr lvl="0"/>
            <a:r>
              <a:rPr lang="is-IS" dirty="0"/>
              <a:t>(max 3 lines)</a:t>
            </a:r>
          </a:p>
        </p:txBody>
      </p:sp>
      <p:sp>
        <p:nvSpPr>
          <p:cNvPr id="4" name="Segnaposto testo 10"/>
          <p:cNvSpPr>
            <a:spLocks noGrp="1"/>
          </p:cNvSpPr>
          <p:nvPr>
            <p:ph type="body" sz="quarter" idx="17" hasCustomPrompt="1"/>
          </p:nvPr>
        </p:nvSpPr>
        <p:spPr>
          <a:xfrm>
            <a:off x="619945" y="3002642"/>
            <a:ext cx="11000556" cy="961572"/>
          </a:xfrm>
          <a:prstGeom prst="rect">
            <a:avLst/>
          </a:prstGeom>
          <a:ln>
            <a:noFill/>
          </a:ln>
        </p:spPr>
        <p:txBody>
          <a:bodyPr vert="horz"/>
          <a:lstStyle>
            <a:lvl1pPr marL="0" indent="0">
              <a:spcBef>
                <a:spcPts val="0"/>
              </a:spcBef>
              <a:buNone/>
              <a:defRPr sz="1400" b="0">
                <a:solidFill>
                  <a:schemeClr val="bg1"/>
                </a:solidFill>
                <a:latin typeface="Arial"/>
                <a:cs typeface="Arial"/>
              </a:defRPr>
            </a:lvl1pPr>
            <a:lvl2pPr marL="457200" indent="0">
              <a:buNone/>
              <a:defRPr sz="2400" b="1">
                <a:solidFill>
                  <a:srgbClr val="293762"/>
                </a:solidFill>
                <a:latin typeface="Arial"/>
                <a:cs typeface="Arial"/>
              </a:defRPr>
            </a:lvl2pPr>
            <a:lvl3pPr marL="914400" indent="0">
              <a:buNone/>
              <a:defRPr sz="2400" b="1">
                <a:solidFill>
                  <a:srgbClr val="293762"/>
                </a:solidFill>
                <a:latin typeface="Arial"/>
                <a:cs typeface="Arial"/>
              </a:defRPr>
            </a:lvl3pPr>
            <a:lvl4pPr marL="1371600" indent="0">
              <a:buNone/>
              <a:defRPr sz="2400" b="1">
                <a:solidFill>
                  <a:srgbClr val="293762"/>
                </a:solidFill>
                <a:latin typeface="Arial"/>
                <a:cs typeface="Arial"/>
              </a:defRPr>
            </a:lvl4pPr>
            <a:lvl5pPr marL="1828800" indent="0">
              <a:buNone/>
              <a:defRPr sz="2400" b="1">
                <a:solidFill>
                  <a:srgbClr val="293762"/>
                </a:solidFill>
                <a:latin typeface="Arial"/>
                <a:cs typeface="Arial"/>
              </a:defRPr>
            </a:lvl5pPr>
          </a:lstStyle>
          <a:p>
            <a:pPr lvl="0"/>
            <a:r>
              <a:rPr lang="it-IT" dirty="0"/>
              <a:t>SECTION SUBTITLE: </a:t>
            </a:r>
            <a:r>
              <a:rPr lang="it-IT" dirty="0" err="1"/>
              <a:t>Arial</a:t>
            </a:r>
            <a:r>
              <a:rPr lang="it-IT" dirty="0"/>
              <a:t> Regular; 24pt; #</a:t>
            </a:r>
            <a:r>
              <a:rPr lang="is-IS" dirty="0"/>
              <a:t>FFFFFF</a:t>
            </a:r>
          </a:p>
          <a:p>
            <a:pPr lvl="0"/>
            <a:r>
              <a:rPr lang="is-IS" dirty="0"/>
              <a:t>(max 3 lines)</a:t>
            </a:r>
          </a:p>
        </p:txBody>
      </p:sp>
      <p:sp>
        <p:nvSpPr>
          <p:cNvPr id="5" name="Segnaposto immagine 2"/>
          <p:cNvSpPr>
            <a:spLocks noGrp="1"/>
          </p:cNvSpPr>
          <p:nvPr>
            <p:ph type="pic" sz="quarter" idx="19" hasCustomPrompt="1"/>
          </p:nvPr>
        </p:nvSpPr>
        <p:spPr>
          <a:xfrm>
            <a:off x="7429501" y="5506357"/>
            <a:ext cx="1966696" cy="734786"/>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
        <p:nvSpPr>
          <p:cNvPr id="6" name="Segnaposto immagine 2"/>
          <p:cNvSpPr>
            <a:spLocks noGrp="1"/>
          </p:cNvSpPr>
          <p:nvPr>
            <p:ph type="pic" sz="quarter" idx="20" hasCustomPrompt="1"/>
          </p:nvPr>
        </p:nvSpPr>
        <p:spPr>
          <a:xfrm>
            <a:off x="5098144" y="5506357"/>
            <a:ext cx="1966696" cy="734786"/>
          </a:xfrm>
          <a:prstGeom prst="rect">
            <a:avLst/>
          </a:prstGeom>
        </p:spPr>
        <p:txBody>
          <a:bodyPr vert="horz"/>
          <a:lstStyle>
            <a:lvl1pPr marL="0" indent="0">
              <a:buNone/>
              <a:defRPr sz="1400">
                <a:solidFill>
                  <a:schemeClr val="bg1">
                    <a:lumMod val="50000"/>
                  </a:schemeClr>
                </a:solidFill>
                <a:latin typeface="Arial"/>
                <a:cs typeface="Arial"/>
              </a:defRPr>
            </a:lvl1pPr>
          </a:lstStyle>
          <a:p>
            <a:r>
              <a:rPr lang="it-IT" dirty="0"/>
              <a:t>Logo </a:t>
            </a:r>
            <a:r>
              <a:rPr lang="it-IT" dirty="0" err="1"/>
              <a:t>placeholder</a:t>
            </a:r>
            <a:endParaRPr lang="it-IT" dirty="0"/>
          </a:p>
        </p:txBody>
      </p:sp>
    </p:spTree>
    <p:extLst>
      <p:ext uri="{BB962C8B-B14F-4D97-AF65-F5344CB8AC3E}">
        <p14:creationId xmlns:p14="http://schemas.microsoft.com/office/powerpoint/2010/main" val="5854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48593"/>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69" r:id="rId3"/>
    <p:sldLayoutId id="2147483690" r:id="rId4"/>
    <p:sldLayoutId id="2147483670" r:id="rId5"/>
    <p:sldLayoutId id="2147483683" r:id="rId6"/>
    <p:sldLayoutId id="2147483684" r:id="rId7"/>
    <p:sldLayoutId id="2147483685" r:id="rId8"/>
    <p:sldLayoutId id="2147483686" r:id="rId9"/>
    <p:sldLayoutId id="2147483687" r:id="rId10"/>
    <p:sldLayoutId id="2147483688" r:id="rId11"/>
    <p:sldLayoutId id="214748370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38820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 id="2147483663" r:id="rId7"/>
    <p:sldLayoutId id="2147483664" r:id="rId8"/>
    <p:sldLayoutId id="2147483665" r:id="rId9"/>
    <p:sldLayoutId id="2147483660" r:id="rId10"/>
    <p:sldLayoutId id="21474836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2777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7534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2" r:id="rId3"/>
    <p:sldLayoutId id="2147483696" r:id="rId4"/>
    <p:sldLayoutId id="2147483697" r:id="rId5"/>
    <p:sldLayoutId id="214748369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hyperlink" Target="https://eurohealthobservatory.who.int/monitors/pace/home"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D39A3-6BF3-4C15-9E63-3B00405291B6}"/>
              </a:ext>
            </a:extLst>
          </p:cNvPr>
          <p:cNvSpPr>
            <a:spLocks noGrp="1"/>
          </p:cNvSpPr>
          <p:nvPr>
            <p:ph type="body" sz="quarter" idx="16"/>
          </p:nvPr>
        </p:nvSpPr>
        <p:spPr>
          <a:xfrm>
            <a:off x="167551" y="996950"/>
            <a:ext cx="12219755" cy="1742168"/>
          </a:xfrm>
        </p:spPr>
        <p:txBody>
          <a:bodyPr/>
          <a:lstStyle/>
          <a:p>
            <a:pPr algn="ctr"/>
            <a:r>
              <a:rPr lang="en-US" sz="3600" noProof="0" dirty="0"/>
              <a:t>The impact of health system structure on cancer treatment inequalities</a:t>
            </a:r>
          </a:p>
        </p:txBody>
      </p:sp>
      <p:sp>
        <p:nvSpPr>
          <p:cNvPr id="3" name="Text Placeholder 2">
            <a:extLst>
              <a:ext uri="{FF2B5EF4-FFF2-40B4-BE49-F238E27FC236}">
                <a16:creationId xmlns:a16="http://schemas.microsoft.com/office/drawing/2014/main" id="{EE2E3FD2-5603-461C-8FA7-C1D58F9B968F}"/>
              </a:ext>
            </a:extLst>
          </p:cNvPr>
          <p:cNvSpPr>
            <a:spLocks noGrp="1"/>
          </p:cNvSpPr>
          <p:nvPr>
            <p:ph type="body" sz="quarter" idx="17"/>
          </p:nvPr>
        </p:nvSpPr>
        <p:spPr/>
        <p:txBody>
          <a:bodyPr/>
          <a:lstStyle/>
          <a:p>
            <a:r>
              <a:rPr lang="en-US" b="1" dirty="0"/>
              <a:t>Dr Dheepa </a:t>
            </a:r>
            <a:r>
              <a:rPr lang="en-US" b="1" dirty="0" err="1"/>
              <a:t>Rajan</a:t>
            </a:r>
            <a:r>
              <a:rPr lang="en-US" dirty="0"/>
              <a:t>, European Observatory on Health Systems and Policies</a:t>
            </a:r>
          </a:p>
          <a:p>
            <a:r>
              <a:rPr lang="en-US" b="1" dirty="0"/>
              <a:t>Béatrice Durvy</a:t>
            </a:r>
            <a:r>
              <a:rPr lang="en-US" dirty="0"/>
              <a:t>, European Observatory on Health Systems and Policies and Technical University of Berlin </a:t>
            </a:r>
          </a:p>
          <a:p>
            <a:r>
              <a:rPr lang="en-US" b="1" dirty="0"/>
              <a:t>Divya Ramroop</a:t>
            </a:r>
            <a:r>
              <a:rPr lang="en-US" dirty="0"/>
              <a:t>, Technical University of Berlin </a:t>
            </a:r>
          </a:p>
        </p:txBody>
      </p:sp>
      <p:sp>
        <p:nvSpPr>
          <p:cNvPr id="4" name="Text Placeholder 3">
            <a:extLst>
              <a:ext uri="{FF2B5EF4-FFF2-40B4-BE49-F238E27FC236}">
                <a16:creationId xmlns:a16="http://schemas.microsoft.com/office/drawing/2014/main" id="{ECD91402-4CE8-4547-9287-C13C5A330AC4}"/>
              </a:ext>
            </a:extLst>
          </p:cNvPr>
          <p:cNvSpPr>
            <a:spLocks noGrp="1"/>
          </p:cNvSpPr>
          <p:nvPr>
            <p:ph type="body" sz="quarter" idx="18"/>
          </p:nvPr>
        </p:nvSpPr>
        <p:spPr/>
        <p:txBody>
          <a:bodyPr/>
          <a:lstStyle/>
          <a:p>
            <a:r>
              <a:rPr lang="en-US" dirty="0"/>
              <a:t>20 May 2025</a:t>
            </a:r>
          </a:p>
        </p:txBody>
      </p:sp>
      <p:sp>
        <p:nvSpPr>
          <p:cNvPr id="5" name="Text Placeholder 4">
            <a:extLst>
              <a:ext uri="{FF2B5EF4-FFF2-40B4-BE49-F238E27FC236}">
                <a16:creationId xmlns:a16="http://schemas.microsoft.com/office/drawing/2014/main" id="{69B9FE91-AE63-4564-9F03-08935EC4362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9344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6703AACD-192E-C0AD-7403-0E4EA0CC9A63}"/>
              </a:ext>
            </a:extLst>
          </p:cNvPr>
          <p:cNvSpPr>
            <a:spLocks noGrp="1"/>
          </p:cNvSpPr>
          <p:nvPr>
            <p:ph type="dgm" sz="quarter" idx="18"/>
          </p:nvPr>
        </p:nvSpPr>
        <p:spPr/>
        <p:txBody>
          <a:bodyPr/>
          <a:lstStyle/>
          <a:p>
            <a:endParaRPr lang="en-US"/>
          </a:p>
        </p:txBody>
      </p:sp>
      <p:sp>
        <p:nvSpPr>
          <p:cNvPr id="3" name="Text Placeholder 2">
            <a:extLst>
              <a:ext uri="{FF2B5EF4-FFF2-40B4-BE49-F238E27FC236}">
                <a16:creationId xmlns:a16="http://schemas.microsoft.com/office/drawing/2014/main" id="{8BF6073F-9109-1571-3F84-0BBF816C4D8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F71603DC-D40D-1F74-85E3-032389A7935C}"/>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14B717DB-163A-D267-E329-0F2146AA2FDE}"/>
              </a:ext>
            </a:extLst>
          </p:cNvPr>
          <p:cNvSpPr>
            <a:spLocks noGrp="1"/>
          </p:cNvSpPr>
          <p:nvPr>
            <p:ph type="body" sz="quarter" idx="17"/>
          </p:nvPr>
        </p:nvSpPr>
        <p:spPr/>
        <p:txBody>
          <a:bodyPr/>
          <a:lstStyle/>
          <a:p>
            <a:endParaRPr lang="en-US"/>
          </a:p>
        </p:txBody>
      </p:sp>
      <p:pic>
        <p:nvPicPr>
          <p:cNvPr id="7" name="Picture 6">
            <a:extLst>
              <a:ext uri="{FF2B5EF4-FFF2-40B4-BE49-F238E27FC236}">
                <a16:creationId xmlns:a16="http://schemas.microsoft.com/office/drawing/2014/main" id="{714F5C08-B154-E153-3E53-0D60E02480E2}"/>
              </a:ext>
            </a:extLst>
          </p:cNvPr>
          <p:cNvPicPr>
            <a:picLocks noChangeAspect="1"/>
          </p:cNvPicPr>
          <p:nvPr/>
        </p:nvPicPr>
        <p:blipFill>
          <a:blip r:embed="rId2"/>
          <a:srcRect l="6732" t="13889" r="6549" b="5301"/>
          <a:stretch/>
        </p:blipFill>
        <p:spPr>
          <a:xfrm>
            <a:off x="276225" y="0"/>
            <a:ext cx="10572750" cy="5541963"/>
          </a:xfrm>
          <a:prstGeom prst="rect">
            <a:avLst/>
          </a:prstGeom>
        </p:spPr>
      </p:pic>
      <p:pic>
        <p:nvPicPr>
          <p:cNvPr id="9" name="Picture 8" descr="A map of europe with red highlighted&#10;&#10;AI-generated content may be incorrect.">
            <a:extLst>
              <a:ext uri="{FF2B5EF4-FFF2-40B4-BE49-F238E27FC236}">
                <a16:creationId xmlns:a16="http://schemas.microsoft.com/office/drawing/2014/main" id="{09049EBF-2D8E-EAFB-C538-1E8D7A8E0C54}"/>
              </a:ext>
            </a:extLst>
          </p:cNvPr>
          <p:cNvPicPr>
            <a:picLocks noChangeAspect="1"/>
          </p:cNvPicPr>
          <p:nvPr/>
        </p:nvPicPr>
        <p:blipFill>
          <a:blip r:embed="rId3"/>
          <a:stretch>
            <a:fillRect/>
          </a:stretch>
        </p:blipFill>
        <p:spPr>
          <a:xfrm>
            <a:off x="9229303" y="4134530"/>
            <a:ext cx="2391198" cy="2043112"/>
          </a:xfrm>
          <a:prstGeom prst="rect">
            <a:avLst/>
          </a:prstGeom>
        </p:spPr>
      </p:pic>
    </p:spTree>
    <p:extLst>
      <p:ext uri="{BB962C8B-B14F-4D97-AF65-F5344CB8AC3E}">
        <p14:creationId xmlns:p14="http://schemas.microsoft.com/office/powerpoint/2010/main" val="345122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8B990-9F07-845A-9A64-5799EAAABE48}"/>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1D0E42A1-1928-58C4-CB07-48B27DFB7960}"/>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6698D191-3E42-4797-8866-C5DBC460624C}"/>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69996BE6-CB1D-CD1C-2DE5-A0927EF4C218}"/>
              </a:ext>
            </a:extLst>
          </p:cNvPr>
          <p:cNvSpPr>
            <a:spLocks noGrp="1"/>
          </p:cNvSpPr>
          <p:nvPr>
            <p:ph type="body" sz="quarter" idx="15"/>
          </p:nvPr>
        </p:nvSpPr>
        <p:spPr/>
        <p:txBody>
          <a:bodyPr/>
          <a:lstStyle/>
          <a:p>
            <a:endParaRPr lang="en-US"/>
          </a:p>
        </p:txBody>
      </p:sp>
      <p:pic>
        <p:nvPicPr>
          <p:cNvPr id="7" name="Picture 6">
            <a:extLst>
              <a:ext uri="{FF2B5EF4-FFF2-40B4-BE49-F238E27FC236}">
                <a16:creationId xmlns:a16="http://schemas.microsoft.com/office/drawing/2014/main" id="{17C01B43-821C-4F6E-508F-EC442BFA06F0}"/>
              </a:ext>
            </a:extLst>
          </p:cNvPr>
          <p:cNvPicPr>
            <a:picLocks noChangeAspect="1"/>
          </p:cNvPicPr>
          <p:nvPr/>
        </p:nvPicPr>
        <p:blipFill>
          <a:blip r:embed="rId2"/>
          <a:srcRect l="18685" t="20555" r="19206" b="15972"/>
          <a:stretch/>
        </p:blipFill>
        <p:spPr>
          <a:xfrm>
            <a:off x="0" y="0"/>
            <a:ext cx="12207875" cy="6858000"/>
          </a:xfrm>
          <a:prstGeom prst="rect">
            <a:avLst/>
          </a:prstGeom>
        </p:spPr>
      </p:pic>
    </p:spTree>
    <p:extLst>
      <p:ext uri="{BB962C8B-B14F-4D97-AF65-F5344CB8AC3E}">
        <p14:creationId xmlns:p14="http://schemas.microsoft.com/office/powerpoint/2010/main" val="418576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8DD5B1-E7B8-49D2-8993-217F80679F8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6E16F5-73C4-448E-B8F9-39F6FC0BF2FD}"/>
              </a:ext>
            </a:extLst>
          </p:cNvPr>
          <p:cNvSpPr>
            <a:spLocks noGrp="1"/>
          </p:cNvSpPr>
          <p:nvPr>
            <p:ph type="body" sz="quarter" idx="16"/>
          </p:nvPr>
        </p:nvSpPr>
        <p:spPr/>
        <p:txBody>
          <a:bodyPr/>
          <a:lstStyle/>
          <a:p>
            <a:r>
              <a:rPr lang="en-US" dirty="0"/>
              <a:t>Cross-cutting analyses: Preliminary findings (1)</a:t>
            </a:r>
          </a:p>
        </p:txBody>
      </p:sp>
      <p:sp>
        <p:nvSpPr>
          <p:cNvPr id="18" name="TextBox 9">
            <a:extLst>
              <a:ext uri="{FF2B5EF4-FFF2-40B4-BE49-F238E27FC236}">
                <a16:creationId xmlns:a16="http://schemas.microsoft.com/office/drawing/2014/main" id="{AB1301B5-C885-4971-B225-404F11BDB4FD}"/>
              </a:ext>
            </a:extLst>
          </p:cNvPr>
          <p:cNvSpPr txBox="1"/>
          <p:nvPr/>
        </p:nvSpPr>
        <p:spPr>
          <a:xfrm>
            <a:off x="619945" y="1690062"/>
            <a:ext cx="10334884" cy="3477875"/>
          </a:xfrm>
          <a:prstGeom prst="rect">
            <a:avLst/>
          </a:prstGeom>
          <a:noFill/>
        </p:spPr>
        <p:txBody>
          <a:bodyPr wrap="square" rtlCol="0">
            <a:spAutoFit/>
          </a:bodyPr>
          <a:lstStyle/>
          <a:p>
            <a:pPr marL="342900" lvl="0" indent="-342900">
              <a:buFont typeface="Wingdings" panose="05000000000000000000" pitchFamily="2" charset="2"/>
              <a:buChar char="§"/>
            </a:pPr>
            <a:r>
              <a:rPr lang="en-US" sz="2000" dirty="0">
                <a:solidFill>
                  <a:schemeClr val="tx2"/>
                </a:solidFill>
                <a:cs typeface="Arial" panose="020B0604020202020204" pitchFamily="34" charset="0"/>
              </a:rPr>
              <a:t>OBS-PACE collected close to 30 case studies, with </a:t>
            </a:r>
            <a:r>
              <a:rPr lang="en-US" sz="2000" b="1" dirty="0">
                <a:solidFill>
                  <a:schemeClr val="tx2"/>
                </a:solidFill>
                <a:cs typeface="Arial" panose="020B0604020202020204" pitchFamily="34" charset="0"/>
              </a:rPr>
              <a:t>18 published from 12 EU countries</a:t>
            </a:r>
            <a:endParaRPr lang="en-US" sz="2000" dirty="0">
              <a:solidFill>
                <a:schemeClr val="tx2"/>
              </a:solidFill>
              <a:cs typeface="Arial" panose="020B0604020202020204" pitchFamily="34" charset="0"/>
            </a:endParaRPr>
          </a:p>
          <a:p>
            <a:pPr marL="342900" lvl="0" indent="-342900">
              <a:buFont typeface="Wingdings" panose="05000000000000000000" pitchFamily="2" charset="2"/>
              <a:buChar char="§"/>
            </a:pPr>
            <a:endParaRPr lang="en-US" sz="2000" dirty="0">
              <a:solidFill>
                <a:schemeClr val="tx2"/>
              </a:solidFill>
              <a:cs typeface="Arial" panose="020B0604020202020204" pitchFamily="34" charset="0"/>
            </a:endParaRPr>
          </a:p>
          <a:p>
            <a:pPr marL="342900" lvl="0" indent="-342900">
              <a:buFont typeface="Wingdings" panose="05000000000000000000" pitchFamily="2" charset="2"/>
              <a:buChar char="§"/>
            </a:pPr>
            <a:r>
              <a:rPr lang="en-US" sz="2000" dirty="0">
                <a:solidFill>
                  <a:schemeClr val="tx2"/>
                </a:solidFill>
                <a:cs typeface="Arial" panose="020B0604020202020204" pitchFamily="34" charset="0"/>
              </a:rPr>
              <a:t>Case studies </a:t>
            </a:r>
            <a:r>
              <a:rPr lang="en-US" sz="2000" b="1" dirty="0">
                <a:solidFill>
                  <a:schemeClr val="tx2"/>
                </a:solidFill>
                <a:cs typeface="Arial" panose="020B0604020202020204" pitchFamily="34" charset="0"/>
              </a:rPr>
              <a:t>span across the entire care continuum</a:t>
            </a:r>
            <a:r>
              <a:rPr lang="en-US" sz="2000" dirty="0">
                <a:solidFill>
                  <a:schemeClr val="tx2"/>
                </a:solidFill>
                <a:cs typeface="Arial" panose="020B0604020202020204" pitchFamily="34" charset="0"/>
              </a:rPr>
              <a:t>: </a:t>
            </a:r>
          </a:p>
          <a:p>
            <a:pPr marL="800100" lvl="1" indent="-342900">
              <a:buFont typeface="Courier New" panose="02070309020205020404" pitchFamily="49" charset="0"/>
              <a:buChar char="o"/>
            </a:pPr>
            <a:r>
              <a:rPr lang="en-US" sz="2000" dirty="0">
                <a:solidFill>
                  <a:schemeClr val="tx2"/>
                </a:solidFill>
                <a:cs typeface="Arial" panose="020B0604020202020204" pitchFamily="34" charset="0"/>
              </a:rPr>
              <a:t>Across the </a:t>
            </a:r>
            <a:r>
              <a:rPr lang="en-US" sz="2000" b="1" dirty="0">
                <a:solidFill>
                  <a:schemeClr val="tx2"/>
                </a:solidFill>
                <a:cs typeface="Arial" panose="020B0604020202020204" pitchFamily="34" charset="0"/>
              </a:rPr>
              <a:t>cancer care pathway</a:t>
            </a:r>
            <a:r>
              <a:rPr lang="en-US" sz="2000" dirty="0">
                <a:solidFill>
                  <a:schemeClr val="tx2"/>
                </a:solidFill>
                <a:cs typeface="Arial" panose="020B0604020202020204" pitchFamily="34" charset="0"/>
              </a:rPr>
              <a:t>: 5 case studies on Prevention; 8 on Early detection and diagnostics; 11 on Cancer care; and 4 on quality of life</a:t>
            </a:r>
          </a:p>
          <a:p>
            <a:pPr marL="800100" lvl="1" indent="-342900">
              <a:buFont typeface="Courier New" panose="02070309020205020404" pitchFamily="49" charset="0"/>
              <a:buChar char="o"/>
            </a:pPr>
            <a:r>
              <a:rPr lang="en-US" sz="2000" dirty="0">
                <a:solidFill>
                  <a:schemeClr val="tx2"/>
                </a:solidFill>
                <a:cs typeface="Arial" panose="020B0604020202020204" pitchFamily="34" charset="0"/>
              </a:rPr>
              <a:t>Across </a:t>
            </a:r>
            <a:r>
              <a:rPr lang="en-US" sz="2000" b="1" dirty="0">
                <a:solidFill>
                  <a:schemeClr val="tx2"/>
                </a:solidFill>
                <a:cs typeface="Arial" panose="020B0604020202020204" pitchFamily="34" charset="0"/>
              </a:rPr>
              <a:t>cross-cutting topics</a:t>
            </a:r>
            <a:r>
              <a:rPr lang="en-US" sz="2000" dirty="0">
                <a:solidFill>
                  <a:schemeClr val="tx2"/>
                </a:solidFill>
                <a:cs typeface="Arial" panose="020B0604020202020204" pitchFamily="34" charset="0"/>
              </a:rPr>
              <a:t>: 3 on Research and innovation; 1 on Childhood cancers; 3 on Digital Solutions; and </a:t>
            </a:r>
            <a:r>
              <a:rPr lang="en-US" sz="2000" b="1" dirty="0">
                <a:solidFill>
                  <a:schemeClr val="tx2"/>
                </a:solidFill>
                <a:cs typeface="Arial" panose="020B0604020202020204" pitchFamily="34" charset="0"/>
              </a:rPr>
              <a:t>11 on </a:t>
            </a:r>
            <a:r>
              <a:rPr lang="en-001" sz="2000" b="1" dirty="0">
                <a:solidFill>
                  <a:schemeClr val="tx2"/>
                </a:solidFill>
                <a:cs typeface="Arial" panose="020B0604020202020204" pitchFamily="34" charset="0"/>
              </a:rPr>
              <a:t>r</a:t>
            </a:r>
            <a:r>
              <a:rPr lang="en-US" sz="2000" b="1" dirty="0">
                <a:solidFill>
                  <a:schemeClr val="tx2"/>
                </a:solidFill>
                <a:cs typeface="Arial" panose="020B0604020202020204" pitchFamily="34" charset="0"/>
              </a:rPr>
              <a:t>educing inequalities</a:t>
            </a:r>
          </a:p>
          <a:p>
            <a:pPr marL="342900" lvl="0" indent="-342900">
              <a:buFont typeface="Arial" panose="020B0604020202020204" pitchFamily="34" charset="0"/>
              <a:buChar char="•"/>
            </a:pPr>
            <a:endParaRPr lang="en-GB" sz="2000" dirty="0">
              <a:solidFill>
                <a:schemeClr val="tx2"/>
              </a:solidFill>
              <a:cs typeface="Arial" panose="020B0604020202020204" pitchFamily="34" charset="0"/>
            </a:endParaRPr>
          </a:p>
          <a:p>
            <a:pPr marL="342900" lvl="0" indent="-342900">
              <a:buFont typeface="Wingdings" panose="05000000000000000000" pitchFamily="2" charset="2"/>
              <a:buChar char="§"/>
            </a:pPr>
            <a:r>
              <a:rPr lang="en-GB" sz="2000" dirty="0">
                <a:solidFill>
                  <a:schemeClr val="tx2"/>
                </a:solidFill>
                <a:cs typeface="Arial" panose="020B0604020202020204" pitchFamily="34" charset="0"/>
              </a:rPr>
              <a:t>Mix of top-down (e.g. Malta case study) and bottom-up (e.g. Netherlands case study) approaches. Other recurring cross-cutting themes include the use of cancer registry data and movements towards better standardisation of care. </a:t>
            </a:r>
          </a:p>
        </p:txBody>
      </p:sp>
      <p:graphicFrame>
        <p:nvGraphicFramePr>
          <p:cNvPr id="11" name="Objekt 10">
            <a:extLst>
              <a:ext uri="{FF2B5EF4-FFF2-40B4-BE49-F238E27FC236}">
                <a16:creationId xmlns:a16="http://schemas.microsoft.com/office/drawing/2014/main" id="{2C7AACB6-C7CB-4ABA-8CA7-B8E73011B39D}"/>
              </a:ext>
            </a:extLst>
          </p:cNvPr>
          <p:cNvGraphicFramePr>
            <a:graphicFrameLocks noChangeAspect="1"/>
          </p:cNvGraphicFramePr>
          <p:nvPr>
            <p:extLst>
              <p:ext uri="{D42A27DB-BD31-4B8C-83A1-F6EECF244321}">
                <p14:modId xmlns:p14="http://schemas.microsoft.com/office/powerpoint/2010/main" val="1100752442"/>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3" imgW="4533723" imgH="1874143" progId="Acrobat.Document.DC">
                  <p:embed/>
                </p:oleObj>
              </mc:Choice>
              <mc:Fallback>
                <p:oleObj name="Acrobat Document" r:id="rId3" imgW="4533723" imgH="1874143" progId="Acrobat.Document.DC">
                  <p:embed/>
                  <p:pic>
                    <p:nvPicPr>
                      <p:cNvPr id="11" name="Objekt 10">
                        <a:extLst>
                          <a:ext uri="{FF2B5EF4-FFF2-40B4-BE49-F238E27FC236}">
                            <a16:creationId xmlns:a16="http://schemas.microsoft.com/office/drawing/2014/main" id="{2C7AACB6-C7CB-4ABA-8CA7-B8E73011B39D}"/>
                          </a:ext>
                        </a:extLst>
                      </p:cNvPr>
                      <p:cNvPicPr/>
                      <p:nvPr/>
                    </p:nvPicPr>
                    <p:blipFill>
                      <a:blip r:embed="rId4"/>
                      <a:stretch>
                        <a:fillRect/>
                      </a:stretch>
                    </p:blipFill>
                    <p:spPr>
                      <a:xfrm>
                        <a:off x="10616781" y="116849"/>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404909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8DD5B1-E7B8-49D2-8993-217F80679F8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6E16F5-73C4-448E-B8F9-39F6FC0BF2FD}"/>
              </a:ext>
            </a:extLst>
          </p:cNvPr>
          <p:cNvSpPr>
            <a:spLocks noGrp="1"/>
          </p:cNvSpPr>
          <p:nvPr>
            <p:ph type="body" sz="quarter" idx="16"/>
          </p:nvPr>
        </p:nvSpPr>
        <p:spPr/>
        <p:txBody>
          <a:bodyPr/>
          <a:lstStyle/>
          <a:p>
            <a:r>
              <a:rPr lang="en-US" dirty="0"/>
              <a:t>Cross-cutting analyses: Preliminary findings (2)</a:t>
            </a:r>
          </a:p>
        </p:txBody>
      </p:sp>
      <p:sp>
        <p:nvSpPr>
          <p:cNvPr id="18" name="TextBox 9">
            <a:extLst>
              <a:ext uri="{FF2B5EF4-FFF2-40B4-BE49-F238E27FC236}">
                <a16:creationId xmlns:a16="http://schemas.microsoft.com/office/drawing/2014/main" id="{AB1301B5-C885-4971-B225-404F11BDB4FD}"/>
              </a:ext>
            </a:extLst>
          </p:cNvPr>
          <p:cNvSpPr txBox="1"/>
          <p:nvPr/>
        </p:nvSpPr>
        <p:spPr>
          <a:xfrm>
            <a:off x="619945" y="1060321"/>
            <a:ext cx="6966533" cy="400110"/>
          </a:xfrm>
          <a:prstGeom prst="rect">
            <a:avLst/>
          </a:prstGeom>
          <a:noFill/>
        </p:spPr>
        <p:txBody>
          <a:bodyPr wrap="square" rtlCol="0">
            <a:spAutoFit/>
          </a:bodyPr>
          <a:lstStyle/>
          <a:p>
            <a:pPr marL="342900" lvl="0" indent="-342900">
              <a:buFont typeface="Wingdings" panose="05000000000000000000" pitchFamily="2" charset="2"/>
              <a:buChar char="§"/>
            </a:pPr>
            <a:r>
              <a:rPr lang="en-GB" sz="2000" dirty="0">
                <a:solidFill>
                  <a:schemeClr val="tx2"/>
                </a:solidFill>
                <a:cs typeface="Arial" panose="020B0604020202020204" pitchFamily="34" charset="0"/>
              </a:rPr>
              <a:t>Recurring lessons for health systems emerge: </a:t>
            </a:r>
          </a:p>
        </p:txBody>
      </p:sp>
      <p:sp>
        <p:nvSpPr>
          <p:cNvPr id="8" name="Rechteck 7">
            <a:extLst>
              <a:ext uri="{FF2B5EF4-FFF2-40B4-BE49-F238E27FC236}">
                <a16:creationId xmlns:a16="http://schemas.microsoft.com/office/drawing/2014/main" id="{63AEB28C-2FBC-4981-91C9-D914CB5F1AB8}"/>
              </a:ext>
            </a:extLst>
          </p:cNvPr>
          <p:cNvSpPr/>
          <p:nvPr/>
        </p:nvSpPr>
        <p:spPr>
          <a:xfrm>
            <a:off x="352228" y="1510577"/>
            <a:ext cx="11268273" cy="131659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b="1" dirty="0">
                <a:solidFill>
                  <a:srgbClr val="293762"/>
                </a:solidFill>
              </a:rPr>
              <a:t>GOVERNANCE: </a:t>
            </a:r>
            <a:r>
              <a:rPr lang="en-US" sz="1500" dirty="0">
                <a:solidFill>
                  <a:srgbClr val="293762"/>
                </a:solidFill>
              </a:rPr>
              <a:t>Strong </a:t>
            </a:r>
            <a:r>
              <a:rPr lang="en-US" sz="1500" b="1" dirty="0">
                <a:solidFill>
                  <a:srgbClr val="00B050"/>
                </a:solidFill>
              </a:rPr>
              <a:t>political commitment </a:t>
            </a:r>
            <a:r>
              <a:rPr lang="en-US" sz="1500" dirty="0">
                <a:solidFill>
                  <a:srgbClr val="293762"/>
                </a:solidFill>
              </a:rPr>
              <a:t>with </a:t>
            </a:r>
            <a:r>
              <a:rPr lang="en-US" sz="1500" b="1" dirty="0">
                <a:solidFill>
                  <a:srgbClr val="00B050"/>
                </a:solidFill>
              </a:rPr>
              <a:t>clear strategy</a:t>
            </a:r>
            <a:r>
              <a:rPr lang="en-US" sz="1500" dirty="0">
                <a:solidFill>
                  <a:srgbClr val="293762"/>
                </a:solidFill>
              </a:rPr>
              <a:t>, established implementation </a:t>
            </a:r>
            <a:r>
              <a:rPr lang="en-US" sz="1500" b="1" dirty="0">
                <a:solidFill>
                  <a:srgbClr val="00B050"/>
                </a:solidFill>
              </a:rPr>
              <a:t>responsibilities</a:t>
            </a:r>
            <a:r>
              <a:rPr lang="en-US" sz="1500" dirty="0">
                <a:solidFill>
                  <a:srgbClr val="293762"/>
                </a:solidFill>
              </a:rPr>
              <a:t>, and enhanced </a:t>
            </a:r>
            <a:r>
              <a:rPr lang="en-US" sz="1500" b="1" dirty="0">
                <a:solidFill>
                  <a:srgbClr val="00B050"/>
                </a:solidFill>
              </a:rPr>
              <a:t>multidisciplinary collaboration </a:t>
            </a:r>
            <a:r>
              <a:rPr lang="en-US" sz="1500" dirty="0">
                <a:solidFill>
                  <a:srgbClr val="293762"/>
                </a:solidFill>
              </a:rPr>
              <a:t>are key, while frequent </a:t>
            </a:r>
            <a:r>
              <a:rPr lang="en-US" sz="1500" b="1" dirty="0">
                <a:solidFill>
                  <a:schemeClr val="accent2"/>
                </a:solidFill>
              </a:rPr>
              <a:t>shifts in political priorities and fragmented governance are recurring barriers </a:t>
            </a:r>
            <a:r>
              <a:rPr lang="en-US" sz="1500" dirty="0">
                <a:solidFill>
                  <a:srgbClr val="293762"/>
                </a:solidFill>
              </a:rPr>
              <a:t>to successful implementation. Strategies relying on </a:t>
            </a:r>
            <a:r>
              <a:rPr lang="en-US" sz="1500" b="1" dirty="0">
                <a:solidFill>
                  <a:srgbClr val="00B050"/>
                </a:solidFill>
              </a:rPr>
              <a:t>piloting before scaling </a:t>
            </a:r>
            <a:r>
              <a:rPr lang="en-US" sz="1500" dirty="0">
                <a:solidFill>
                  <a:srgbClr val="293762"/>
                </a:solidFill>
              </a:rPr>
              <a:t>and </a:t>
            </a:r>
            <a:r>
              <a:rPr lang="en-US" sz="1500" b="1" dirty="0">
                <a:solidFill>
                  <a:srgbClr val="00B050"/>
                </a:solidFill>
              </a:rPr>
              <a:t>participatory mechanisms</a:t>
            </a:r>
            <a:r>
              <a:rPr lang="en-US" sz="1500" dirty="0">
                <a:solidFill>
                  <a:srgbClr val="293762"/>
                </a:solidFill>
              </a:rPr>
              <a:t>, while</a:t>
            </a:r>
            <a:r>
              <a:rPr lang="en-US" sz="1500" b="1" dirty="0">
                <a:solidFill>
                  <a:srgbClr val="00B050"/>
                </a:solidFill>
              </a:rPr>
              <a:t> </a:t>
            </a:r>
            <a:r>
              <a:rPr lang="en-US" sz="1500" dirty="0">
                <a:solidFill>
                  <a:srgbClr val="293762"/>
                </a:solidFill>
              </a:rPr>
              <a:t>including strong </a:t>
            </a:r>
            <a:r>
              <a:rPr lang="en-US" sz="1500" b="1" dirty="0">
                <a:solidFill>
                  <a:srgbClr val="00B050"/>
                </a:solidFill>
              </a:rPr>
              <a:t>monitoring and evaluation processes</a:t>
            </a:r>
            <a:r>
              <a:rPr lang="en-US" sz="1500" dirty="0">
                <a:solidFill>
                  <a:srgbClr val="293762"/>
                </a:solidFill>
              </a:rPr>
              <a:t>, have higher chances of success. </a:t>
            </a:r>
          </a:p>
        </p:txBody>
      </p:sp>
      <p:sp>
        <p:nvSpPr>
          <p:cNvPr id="9" name="Rechteck 8">
            <a:extLst>
              <a:ext uri="{FF2B5EF4-FFF2-40B4-BE49-F238E27FC236}">
                <a16:creationId xmlns:a16="http://schemas.microsoft.com/office/drawing/2014/main" id="{A956B031-35DF-4A94-8765-29297D5A13FB}"/>
              </a:ext>
            </a:extLst>
          </p:cNvPr>
          <p:cNvSpPr/>
          <p:nvPr/>
        </p:nvSpPr>
        <p:spPr>
          <a:xfrm>
            <a:off x="352228" y="2923975"/>
            <a:ext cx="11268273" cy="72564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b="1" dirty="0">
                <a:solidFill>
                  <a:srgbClr val="293762"/>
                </a:solidFill>
              </a:rPr>
              <a:t>FINANCING: </a:t>
            </a:r>
            <a:r>
              <a:rPr lang="en-US" sz="1500" dirty="0">
                <a:solidFill>
                  <a:srgbClr val="293762"/>
                </a:solidFill>
              </a:rPr>
              <a:t>Securing </a:t>
            </a:r>
            <a:r>
              <a:rPr lang="en-US" sz="1500" b="1" dirty="0">
                <a:solidFill>
                  <a:srgbClr val="00B050"/>
                </a:solidFill>
              </a:rPr>
              <a:t>sustainable funding</a:t>
            </a:r>
            <a:r>
              <a:rPr lang="en-US" sz="1500" dirty="0">
                <a:solidFill>
                  <a:srgbClr val="293762"/>
                </a:solidFill>
              </a:rPr>
              <a:t>, including through </a:t>
            </a:r>
            <a:r>
              <a:rPr lang="en-US" sz="1500" b="1" dirty="0">
                <a:solidFill>
                  <a:srgbClr val="00B050"/>
                </a:solidFill>
              </a:rPr>
              <a:t>joint EU investments</a:t>
            </a:r>
            <a:r>
              <a:rPr lang="en-US" sz="1500" dirty="0">
                <a:solidFill>
                  <a:srgbClr val="293762"/>
                </a:solidFill>
              </a:rPr>
              <a:t>, is a critical prerequisite to success and </a:t>
            </a:r>
            <a:r>
              <a:rPr lang="en-US" sz="1500" b="1" dirty="0">
                <a:solidFill>
                  <a:srgbClr val="00B050"/>
                </a:solidFill>
              </a:rPr>
              <a:t>adequate funding for administrative and data collection costs</a:t>
            </a:r>
            <a:r>
              <a:rPr lang="en-US" sz="1500" dirty="0">
                <a:solidFill>
                  <a:srgbClr val="293762"/>
                </a:solidFill>
              </a:rPr>
              <a:t> should not be overlooked.</a:t>
            </a:r>
          </a:p>
        </p:txBody>
      </p:sp>
      <p:sp>
        <p:nvSpPr>
          <p:cNvPr id="10" name="Rechteck 9">
            <a:extLst>
              <a:ext uri="{FF2B5EF4-FFF2-40B4-BE49-F238E27FC236}">
                <a16:creationId xmlns:a16="http://schemas.microsoft.com/office/drawing/2014/main" id="{35E7D1E0-0F9A-4529-9CF4-E4907B8683FB}"/>
              </a:ext>
            </a:extLst>
          </p:cNvPr>
          <p:cNvSpPr/>
          <p:nvPr/>
        </p:nvSpPr>
        <p:spPr>
          <a:xfrm>
            <a:off x="352228" y="3746420"/>
            <a:ext cx="11268273" cy="150769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b="1">
                <a:solidFill>
                  <a:srgbClr val="293762"/>
                </a:solidFill>
              </a:rPr>
              <a:t>RESOURCES</a:t>
            </a:r>
            <a:r>
              <a:rPr lang="en-GB" sz="1500" b="1" dirty="0">
                <a:solidFill>
                  <a:srgbClr val="293762"/>
                </a:solidFill>
              </a:rPr>
              <a:t>: </a:t>
            </a:r>
          </a:p>
          <a:p>
            <a:pPr lvl="1"/>
            <a:r>
              <a:rPr lang="en-GB" sz="1500" b="1" dirty="0">
                <a:solidFill>
                  <a:srgbClr val="293762"/>
                </a:solidFill>
              </a:rPr>
              <a:t>Information systems</a:t>
            </a:r>
            <a:r>
              <a:rPr lang="en-GB" sz="1500" dirty="0">
                <a:solidFill>
                  <a:srgbClr val="293762"/>
                </a:solidFill>
              </a:rPr>
              <a:t>: </a:t>
            </a:r>
            <a:r>
              <a:rPr lang="en-GB" sz="1500" b="1" dirty="0">
                <a:solidFill>
                  <a:srgbClr val="00B050"/>
                </a:solidFill>
              </a:rPr>
              <a:t>Cancer registries </a:t>
            </a:r>
            <a:r>
              <a:rPr lang="en-GB" sz="1500" dirty="0">
                <a:solidFill>
                  <a:srgbClr val="293762"/>
                </a:solidFill>
              </a:rPr>
              <a:t>represent key assets to data-driven decision-making, but </a:t>
            </a:r>
            <a:r>
              <a:rPr lang="en-GB" sz="1500" b="1" dirty="0">
                <a:solidFill>
                  <a:schemeClr val="accent2"/>
                </a:solidFill>
              </a:rPr>
              <a:t>data protection</a:t>
            </a:r>
            <a:r>
              <a:rPr lang="en-GB" sz="1500" dirty="0">
                <a:solidFill>
                  <a:srgbClr val="293762"/>
                </a:solidFill>
              </a:rPr>
              <a:t>, </a:t>
            </a:r>
            <a:r>
              <a:rPr lang="en-GB" sz="1500" b="1" dirty="0">
                <a:solidFill>
                  <a:schemeClr val="accent2"/>
                </a:solidFill>
              </a:rPr>
              <a:t>interoperability</a:t>
            </a:r>
            <a:r>
              <a:rPr lang="en-GB" sz="1500" dirty="0">
                <a:solidFill>
                  <a:srgbClr val="293762"/>
                </a:solidFill>
              </a:rPr>
              <a:t>, and </a:t>
            </a:r>
            <a:r>
              <a:rPr lang="en-GB" sz="1500" b="1" dirty="0">
                <a:solidFill>
                  <a:schemeClr val="accent2"/>
                </a:solidFill>
              </a:rPr>
              <a:t>resistance to new technologies </a:t>
            </a:r>
            <a:r>
              <a:rPr lang="en-GB" sz="1500" dirty="0">
                <a:solidFill>
                  <a:srgbClr val="293762"/>
                </a:solidFill>
              </a:rPr>
              <a:t>remain challenging.</a:t>
            </a:r>
          </a:p>
          <a:p>
            <a:pPr lvl="1"/>
            <a:r>
              <a:rPr lang="en-GB" sz="1500" b="1" dirty="0">
                <a:solidFill>
                  <a:srgbClr val="293762"/>
                </a:solidFill>
              </a:rPr>
              <a:t>Healthcare workforce</a:t>
            </a:r>
            <a:r>
              <a:rPr lang="en-GB" sz="1500" dirty="0">
                <a:solidFill>
                  <a:srgbClr val="293762"/>
                </a:solidFill>
              </a:rPr>
              <a:t>: </a:t>
            </a:r>
            <a:r>
              <a:rPr lang="en-GB" sz="1500" b="1" dirty="0">
                <a:solidFill>
                  <a:srgbClr val="00B050"/>
                </a:solidFill>
              </a:rPr>
              <a:t>Investment in specialised roles </a:t>
            </a:r>
            <a:r>
              <a:rPr lang="en-GB" sz="1500" dirty="0">
                <a:solidFill>
                  <a:srgbClr val="293762"/>
                </a:solidFill>
              </a:rPr>
              <a:t>can improve patients’ experience, and emphasis should be placed </a:t>
            </a:r>
            <a:r>
              <a:rPr lang="en-GB" sz="1500" b="1" dirty="0">
                <a:solidFill>
                  <a:srgbClr val="00B050"/>
                </a:solidFill>
              </a:rPr>
              <a:t>on multidisciplinary expertise</a:t>
            </a:r>
            <a:r>
              <a:rPr lang="en-GB" sz="1500" dirty="0">
                <a:solidFill>
                  <a:srgbClr val="293762"/>
                </a:solidFill>
              </a:rPr>
              <a:t>, creation of </a:t>
            </a:r>
            <a:r>
              <a:rPr lang="en-GB" sz="1500" b="1" dirty="0">
                <a:solidFill>
                  <a:srgbClr val="00B050"/>
                </a:solidFill>
              </a:rPr>
              <a:t>dedicated roles </a:t>
            </a:r>
            <a:r>
              <a:rPr lang="en-GB" sz="1500" dirty="0">
                <a:solidFill>
                  <a:srgbClr val="293762"/>
                </a:solidFill>
              </a:rPr>
              <a:t>and </a:t>
            </a:r>
            <a:r>
              <a:rPr lang="en-GB" sz="1500" b="1" dirty="0">
                <a:solidFill>
                  <a:srgbClr val="00B050"/>
                </a:solidFill>
              </a:rPr>
              <a:t>specialised training programmes</a:t>
            </a:r>
            <a:r>
              <a:rPr lang="en-GB" sz="1500" dirty="0">
                <a:solidFill>
                  <a:srgbClr val="293762"/>
                </a:solidFill>
              </a:rPr>
              <a:t>, but </a:t>
            </a:r>
            <a:r>
              <a:rPr lang="en-GB" sz="1500" b="1" dirty="0">
                <a:solidFill>
                  <a:schemeClr val="accent2"/>
                </a:solidFill>
              </a:rPr>
              <a:t>disparities in geographic distribution </a:t>
            </a:r>
            <a:r>
              <a:rPr lang="en-GB" sz="1500" dirty="0">
                <a:solidFill>
                  <a:srgbClr val="293762"/>
                </a:solidFill>
              </a:rPr>
              <a:t>and </a:t>
            </a:r>
            <a:r>
              <a:rPr lang="en-GB" sz="1500" b="1" dirty="0">
                <a:solidFill>
                  <a:schemeClr val="accent2"/>
                </a:solidFill>
              </a:rPr>
              <a:t>health workforce shortages</a:t>
            </a:r>
            <a:r>
              <a:rPr lang="en-GB" sz="1500" dirty="0">
                <a:solidFill>
                  <a:srgbClr val="293762"/>
                </a:solidFill>
              </a:rPr>
              <a:t> still represent important challenges.</a:t>
            </a:r>
          </a:p>
        </p:txBody>
      </p:sp>
      <p:sp>
        <p:nvSpPr>
          <p:cNvPr id="11" name="Rechteck 10">
            <a:extLst>
              <a:ext uri="{FF2B5EF4-FFF2-40B4-BE49-F238E27FC236}">
                <a16:creationId xmlns:a16="http://schemas.microsoft.com/office/drawing/2014/main" id="{4645731C-79EF-40A0-82D6-80E4C55457A0}"/>
              </a:ext>
            </a:extLst>
          </p:cNvPr>
          <p:cNvSpPr/>
          <p:nvPr/>
        </p:nvSpPr>
        <p:spPr>
          <a:xfrm>
            <a:off x="352227" y="5350913"/>
            <a:ext cx="11268273" cy="82594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500" b="1" dirty="0">
                <a:solidFill>
                  <a:srgbClr val="293762"/>
                </a:solidFill>
              </a:rPr>
              <a:t>SERVICE DELIVERY: </a:t>
            </a:r>
            <a:r>
              <a:rPr lang="en-GB" sz="1500" dirty="0">
                <a:solidFill>
                  <a:srgbClr val="293762"/>
                </a:solidFill>
              </a:rPr>
              <a:t>Patients’ experience and health outcomes are enhanced by </a:t>
            </a:r>
            <a:r>
              <a:rPr lang="en-GB" sz="1500" b="1" dirty="0">
                <a:solidFill>
                  <a:srgbClr val="00B050"/>
                </a:solidFill>
              </a:rPr>
              <a:t>multidisciplinary care</a:t>
            </a:r>
            <a:r>
              <a:rPr lang="en-GB" sz="1500" dirty="0">
                <a:solidFill>
                  <a:srgbClr val="293762"/>
                </a:solidFill>
              </a:rPr>
              <a:t>, </a:t>
            </a:r>
            <a:r>
              <a:rPr lang="en-GB" sz="1500" b="1" dirty="0">
                <a:solidFill>
                  <a:srgbClr val="00B050"/>
                </a:solidFill>
              </a:rPr>
              <a:t>standardised patient pathways</a:t>
            </a:r>
            <a:r>
              <a:rPr lang="en-GB" sz="1500" dirty="0">
                <a:solidFill>
                  <a:srgbClr val="293762"/>
                </a:solidFill>
              </a:rPr>
              <a:t>, </a:t>
            </a:r>
            <a:r>
              <a:rPr lang="en-GB" sz="1500" b="1" dirty="0">
                <a:solidFill>
                  <a:srgbClr val="00B050"/>
                </a:solidFill>
              </a:rPr>
              <a:t>provider networks</a:t>
            </a:r>
            <a:r>
              <a:rPr lang="en-GB" sz="1500" dirty="0">
                <a:solidFill>
                  <a:srgbClr val="293762"/>
                </a:solidFill>
              </a:rPr>
              <a:t>, and </a:t>
            </a:r>
            <a:r>
              <a:rPr lang="en-GB" sz="1500" b="1" dirty="0">
                <a:solidFill>
                  <a:srgbClr val="00B050"/>
                </a:solidFill>
              </a:rPr>
              <a:t>clear referral systems</a:t>
            </a:r>
            <a:r>
              <a:rPr lang="en-GB" sz="1500" dirty="0">
                <a:solidFill>
                  <a:srgbClr val="293762"/>
                </a:solidFill>
              </a:rPr>
              <a:t>, but these also require formal agreements, the existence of collaboration mechanisms, and avoiding </a:t>
            </a:r>
            <a:r>
              <a:rPr lang="en-GB" sz="1500" b="1" dirty="0">
                <a:solidFill>
                  <a:schemeClr val="accent2"/>
                </a:solidFill>
              </a:rPr>
              <a:t>administrative complexity</a:t>
            </a:r>
            <a:r>
              <a:rPr lang="en-GB" sz="1500" dirty="0">
                <a:solidFill>
                  <a:srgbClr val="293762"/>
                </a:solidFill>
              </a:rPr>
              <a:t>. </a:t>
            </a:r>
          </a:p>
        </p:txBody>
      </p:sp>
      <p:graphicFrame>
        <p:nvGraphicFramePr>
          <p:cNvPr id="12" name="Objekt 11">
            <a:extLst>
              <a:ext uri="{FF2B5EF4-FFF2-40B4-BE49-F238E27FC236}">
                <a16:creationId xmlns:a16="http://schemas.microsoft.com/office/drawing/2014/main" id="{B2CDD96F-3E94-4B54-BEAF-83EE46D89DDF}"/>
              </a:ext>
            </a:extLst>
          </p:cNvPr>
          <p:cNvGraphicFramePr>
            <a:graphicFrameLocks noChangeAspect="1"/>
          </p:cNvGraphicFramePr>
          <p:nvPr>
            <p:extLst>
              <p:ext uri="{D42A27DB-BD31-4B8C-83A1-F6EECF244321}">
                <p14:modId xmlns:p14="http://schemas.microsoft.com/office/powerpoint/2010/main" val="1100752442"/>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3" imgW="4533723" imgH="1874143" progId="Acrobat.Document.DC">
                  <p:embed/>
                </p:oleObj>
              </mc:Choice>
              <mc:Fallback>
                <p:oleObj name="Acrobat Document" r:id="rId3" imgW="4533723" imgH="1874143" progId="Acrobat.Document.DC">
                  <p:embed/>
                  <p:pic>
                    <p:nvPicPr>
                      <p:cNvPr id="12" name="Objekt 11">
                        <a:extLst>
                          <a:ext uri="{FF2B5EF4-FFF2-40B4-BE49-F238E27FC236}">
                            <a16:creationId xmlns:a16="http://schemas.microsoft.com/office/drawing/2014/main" id="{B2CDD96F-3E94-4B54-BEAF-83EE46D89DDF}"/>
                          </a:ext>
                        </a:extLst>
                      </p:cNvPr>
                      <p:cNvPicPr/>
                      <p:nvPr/>
                    </p:nvPicPr>
                    <p:blipFill>
                      <a:blip r:embed="rId4"/>
                      <a:stretch>
                        <a:fillRect/>
                      </a:stretch>
                    </p:blipFill>
                    <p:spPr>
                      <a:xfrm>
                        <a:off x="10616781" y="116849"/>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40447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3D2CAC-155E-44F2-9840-B7E0EA2F592D}"/>
              </a:ext>
            </a:extLst>
          </p:cNvPr>
          <p:cNvSpPr>
            <a:spLocks noGrp="1"/>
          </p:cNvSpPr>
          <p:nvPr>
            <p:ph type="body" sz="quarter" idx="17"/>
          </p:nvPr>
        </p:nvSpPr>
        <p:spPr/>
        <p:txBody>
          <a:bodyPr/>
          <a:lstStyle/>
          <a:p>
            <a:r>
              <a:rPr lang="en-US" sz="2400" b="1" dirty="0"/>
              <a:t>THANK YOU!</a:t>
            </a:r>
          </a:p>
        </p:txBody>
      </p:sp>
      <p:pic>
        <p:nvPicPr>
          <p:cNvPr id="4" name="Grafik 3">
            <a:extLst>
              <a:ext uri="{FF2B5EF4-FFF2-40B4-BE49-F238E27FC236}">
                <a16:creationId xmlns:a16="http://schemas.microsoft.com/office/drawing/2014/main" id="{5100634E-E624-4BE7-A6DB-6CA11E92E663}"/>
              </a:ext>
            </a:extLst>
          </p:cNvPr>
          <p:cNvPicPr>
            <a:picLocks noChangeAspect="1"/>
          </p:cNvPicPr>
          <p:nvPr/>
        </p:nvPicPr>
        <p:blipFill>
          <a:blip r:embed="rId2"/>
          <a:stretch>
            <a:fillRect/>
          </a:stretch>
        </p:blipFill>
        <p:spPr>
          <a:xfrm>
            <a:off x="1725235" y="111120"/>
            <a:ext cx="8757405" cy="5041162"/>
          </a:xfrm>
          <a:prstGeom prst="rect">
            <a:avLst/>
          </a:prstGeom>
        </p:spPr>
      </p:pic>
      <p:graphicFrame>
        <p:nvGraphicFramePr>
          <p:cNvPr id="5" name="Objekt 4">
            <a:extLst>
              <a:ext uri="{FF2B5EF4-FFF2-40B4-BE49-F238E27FC236}">
                <a16:creationId xmlns:a16="http://schemas.microsoft.com/office/drawing/2014/main" id="{315892EE-E747-49FD-80C5-D0C737B57759}"/>
              </a:ext>
            </a:extLst>
          </p:cNvPr>
          <p:cNvGraphicFramePr>
            <a:graphicFrameLocks noChangeAspect="1"/>
          </p:cNvGraphicFramePr>
          <p:nvPr>
            <p:extLst>
              <p:ext uri="{D42A27DB-BD31-4B8C-83A1-F6EECF244321}">
                <p14:modId xmlns:p14="http://schemas.microsoft.com/office/powerpoint/2010/main" val="4222725959"/>
              </p:ext>
            </p:extLst>
          </p:nvPr>
        </p:nvGraphicFramePr>
        <p:xfrm>
          <a:off x="8993254" y="5578388"/>
          <a:ext cx="1494354" cy="617938"/>
        </p:xfrm>
        <a:graphic>
          <a:graphicData uri="http://schemas.openxmlformats.org/presentationml/2006/ole">
            <mc:AlternateContent xmlns:mc="http://schemas.openxmlformats.org/markup-compatibility/2006">
              <mc:Choice xmlns:v="urn:schemas-microsoft-com:vml" Requires="v">
                <p:oleObj name="Acrobat Document" r:id="rId3" imgW="4533723" imgH="1874143" progId="Acrobat.Document.DC">
                  <p:embed/>
                </p:oleObj>
              </mc:Choice>
              <mc:Fallback>
                <p:oleObj name="Acrobat Document" r:id="rId3" imgW="4533723" imgH="1874143" progId="Acrobat.Document.DC">
                  <p:embed/>
                  <p:pic>
                    <p:nvPicPr>
                      <p:cNvPr id="5" name="Objekt 4">
                        <a:extLst>
                          <a:ext uri="{FF2B5EF4-FFF2-40B4-BE49-F238E27FC236}">
                            <a16:creationId xmlns:a16="http://schemas.microsoft.com/office/drawing/2014/main" id="{315892EE-E747-49FD-80C5-D0C737B57759}"/>
                          </a:ext>
                        </a:extLst>
                      </p:cNvPr>
                      <p:cNvPicPr/>
                      <p:nvPr/>
                    </p:nvPicPr>
                    <p:blipFill>
                      <a:blip r:embed="rId4"/>
                      <a:stretch>
                        <a:fillRect/>
                      </a:stretch>
                    </p:blipFill>
                    <p:spPr>
                      <a:xfrm>
                        <a:off x="8993254" y="5578388"/>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190285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19A5C6-9549-D6B9-438E-DAAFB7ED6A67}"/>
              </a:ext>
            </a:extLst>
          </p:cNvPr>
          <p:cNvSpPr>
            <a:spLocks noGrp="1"/>
          </p:cNvSpPr>
          <p:nvPr>
            <p:ph type="body" sz="quarter" idx="16"/>
          </p:nvPr>
        </p:nvSpPr>
        <p:spPr/>
        <p:txBody>
          <a:bodyPr/>
          <a:lstStyle/>
          <a:p>
            <a:r>
              <a:rPr lang="en-001" dirty="0"/>
              <a:t>EXTRA SLIDES</a:t>
            </a:r>
            <a:endParaRPr lang="en-US" dirty="0"/>
          </a:p>
        </p:txBody>
      </p:sp>
    </p:spTree>
    <p:extLst>
      <p:ext uri="{BB962C8B-B14F-4D97-AF65-F5344CB8AC3E}">
        <p14:creationId xmlns:p14="http://schemas.microsoft.com/office/powerpoint/2010/main" val="352447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7F43-8421-BDC2-86FB-3FC9B5D7A60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E1A1B30-6EA2-E6EA-02AD-F17FCFC86E9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894F9AB7-BD96-C26E-7AC6-6D8861824C1C}"/>
              </a:ext>
            </a:extLst>
          </p:cNvPr>
          <p:cNvSpPr>
            <a:spLocks noGrp="1"/>
          </p:cNvSpPr>
          <p:nvPr>
            <p:ph type="body" sz="quarter" idx="16"/>
          </p:nvPr>
        </p:nvSpPr>
        <p:spPr>
          <a:xfrm>
            <a:off x="619944" y="269223"/>
            <a:ext cx="11000556" cy="426812"/>
          </a:xfrm>
        </p:spPr>
        <p:txBody>
          <a:bodyPr anchor="ctr"/>
          <a:lstStyle/>
          <a:p>
            <a:r>
              <a:rPr lang="en-US" dirty="0"/>
              <a:t>Acute </a:t>
            </a:r>
            <a:r>
              <a:rPr lang="en-US" dirty="0" err="1"/>
              <a:t>Haematology</a:t>
            </a:r>
            <a:r>
              <a:rPr lang="en-US" dirty="0"/>
              <a:t> Oncology Nursing Service (Ireland)</a:t>
            </a:r>
          </a:p>
        </p:txBody>
      </p:sp>
      <p:sp>
        <p:nvSpPr>
          <p:cNvPr id="5" name="Text Placeholder 4">
            <a:extLst>
              <a:ext uri="{FF2B5EF4-FFF2-40B4-BE49-F238E27FC236}">
                <a16:creationId xmlns:a16="http://schemas.microsoft.com/office/drawing/2014/main" id="{A9A9DA9A-49F5-4DD1-3605-91FBFC375435}"/>
              </a:ext>
            </a:extLst>
          </p:cNvPr>
          <p:cNvSpPr>
            <a:spLocks noGrp="1"/>
          </p:cNvSpPr>
          <p:nvPr>
            <p:ph type="body" sz="quarter" idx="17"/>
          </p:nvPr>
        </p:nvSpPr>
        <p:spPr>
          <a:xfrm>
            <a:off x="619944" y="1020877"/>
            <a:ext cx="11000556" cy="489175"/>
          </a:xfrm>
        </p:spPr>
        <p:txBody>
          <a:bodyPr/>
          <a:lstStyle/>
          <a:p>
            <a:r>
              <a:rPr lang="en-US" sz="1800" dirty="0"/>
              <a:t>Resource</a:t>
            </a:r>
            <a:r>
              <a:rPr lang="en-001" sz="1800" dirty="0"/>
              <a:t> generation (health workforce)</a:t>
            </a:r>
            <a:endParaRPr lang="en-US" sz="1800" dirty="0"/>
          </a:p>
        </p:txBody>
      </p:sp>
      <p:sp>
        <p:nvSpPr>
          <p:cNvPr id="9" name="Rechteck 8">
            <a:extLst>
              <a:ext uri="{FF2B5EF4-FFF2-40B4-BE49-F238E27FC236}">
                <a16:creationId xmlns:a16="http://schemas.microsoft.com/office/drawing/2014/main" id="{2072C8E5-0848-9F3E-B330-997BEA93BFC8}"/>
              </a:ext>
            </a:extLst>
          </p:cNvPr>
          <p:cNvSpPr/>
          <p:nvPr/>
        </p:nvSpPr>
        <p:spPr>
          <a:xfrm>
            <a:off x="366782"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Problems:</a:t>
            </a:r>
          </a:p>
          <a:p>
            <a:pPr marL="285750" indent="-285750">
              <a:buFont typeface="Arial" panose="020B0604020202020204" pitchFamily="34" charset="0"/>
              <a:buChar char="•"/>
            </a:pPr>
            <a:r>
              <a:rPr lang="en-GB" sz="1500" dirty="0">
                <a:solidFill>
                  <a:srgbClr val="293762"/>
                </a:solidFill>
              </a:rPr>
              <a:t>Overcrowded emergency departments with long waiting times</a:t>
            </a:r>
          </a:p>
          <a:p>
            <a:pPr marL="285750" indent="-285750">
              <a:buFont typeface="Arial" panose="020B0604020202020204" pitchFamily="34" charset="0"/>
              <a:buChar char="•"/>
            </a:pPr>
            <a:r>
              <a:rPr lang="en-GB" sz="1500" dirty="0">
                <a:solidFill>
                  <a:srgbClr val="293762"/>
                </a:solidFill>
              </a:rPr>
              <a:t>Limited capacity in day units for unplanned urgent care</a:t>
            </a:r>
          </a:p>
          <a:p>
            <a:pPr marL="285750" indent="-285750">
              <a:buFont typeface="Arial" panose="020B0604020202020204" pitchFamily="34" charset="0"/>
              <a:buChar char="•"/>
            </a:pPr>
            <a:r>
              <a:rPr lang="en-GB" sz="1500" dirty="0">
                <a:solidFill>
                  <a:srgbClr val="293762"/>
                </a:solidFill>
              </a:rPr>
              <a:t>Gaps in service delivery for patients undergoing systemic anticancer therapy</a:t>
            </a:r>
          </a:p>
        </p:txBody>
      </p:sp>
      <p:sp>
        <p:nvSpPr>
          <p:cNvPr id="10" name="Rechteck 9">
            <a:extLst>
              <a:ext uri="{FF2B5EF4-FFF2-40B4-BE49-F238E27FC236}">
                <a16:creationId xmlns:a16="http://schemas.microsoft.com/office/drawing/2014/main" id="{44456ADA-BC6E-1AEC-7EE5-0F4749C9FA44}"/>
              </a:ext>
            </a:extLst>
          </p:cNvPr>
          <p:cNvSpPr/>
          <p:nvPr/>
        </p:nvSpPr>
        <p:spPr>
          <a:xfrm>
            <a:off x="6762197"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Solution: </a:t>
            </a:r>
            <a:r>
              <a:rPr lang="en-GB" sz="1600" b="0" i="0" u="none" strike="noStrike" dirty="0">
                <a:solidFill>
                  <a:schemeClr val="accent1">
                    <a:lumMod val="50000"/>
                  </a:schemeClr>
                </a:solidFill>
                <a:effectLst/>
              </a:rPr>
              <a:t>Creation of the Acute Haematology Oncology Nursing Service in 2020 to provide timely and appropriate management for cancer patients, optimising patient safety and treatment continuity across Ireland's 26 SACT centres.</a:t>
            </a:r>
            <a:endParaRPr lang="en-GB" sz="1600" dirty="0">
              <a:solidFill>
                <a:schemeClr val="accent1">
                  <a:lumMod val="50000"/>
                </a:schemeClr>
              </a:solidFill>
            </a:endParaRPr>
          </a:p>
        </p:txBody>
      </p:sp>
      <p:cxnSp>
        <p:nvCxnSpPr>
          <p:cNvPr id="12" name="Gerade Verbindung mit Pfeil 11">
            <a:extLst>
              <a:ext uri="{FF2B5EF4-FFF2-40B4-BE49-F238E27FC236}">
                <a16:creationId xmlns:a16="http://schemas.microsoft.com/office/drawing/2014/main" id="{466B9229-433A-8557-2A15-24759810CFB9}"/>
              </a:ext>
            </a:extLst>
          </p:cNvPr>
          <p:cNvCxnSpPr>
            <a:cxnSpLocks/>
            <a:stCxn id="9" idx="3"/>
            <a:endCxn id="10" idx="1"/>
          </p:cNvCxnSpPr>
          <p:nvPr/>
        </p:nvCxnSpPr>
        <p:spPr>
          <a:xfrm>
            <a:off x="5445678" y="2176322"/>
            <a:ext cx="1316519" cy="0"/>
          </a:xfrm>
          <a:prstGeom prst="straightConnector1">
            <a:avLst/>
          </a:prstGeom>
          <a:ln w="76200">
            <a:solidFill>
              <a:srgbClr val="293762"/>
            </a:solidFill>
            <a:tailEnd type="triangle"/>
          </a:ln>
        </p:spPr>
        <p:style>
          <a:lnRef idx="2">
            <a:schemeClr val="accent1"/>
          </a:lnRef>
          <a:fillRef idx="0">
            <a:schemeClr val="accent1"/>
          </a:fillRef>
          <a:effectRef idx="1">
            <a:schemeClr val="accent1"/>
          </a:effectRef>
          <a:fontRef idx="minor">
            <a:schemeClr val="tx1"/>
          </a:fontRef>
        </p:style>
      </p:cxnSp>
      <p:sp>
        <p:nvSpPr>
          <p:cNvPr id="13" name="Rechteck 12">
            <a:extLst>
              <a:ext uri="{FF2B5EF4-FFF2-40B4-BE49-F238E27FC236}">
                <a16:creationId xmlns:a16="http://schemas.microsoft.com/office/drawing/2014/main" id="{50973B4E-FD48-A89E-2225-866707DC66A8}"/>
              </a:ext>
            </a:extLst>
          </p:cNvPr>
          <p:cNvSpPr/>
          <p:nvPr/>
        </p:nvSpPr>
        <p:spPr>
          <a:xfrm>
            <a:off x="366782"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Outcomes: </a:t>
            </a:r>
            <a:r>
              <a:rPr lang="en-GB" sz="1600" b="0" i="0" u="none" strike="noStrike" dirty="0">
                <a:solidFill>
                  <a:schemeClr val="accent1">
                    <a:lumMod val="50000"/>
                  </a:schemeClr>
                </a:solidFill>
                <a:effectLst/>
                <a:latin typeface="-webkit-standard"/>
              </a:rPr>
              <a:t>Several key services introduced across the cancer care pathway, including </a:t>
            </a:r>
            <a:r>
              <a:rPr lang="en-GB" sz="1600" b="1" i="0" u="none" strike="noStrike" dirty="0">
                <a:solidFill>
                  <a:schemeClr val="accent1">
                    <a:lumMod val="50000"/>
                  </a:schemeClr>
                </a:solidFill>
                <a:effectLst/>
              </a:rPr>
              <a:t>dedicated telephone triage</a:t>
            </a:r>
            <a:r>
              <a:rPr lang="en-GB" sz="1600" b="0" i="0" u="none" strike="noStrike" dirty="0">
                <a:solidFill>
                  <a:schemeClr val="accent1">
                    <a:lumMod val="50000"/>
                  </a:schemeClr>
                </a:solidFill>
                <a:effectLst/>
                <a:latin typeface="-webkit-standard"/>
              </a:rPr>
              <a:t> (SOS Hotline with UKONS triage tool), </a:t>
            </a:r>
            <a:r>
              <a:rPr lang="en-GB" sz="1600" b="1" i="0" u="none" strike="noStrike" dirty="0">
                <a:solidFill>
                  <a:schemeClr val="accent1">
                    <a:lumMod val="50000"/>
                  </a:schemeClr>
                </a:solidFill>
                <a:effectLst/>
              </a:rPr>
              <a:t>specialised workforce</a:t>
            </a:r>
            <a:r>
              <a:rPr lang="en-GB" sz="1600" b="0" i="0" u="none" strike="noStrike" dirty="0">
                <a:solidFill>
                  <a:schemeClr val="accent1">
                    <a:lumMod val="50000"/>
                  </a:schemeClr>
                </a:solidFill>
                <a:effectLst/>
                <a:latin typeface="-webkit-standard"/>
              </a:rPr>
              <a:t> (clinical nurse specialists and advanced practitioners), </a:t>
            </a:r>
            <a:r>
              <a:rPr lang="en-GB" sz="1600" b="1" i="0" u="none" strike="noStrike" dirty="0">
                <a:solidFill>
                  <a:schemeClr val="accent1">
                    <a:lumMod val="50000"/>
                  </a:schemeClr>
                </a:solidFill>
                <a:effectLst/>
              </a:rPr>
              <a:t>digital enhancements </a:t>
            </a:r>
            <a:r>
              <a:rPr lang="en-GB" sz="1600" b="0" i="0" u="none" strike="noStrike" dirty="0">
                <a:solidFill>
                  <a:schemeClr val="accent1">
                    <a:lumMod val="50000"/>
                  </a:schemeClr>
                </a:solidFill>
                <a:effectLst/>
                <a:latin typeface="-webkit-standard"/>
              </a:rPr>
              <a:t>(video-enabled consultations), and </a:t>
            </a:r>
            <a:r>
              <a:rPr lang="en-GB" sz="1600" b="1" i="0" u="none" strike="noStrike" dirty="0">
                <a:solidFill>
                  <a:schemeClr val="accent1">
                    <a:lumMod val="50000"/>
                  </a:schemeClr>
                </a:solidFill>
                <a:effectLst/>
              </a:rPr>
              <a:t>standardised patient information</a:t>
            </a:r>
            <a:r>
              <a:rPr lang="en-GB" sz="1600" b="0" i="0" u="none" strike="noStrike" dirty="0">
                <a:solidFill>
                  <a:schemeClr val="accent1">
                    <a:lumMod val="50000"/>
                  </a:schemeClr>
                </a:solidFill>
                <a:effectLst/>
                <a:latin typeface="-webkit-standard"/>
              </a:rPr>
              <a:t> in multiple formats and languages.</a:t>
            </a:r>
            <a:endParaRPr lang="en-GB" sz="1600" dirty="0">
              <a:solidFill>
                <a:schemeClr val="accent1">
                  <a:lumMod val="50000"/>
                </a:schemeClr>
              </a:solidFill>
            </a:endParaRPr>
          </a:p>
        </p:txBody>
      </p:sp>
      <p:sp>
        <p:nvSpPr>
          <p:cNvPr id="15" name="Rechteck 14">
            <a:extLst>
              <a:ext uri="{FF2B5EF4-FFF2-40B4-BE49-F238E27FC236}">
                <a16:creationId xmlns:a16="http://schemas.microsoft.com/office/drawing/2014/main" id="{A814AD35-9A59-B89E-CAD9-BA01BBD12625}"/>
              </a:ext>
            </a:extLst>
          </p:cNvPr>
          <p:cNvSpPr/>
          <p:nvPr/>
        </p:nvSpPr>
        <p:spPr>
          <a:xfrm>
            <a:off x="8570153"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Lessons learned: </a:t>
            </a:r>
            <a:r>
              <a:rPr lang="en-GB" sz="1600" dirty="0">
                <a:solidFill>
                  <a:srgbClr val="293762"/>
                </a:solidFill>
              </a:rPr>
              <a:t>Successful implementation requires</a:t>
            </a:r>
          </a:p>
          <a:p>
            <a:pPr marL="285750" indent="-285750">
              <a:buFont typeface="Arial" panose="020B0604020202020204" pitchFamily="34" charset="0"/>
              <a:buChar char="•"/>
            </a:pPr>
            <a:r>
              <a:rPr lang="en-GB" sz="1600" dirty="0">
                <a:solidFill>
                  <a:srgbClr val="293762"/>
                </a:solidFill>
              </a:rPr>
              <a:t>Multisectoral collaboration</a:t>
            </a:r>
          </a:p>
          <a:p>
            <a:pPr marL="285750" indent="-285750">
              <a:buFont typeface="Arial" panose="020B0604020202020204" pitchFamily="34" charset="0"/>
              <a:buChar char="•"/>
            </a:pPr>
            <a:r>
              <a:rPr lang="en-GB" sz="1600" dirty="0">
                <a:solidFill>
                  <a:srgbClr val="293762"/>
                </a:solidFill>
              </a:rPr>
              <a:t>Standardised triage tools</a:t>
            </a:r>
          </a:p>
          <a:p>
            <a:pPr marL="285750" indent="-285750">
              <a:buFont typeface="Arial" panose="020B0604020202020204" pitchFamily="34" charset="0"/>
              <a:buChar char="•"/>
            </a:pPr>
            <a:r>
              <a:rPr lang="en-GB" sz="1600" dirty="0">
                <a:solidFill>
                  <a:srgbClr val="293762"/>
                </a:solidFill>
              </a:rPr>
              <a:t>Recognised value of patient-centred approach</a:t>
            </a:r>
          </a:p>
          <a:p>
            <a:pPr marL="285750" indent="-285750">
              <a:buFont typeface="Arial" panose="020B0604020202020204" pitchFamily="34" charset="0"/>
              <a:buChar char="•"/>
            </a:pPr>
            <a:r>
              <a:rPr lang="en-GB" sz="1600" dirty="0">
                <a:solidFill>
                  <a:srgbClr val="293762"/>
                </a:solidFill>
              </a:rPr>
              <a:t>Data-driven strategy for quality improvement</a:t>
            </a:r>
          </a:p>
          <a:p>
            <a:pPr marL="285750" indent="-285750">
              <a:buFont typeface="Arial" panose="020B0604020202020204" pitchFamily="34" charset="0"/>
              <a:buChar char="•"/>
            </a:pPr>
            <a:r>
              <a:rPr lang="en-GB" sz="1600" dirty="0">
                <a:solidFill>
                  <a:srgbClr val="293762"/>
                </a:solidFill>
              </a:rPr>
              <a:t>Sustained investment in staffing and infrastructure</a:t>
            </a:r>
          </a:p>
        </p:txBody>
      </p:sp>
      <p:sp>
        <p:nvSpPr>
          <p:cNvPr id="16" name="Rechteck 15">
            <a:extLst>
              <a:ext uri="{FF2B5EF4-FFF2-40B4-BE49-F238E27FC236}">
                <a16:creationId xmlns:a16="http://schemas.microsoft.com/office/drawing/2014/main" id="{93BE37D0-E05F-F516-1D1F-51669730AAD0}"/>
              </a:ext>
            </a:extLst>
          </p:cNvPr>
          <p:cNvSpPr/>
          <p:nvPr/>
        </p:nvSpPr>
        <p:spPr>
          <a:xfrm>
            <a:off x="3864388" y="3065462"/>
            <a:ext cx="4479098" cy="143578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accent1">
                    <a:lumMod val="50000"/>
                  </a:schemeClr>
                </a:solidFill>
              </a:rPr>
              <a:t>Enablers: </a:t>
            </a:r>
            <a:endParaRPr lang="en-GB" sz="1600" dirty="0">
              <a:solidFill>
                <a:schemeClr val="accent1">
                  <a:lumMod val="50000"/>
                </a:schemeClr>
              </a:solidFill>
            </a:endParaRPr>
          </a:p>
          <a:p>
            <a:pPr marL="285750" indent="-285750">
              <a:buFont typeface="Arial" panose="020B0604020202020204" pitchFamily="34" charset="0"/>
              <a:buChar char="•"/>
            </a:pPr>
            <a:r>
              <a:rPr lang="en-GB" sz="1600" dirty="0">
                <a:solidFill>
                  <a:schemeClr val="accent1">
                    <a:lumMod val="50000"/>
                  </a:schemeClr>
                </a:solidFill>
              </a:rPr>
              <a:t>Strong governmental support through national health strategies</a:t>
            </a:r>
          </a:p>
          <a:p>
            <a:pPr marL="285750" indent="-285750">
              <a:buFont typeface="Arial" panose="020B0604020202020204" pitchFamily="34" charset="0"/>
              <a:buChar char="•"/>
            </a:pPr>
            <a:r>
              <a:rPr lang="en-GB" sz="1600" b="0" i="0" u="none" strike="noStrike" dirty="0">
                <a:solidFill>
                  <a:schemeClr val="accent1">
                    <a:lumMod val="50000"/>
                  </a:schemeClr>
                </a:solidFill>
                <a:effectLst/>
              </a:rPr>
              <a:t>Well-trained workforce</a:t>
            </a:r>
          </a:p>
          <a:p>
            <a:pPr marL="285750" indent="-285750">
              <a:buFont typeface="Arial" panose="020B0604020202020204" pitchFamily="34" charset="0"/>
              <a:buChar char="•"/>
            </a:pPr>
            <a:r>
              <a:rPr lang="en-GB" sz="1600" dirty="0">
                <a:solidFill>
                  <a:schemeClr val="accent1">
                    <a:lumMod val="50000"/>
                  </a:schemeClr>
                </a:solidFill>
              </a:rPr>
              <a:t>Integration of digital triage tools and video consultations</a:t>
            </a:r>
          </a:p>
        </p:txBody>
      </p:sp>
      <p:sp>
        <p:nvSpPr>
          <p:cNvPr id="17" name="Rechteck 16">
            <a:extLst>
              <a:ext uri="{FF2B5EF4-FFF2-40B4-BE49-F238E27FC236}">
                <a16:creationId xmlns:a16="http://schemas.microsoft.com/office/drawing/2014/main" id="{E9CAF174-1866-FF6A-9B05-CF45871C2D34}"/>
              </a:ext>
            </a:extLst>
          </p:cNvPr>
          <p:cNvSpPr/>
          <p:nvPr/>
        </p:nvSpPr>
        <p:spPr>
          <a:xfrm>
            <a:off x="3864388" y="4720264"/>
            <a:ext cx="4479098" cy="143579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Barriers: </a:t>
            </a:r>
            <a:endParaRPr lang="en-GB" sz="1600" dirty="0">
              <a:solidFill>
                <a:srgbClr val="293762"/>
              </a:solidFill>
            </a:endParaRPr>
          </a:p>
          <a:p>
            <a:pPr marL="285750" indent="-285750">
              <a:buFont typeface="Arial" panose="020B0604020202020204" pitchFamily="34" charset="0"/>
              <a:buChar char="•"/>
            </a:pPr>
            <a:r>
              <a:rPr lang="en-GB" sz="1600" dirty="0">
                <a:solidFill>
                  <a:schemeClr val="accent1">
                    <a:lumMod val="50000"/>
                  </a:schemeClr>
                </a:solidFill>
              </a:rPr>
              <a:t>Limited 24/7 access due to restricted operational hours</a:t>
            </a:r>
          </a:p>
          <a:p>
            <a:pPr marL="285750" indent="-285750">
              <a:buFont typeface="Arial" panose="020B0604020202020204" pitchFamily="34" charset="0"/>
              <a:buChar char="•"/>
            </a:pPr>
            <a:r>
              <a:rPr lang="en-GB" sz="1600" dirty="0">
                <a:solidFill>
                  <a:schemeClr val="accent1">
                    <a:lumMod val="50000"/>
                  </a:schemeClr>
                </a:solidFill>
              </a:rPr>
              <a:t>Variations in available resources across centres impacting service consistency</a:t>
            </a:r>
          </a:p>
        </p:txBody>
      </p:sp>
      <p:graphicFrame>
        <p:nvGraphicFramePr>
          <p:cNvPr id="14" name="Objekt 13">
            <a:extLst>
              <a:ext uri="{FF2B5EF4-FFF2-40B4-BE49-F238E27FC236}">
                <a16:creationId xmlns:a16="http://schemas.microsoft.com/office/drawing/2014/main" id="{194B14F9-EE76-4ABA-B287-9F553F6971C0}"/>
              </a:ext>
            </a:extLst>
          </p:cNvPr>
          <p:cNvGraphicFramePr>
            <a:graphicFrameLocks noChangeAspect="1"/>
          </p:cNvGraphicFramePr>
          <p:nvPr>
            <p:extLst>
              <p:ext uri="{D42A27DB-BD31-4B8C-83A1-F6EECF244321}">
                <p14:modId xmlns:p14="http://schemas.microsoft.com/office/powerpoint/2010/main" val="1100752442"/>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3" imgW="4533723" imgH="1874143" progId="Acrobat.Document.DC">
                  <p:embed/>
                </p:oleObj>
              </mc:Choice>
              <mc:Fallback>
                <p:oleObj name="Acrobat Document" r:id="rId3" imgW="4533723" imgH="1874143" progId="Acrobat.Document.DC">
                  <p:embed/>
                  <p:pic>
                    <p:nvPicPr>
                      <p:cNvPr id="14" name="Objekt 13">
                        <a:extLst>
                          <a:ext uri="{FF2B5EF4-FFF2-40B4-BE49-F238E27FC236}">
                            <a16:creationId xmlns:a16="http://schemas.microsoft.com/office/drawing/2014/main" id="{194B14F9-EE76-4ABA-B287-9F553F6971C0}"/>
                          </a:ext>
                        </a:extLst>
                      </p:cNvPr>
                      <p:cNvPicPr/>
                      <p:nvPr/>
                    </p:nvPicPr>
                    <p:blipFill>
                      <a:blip r:embed="rId4"/>
                      <a:stretch>
                        <a:fillRect/>
                      </a:stretch>
                    </p:blipFill>
                    <p:spPr>
                      <a:xfrm>
                        <a:off x="10616781" y="116849"/>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409406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3CB65-72CF-13C6-BD91-9F621F26272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4C3F32B-D8BD-DE40-A8A6-FAD8E57EEC8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E548841A-61B9-AFA0-FF14-F84DEFC325F3}"/>
              </a:ext>
            </a:extLst>
          </p:cNvPr>
          <p:cNvSpPr>
            <a:spLocks noGrp="1"/>
          </p:cNvSpPr>
          <p:nvPr>
            <p:ph type="body" sz="quarter" idx="16"/>
          </p:nvPr>
        </p:nvSpPr>
        <p:spPr/>
        <p:txBody>
          <a:bodyPr anchor="ctr"/>
          <a:lstStyle/>
          <a:p>
            <a:r>
              <a:rPr lang="en-US" dirty="0"/>
              <a:t>Advocacy for access: Expanding advanced sequencing diagnostics and enhancing care for patients with cancer of unknown primary (Netherlands)</a:t>
            </a:r>
          </a:p>
        </p:txBody>
      </p:sp>
      <p:sp>
        <p:nvSpPr>
          <p:cNvPr id="5" name="Text Placeholder 4">
            <a:extLst>
              <a:ext uri="{FF2B5EF4-FFF2-40B4-BE49-F238E27FC236}">
                <a16:creationId xmlns:a16="http://schemas.microsoft.com/office/drawing/2014/main" id="{26C9A3FE-E184-6C4F-356B-7A35D9A23118}"/>
              </a:ext>
            </a:extLst>
          </p:cNvPr>
          <p:cNvSpPr>
            <a:spLocks noGrp="1"/>
          </p:cNvSpPr>
          <p:nvPr>
            <p:ph type="body" sz="quarter" idx="17"/>
          </p:nvPr>
        </p:nvSpPr>
        <p:spPr>
          <a:xfrm>
            <a:off x="619944" y="1020877"/>
            <a:ext cx="11000556" cy="489175"/>
          </a:xfrm>
        </p:spPr>
        <p:txBody>
          <a:bodyPr/>
          <a:lstStyle/>
          <a:p>
            <a:r>
              <a:rPr lang="en-US" sz="1800" dirty="0"/>
              <a:t>Service Delivery</a:t>
            </a:r>
          </a:p>
        </p:txBody>
      </p:sp>
      <p:sp>
        <p:nvSpPr>
          <p:cNvPr id="9" name="Rechteck 8">
            <a:extLst>
              <a:ext uri="{FF2B5EF4-FFF2-40B4-BE49-F238E27FC236}">
                <a16:creationId xmlns:a16="http://schemas.microsoft.com/office/drawing/2014/main" id="{B7F24282-B578-B1C7-51AA-FFE5892CF98B}"/>
              </a:ext>
            </a:extLst>
          </p:cNvPr>
          <p:cNvSpPr/>
          <p:nvPr/>
        </p:nvSpPr>
        <p:spPr>
          <a:xfrm>
            <a:off x="366782"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accent1">
                    <a:lumMod val="50000"/>
                  </a:schemeClr>
                </a:solidFill>
              </a:rPr>
              <a:t>Problems: </a:t>
            </a:r>
            <a:r>
              <a:rPr lang="en-GB" sz="1600" dirty="0">
                <a:solidFill>
                  <a:schemeClr val="accent1">
                    <a:lumMod val="50000"/>
                  </a:schemeClr>
                </a:solidFill>
              </a:rPr>
              <a:t>Cancer of Unknown Primary (CUP) represents one of the deadliest cancer forms in the Netherlands, characterised by long diagnostic delays, poor clinical outcomes, and extremely limited treatment options (no access to genomic sequencing diagnostics).</a:t>
            </a:r>
          </a:p>
        </p:txBody>
      </p:sp>
      <p:sp>
        <p:nvSpPr>
          <p:cNvPr id="10" name="Rechteck 9">
            <a:extLst>
              <a:ext uri="{FF2B5EF4-FFF2-40B4-BE49-F238E27FC236}">
                <a16:creationId xmlns:a16="http://schemas.microsoft.com/office/drawing/2014/main" id="{B91E2D95-8B89-891C-FB05-09BCA24F3C24}"/>
              </a:ext>
            </a:extLst>
          </p:cNvPr>
          <p:cNvSpPr/>
          <p:nvPr/>
        </p:nvSpPr>
        <p:spPr>
          <a:xfrm>
            <a:off x="6762198" y="1517876"/>
            <a:ext cx="5078896" cy="132471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accent1">
                    <a:lumMod val="50000"/>
                  </a:schemeClr>
                </a:solidFill>
              </a:rPr>
              <a:t>Solution: </a:t>
            </a:r>
            <a:r>
              <a:rPr lang="en-GB" sz="1600" b="0" i="0" u="none" strike="noStrike" dirty="0">
                <a:solidFill>
                  <a:schemeClr val="accent1">
                    <a:lumMod val="50000"/>
                  </a:schemeClr>
                </a:solidFill>
                <a:effectLst/>
              </a:rPr>
              <a:t>The patient advocacy group </a:t>
            </a:r>
            <a:r>
              <a:rPr lang="en-GB" sz="1600" b="0" i="1" u="none" strike="noStrike" dirty="0">
                <a:solidFill>
                  <a:schemeClr val="accent1">
                    <a:lumMod val="50000"/>
                  </a:schemeClr>
                </a:solidFill>
                <a:effectLst/>
              </a:rPr>
              <a:t>"Missie </a:t>
            </a:r>
            <a:r>
              <a:rPr lang="en-GB" sz="1600" b="0" i="1" u="none" strike="noStrike" dirty="0" err="1">
                <a:solidFill>
                  <a:schemeClr val="accent1">
                    <a:lumMod val="50000"/>
                  </a:schemeClr>
                </a:solidFill>
                <a:effectLst/>
              </a:rPr>
              <a:t>Tumor</a:t>
            </a:r>
            <a:r>
              <a:rPr lang="en-GB" sz="1600" b="0" i="1" u="none" strike="noStrike" dirty="0">
                <a:solidFill>
                  <a:schemeClr val="accent1">
                    <a:lumMod val="50000"/>
                  </a:schemeClr>
                </a:solidFill>
                <a:effectLst/>
              </a:rPr>
              <a:t> </a:t>
            </a:r>
            <a:r>
              <a:rPr lang="en-GB" sz="1600" b="0" i="1" u="none" strike="noStrike" dirty="0" err="1">
                <a:solidFill>
                  <a:schemeClr val="accent1">
                    <a:lumMod val="50000"/>
                  </a:schemeClr>
                </a:solidFill>
                <a:effectLst/>
              </a:rPr>
              <a:t>Onbekend</a:t>
            </a:r>
            <a:r>
              <a:rPr lang="en-GB" sz="1600" b="0" i="1" u="none" strike="noStrike" dirty="0">
                <a:solidFill>
                  <a:schemeClr val="accent1">
                    <a:lumMod val="50000"/>
                  </a:schemeClr>
                </a:solidFill>
                <a:effectLst/>
              </a:rPr>
              <a:t>"</a:t>
            </a:r>
            <a:r>
              <a:rPr lang="en-GB" sz="1600" b="0" i="0" u="none" strike="noStrike" dirty="0">
                <a:solidFill>
                  <a:schemeClr val="accent1">
                    <a:lumMod val="50000"/>
                  </a:schemeClr>
                </a:solidFill>
                <a:effectLst/>
              </a:rPr>
              <a:t> successfully campaigned for change, resulting in nationwide reimbursement for whole genome sequencing diagnostics after a pivotal parliamentary hearing in 2021.</a:t>
            </a:r>
          </a:p>
        </p:txBody>
      </p:sp>
      <p:cxnSp>
        <p:nvCxnSpPr>
          <p:cNvPr id="12" name="Gerade Verbindung mit Pfeil 11">
            <a:extLst>
              <a:ext uri="{FF2B5EF4-FFF2-40B4-BE49-F238E27FC236}">
                <a16:creationId xmlns:a16="http://schemas.microsoft.com/office/drawing/2014/main" id="{9AF6FAF8-A6D9-34AB-8F26-13EB6959E4C4}"/>
              </a:ext>
            </a:extLst>
          </p:cNvPr>
          <p:cNvCxnSpPr>
            <a:cxnSpLocks/>
            <a:stCxn id="9" idx="3"/>
            <a:endCxn id="10" idx="1"/>
          </p:cNvCxnSpPr>
          <p:nvPr/>
        </p:nvCxnSpPr>
        <p:spPr>
          <a:xfrm>
            <a:off x="5445678" y="2176322"/>
            <a:ext cx="1316520" cy="3912"/>
          </a:xfrm>
          <a:prstGeom prst="straightConnector1">
            <a:avLst/>
          </a:prstGeom>
          <a:ln w="76200">
            <a:solidFill>
              <a:srgbClr val="293762"/>
            </a:solidFill>
            <a:tailEnd type="triangle"/>
          </a:ln>
        </p:spPr>
        <p:style>
          <a:lnRef idx="2">
            <a:schemeClr val="accent1"/>
          </a:lnRef>
          <a:fillRef idx="0">
            <a:schemeClr val="accent1"/>
          </a:fillRef>
          <a:effectRef idx="1">
            <a:schemeClr val="accent1"/>
          </a:effectRef>
          <a:fontRef idx="minor">
            <a:schemeClr val="tx1"/>
          </a:fontRef>
        </p:style>
      </p:cxnSp>
      <p:sp>
        <p:nvSpPr>
          <p:cNvPr id="13" name="Rechteck 12">
            <a:extLst>
              <a:ext uri="{FF2B5EF4-FFF2-40B4-BE49-F238E27FC236}">
                <a16:creationId xmlns:a16="http://schemas.microsoft.com/office/drawing/2014/main" id="{0A8E9728-3060-8A6E-F8FA-91E4D2AC9E5F}"/>
              </a:ext>
            </a:extLst>
          </p:cNvPr>
          <p:cNvSpPr/>
          <p:nvPr/>
        </p:nvSpPr>
        <p:spPr>
          <a:xfrm>
            <a:off x="366782"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accent1">
                    <a:lumMod val="50000"/>
                  </a:schemeClr>
                </a:solidFill>
              </a:rPr>
              <a:t>Outcomes: </a:t>
            </a:r>
            <a:r>
              <a:rPr lang="en-GB" sz="1600" dirty="0">
                <a:solidFill>
                  <a:schemeClr val="accent1">
                    <a:lumMod val="50000"/>
                  </a:schemeClr>
                </a:solidFill>
                <a:latin typeface="-webkit-standard"/>
              </a:rPr>
              <a:t>Following nation wide reimbursement, the patient advocacy group’s success also led to</a:t>
            </a:r>
            <a:r>
              <a:rPr lang="en-GB" sz="1600" b="0" i="0" u="none" strike="noStrike" dirty="0">
                <a:solidFill>
                  <a:schemeClr val="accent1">
                    <a:lumMod val="50000"/>
                  </a:schemeClr>
                </a:solidFill>
                <a:effectLst/>
                <a:latin typeface="-webkit-standard"/>
              </a:rPr>
              <a:t> the establishment of </a:t>
            </a:r>
            <a:r>
              <a:rPr lang="en-GB" sz="1600" b="1" dirty="0">
                <a:solidFill>
                  <a:schemeClr val="accent1">
                    <a:lumMod val="50000"/>
                  </a:schemeClr>
                </a:solidFill>
                <a:latin typeface="-webkit-standard"/>
              </a:rPr>
              <a:t>8 </a:t>
            </a:r>
            <a:r>
              <a:rPr lang="en-GB" sz="1600" b="1" i="0" u="none" strike="noStrike" dirty="0">
                <a:solidFill>
                  <a:schemeClr val="accent1">
                    <a:lumMod val="50000"/>
                  </a:schemeClr>
                </a:solidFill>
                <a:effectLst/>
              </a:rPr>
              <a:t>specialised CUP clinics</a:t>
            </a:r>
            <a:r>
              <a:rPr lang="en-GB" sz="1600" b="0" i="0" u="none" strike="noStrike" dirty="0">
                <a:solidFill>
                  <a:schemeClr val="accent1">
                    <a:lumMod val="50000"/>
                  </a:schemeClr>
                </a:solidFill>
                <a:effectLst/>
                <a:latin typeface="-webkit-standard"/>
              </a:rPr>
              <a:t> with molecular tumour boards, </a:t>
            </a:r>
            <a:r>
              <a:rPr lang="en-GB" sz="1600" b="1" i="0" u="none" strike="noStrike" dirty="0">
                <a:solidFill>
                  <a:schemeClr val="accent1">
                    <a:lumMod val="50000"/>
                  </a:schemeClr>
                </a:solidFill>
                <a:effectLst/>
              </a:rPr>
              <a:t>development of diagnostic protocols and guidelines</a:t>
            </a:r>
            <a:r>
              <a:rPr lang="en-GB" sz="1600" b="0" i="0" u="none" strike="noStrike" dirty="0">
                <a:solidFill>
                  <a:schemeClr val="accent1">
                    <a:lumMod val="50000"/>
                  </a:schemeClr>
                </a:solidFill>
                <a:effectLst/>
                <a:latin typeface="-webkit-standard"/>
              </a:rPr>
              <a:t> by professional organisations, overall resulting in  </a:t>
            </a:r>
            <a:r>
              <a:rPr lang="en-GB" sz="1600" b="1" i="0" u="none" strike="noStrike" dirty="0">
                <a:solidFill>
                  <a:schemeClr val="accent1">
                    <a:lumMod val="50000"/>
                  </a:schemeClr>
                </a:solidFill>
                <a:effectLst/>
              </a:rPr>
              <a:t>improved treatment options </a:t>
            </a:r>
            <a:r>
              <a:rPr lang="en-GB" sz="1600" dirty="0">
                <a:solidFill>
                  <a:schemeClr val="accent1">
                    <a:lumMod val="50000"/>
                  </a:schemeClr>
                </a:solidFill>
                <a:latin typeface="-webkit-standard"/>
              </a:rPr>
              <a:t>with </a:t>
            </a:r>
            <a:r>
              <a:rPr lang="en-GB" sz="1600" b="0" i="0" u="none" strike="noStrike" dirty="0">
                <a:solidFill>
                  <a:schemeClr val="accent1">
                    <a:lumMod val="50000"/>
                  </a:schemeClr>
                </a:solidFill>
                <a:effectLst/>
                <a:latin typeface="-webkit-standard"/>
              </a:rPr>
              <a:t>80% of CUP patients who benefited from molecularly guided therapy.</a:t>
            </a:r>
            <a:endParaRPr lang="en-GB" sz="1600" dirty="0">
              <a:solidFill>
                <a:schemeClr val="accent1">
                  <a:lumMod val="50000"/>
                </a:schemeClr>
              </a:solidFill>
            </a:endParaRPr>
          </a:p>
        </p:txBody>
      </p:sp>
      <p:sp>
        <p:nvSpPr>
          <p:cNvPr id="15" name="Rechteck 14">
            <a:extLst>
              <a:ext uri="{FF2B5EF4-FFF2-40B4-BE49-F238E27FC236}">
                <a16:creationId xmlns:a16="http://schemas.microsoft.com/office/drawing/2014/main" id="{8BC507A0-AF92-28E5-CEDF-47A1934069C7}"/>
              </a:ext>
            </a:extLst>
          </p:cNvPr>
          <p:cNvSpPr/>
          <p:nvPr/>
        </p:nvSpPr>
        <p:spPr>
          <a:xfrm>
            <a:off x="8570153"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Lessons learned: </a:t>
            </a:r>
            <a:r>
              <a:rPr lang="en-GB" sz="1600" dirty="0">
                <a:solidFill>
                  <a:srgbClr val="293762"/>
                </a:solidFill>
              </a:rPr>
              <a:t>Successful implementation requires</a:t>
            </a:r>
          </a:p>
          <a:p>
            <a:pPr marL="285750" indent="-285750">
              <a:buFont typeface="Arial" panose="020B0604020202020204" pitchFamily="34" charset="0"/>
              <a:buChar char="•"/>
            </a:pPr>
            <a:r>
              <a:rPr lang="en-GB" sz="1600" dirty="0">
                <a:solidFill>
                  <a:schemeClr val="accent1">
                    <a:lumMod val="50000"/>
                  </a:schemeClr>
                </a:solidFill>
              </a:rPr>
              <a:t>Decision-makers recognising the value of integrating patient advocates in health policy-making</a:t>
            </a:r>
          </a:p>
          <a:p>
            <a:pPr marL="285750" indent="-285750">
              <a:buFont typeface="Arial" panose="020B0604020202020204" pitchFamily="34" charset="0"/>
              <a:buChar char="•"/>
            </a:pPr>
            <a:r>
              <a:rPr lang="en-GB" sz="1600" dirty="0">
                <a:solidFill>
                  <a:schemeClr val="accent1">
                    <a:lumMod val="50000"/>
                  </a:schemeClr>
                </a:solidFill>
              </a:rPr>
              <a:t>Advocacy that build on an evidence-based approach</a:t>
            </a:r>
          </a:p>
          <a:p>
            <a:pPr marL="285750" indent="-285750">
              <a:buFont typeface="Arial" panose="020B0604020202020204" pitchFamily="34" charset="0"/>
              <a:buChar char="•"/>
            </a:pPr>
            <a:r>
              <a:rPr lang="en-GB" sz="1600" dirty="0">
                <a:solidFill>
                  <a:schemeClr val="accent1">
                    <a:lumMod val="50000"/>
                  </a:schemeClr>
                </a:solidFill>
              </a:rPr>
              <a:t>Capitalising on registry data to build compelling cases</a:t>
            </a:r>
          </a:p>
          <a:p>
            <a:r>
              <a:rPr lang="en-GB" sz="1600" dirty="0">
                <a:solidFill>
                  <a:schemeClr val="accent1">
                    <a:lumMod val="50000"/>
                  </a:schemeClr>
                </a:solidFill>
              </a:rPr>
              <a:t>There is potential for similar approaches in other regions and diseases</a:t>
            </a:r>
          </a:p>
        </p:txBody>
      </p:sp>
      <p:sp>
        <p:nvSpPr>
          <p:cNvPr id="16" name="Rechteck 15">
            <a:extLst>
              <a:ext uri="{FF2B5EF4-FFF2-40B4-BE49-F238E27FC236}">
                <a16:creationId xmlns:a16="http://schemas.microsoft.com/office/drawing/2014/main" id="{91E7C61F-2F7B-FFC9-E6FD-46EF90C6600B}"/>
              </a:ext>
            </a:extLst>
          </p:cNvPr>
          <p:cNvSpPr/>
          <p:nvPr/>
        </p:nvSpPr>
        <p:spPr>
          <a:xfrm>
            <a:off x="3864388" y="3065462"/>
            <a:ext cx="4479098" cy="1715282"/>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Enablers: </a:t>
            </a:r>
            <a:endParaRPr lang="en-GB" sz="1600" dirty="0">
              <a:solidFill>
                <a:srgbClr val="293762"/>
              </a:solidFill>
            </a:endParaRPr>
          </a:p>
          <a:p>
            <a:pPr marL="285750" indent="-285750">
              <a:buFont typeface="Arial" panose="020B0604020202020204" pitchFamily="34" charset="0"/>
              <a:buChar char="•"/>
            </a:pPr>
            <a:r>
              <a:rPr lang="en-GB" sz="1600" dirty="0">
                <a:solidFill>
                  <a:srgbClr val="293762"/>
                </a:solidFill>
              </a:rPr>
              <a:t>Data-driven advocacy using national cancer registry information</a:t>
            </a:r>
          </a:p>
          <a:p>
            <a:pPr marL="285750" indent="-285750">
              <a:buFont typeface="Arial" panose="020B0604020202020204" pitchFamily="34" charset="0"/>
              <a:buChar char="•"/>
            </a:pPr>
            <a:r>
              <a:rPr lang="en-GB" sz="1600" dirty="0">
                <a:solidFill>
                  <a:srgbClr val="293762"/>
                </a:solidFill>
              </a:rPr>
              <a:t>Development of national protocols based on a collaborative process</a:t>
            </a:r>
          </a:p>
          <a:p>
            <a:pPr marL="285750" indent="-285750">
              <a:buFont typeface="Arial" panose="020B0604020202020204" pitchFamily="34" charset="0"/>
              <a:buChar char="•"/>
            </a:pPr>
            <a:r>
              <a:rPr lang="en-GB" sz="1600" dirty="0">
                <a:solidFill>
                  <a:srgbClr val="293762"/>
                </a:solidFill>
              </a:rPr>
              <a:t>Patient voice was represented effectively in policy discussions</a:t>
            </a:r>
          </a:p>
        </p:txBody>
      </p:sp>
      <p:sp>
        <p:nvSpPr>
          <p:cNvPr id="17" name="Rechteck 16">
            <a:extLst>
              <a:ext uri="{FF2B5EF4-FFF2-40B4-BE49-F238E27FC236}">
                <a16:creationId xmlns:a16="http://schemas.microsoft.com/office/drawing/2014/main" id="{2C41BCAD-54F6-B7F7-FC35-8B7EA261C5BA}"/>
              </a:ext>
            </a:extLst>
          </p:cNvPr>
          <p:cNvSpPr/>
          <p:nvPr/>
        </p:nvSpPr>
        <p:spPr>
          <a:xfrm>
            <a:off x="3864388" y="4920916"/>
            <a:ext cx="4479098" cy="1235140"/>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Barriers: </a:t>
            </a:r>
            <a:endParaRPr lang="en-GB" sz="1600" dirty="0">
              <a:solidFill>
                <a:srgbClr val="293762"/>
              </a:solidFill>
            </a:endParaRPr>
          </a:p>
          <a:p>
            <a:pPr marL="285750" indent="-285750">
              <a:buFont typeface="Arial" panose="020B0604020202020204" pitchFamily="34" charset="0"/>
              <a:buChar char="•"/>
            </a:pPr>
            <a:r>
              <a:rPr lang="en-GB" sz="1600" dirty="0">
                <a:solidFill>
                  <a:schemeClr val="accent1">
                    <a:lumMod val="50000"/>
                  </a:schemeClr>
                </a:solidFill>
              </a:rPr>
              <a:t>Funding constraints for diagnostic services</a:t>
            </a:r>
          </a:p>
          <a:p>
            <a:pPr marL="285750" indent="-285750">
              <a:buFont typeface="Arial" panose="020B0604020202020204" pitchFamily="34" charset="0"/>
              <a:buChar char="•"/>
            </a:pPr>
            <a:r>
              <a:rPr lang="en-GB" sz="1600" dirty="0">
                <a:solidFill>
                  <a:schemeClr val="accent1">
                    <a:lumMod val="50000"/>
                  </a:schemeClr>
                </a:solidFill>
              </a:rPr>
              <a:t>Need for workforce development and skills enhancement</a:t>
            </a:r>
          </a:p>
        </p:txBody>
      </p:sp>
    </p:spTree>
    <p:extLst>
      <p:ext uri="{BB962C8B-B14F-4D97-AF65-F5344CB8AC3E}">
        <p14:creationId xmlns:p14="http://schemas.microsoft.com/office/powerpoint/2010/main" val="19857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8B990-9F07-845A-9A64-5799EAAABE48}"/>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1D0E42A1-1928-58C4-CB07-48B27DFB7960}"/>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6698D191-3E42-4797-8866-C5DBC460624C}"/>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69996BE6-CB1D-CD1C-2DE5-A0927EF4C218}"/>
              </a:ext>
            </a:extLst>
          </p:cNvPr>
          <p:cNvSpPr>
            <a:spLocks noGrp="1"/>
          </p:cNvSpPr>
          <p:nvPr>
            <p:ph type="body" sz="quarter" idx="15"/>
          </p:nvPr>
        </p:nvSpPr>
        <p:spPr/>
        <p:txBody>
          <a:bodyPr/>
          <a:lstStyle/>
          <a:p>
            <a:endParaRPr lang="en-US"/>
          </a:p>
        </p:txBody>
      </p:sp>
      <p:pic>
        <p:nvPicPr>
          <p:cNvPr id="7" name="Picture 6">
            <a:extLst>
              <a:ext uri="{FF2B5EF4-FFF2-40B4-BE49-F238E27FC236}">
                <a16:creationId xmlns:a16="http://schemas.microsoft.com/office/drawing/2014/main" id="{17C01B43-821C-4F6E-508F-EC442BFA06F0}"/>
              </a:ext>
            </a:extLst>
          </p:cNvPr>
          <p:cNvPicPr>
            <a:picLocks noChangeAspect="1"/>
          </p:cNvPicPr>
          <p:nvPr/>
        </p:nvPicPr>
        <p:blipFill>
          <a:blip r:embed="rId2"/>
          <a:srcRect l="18685" t="20555" r="19206" b="15972"/>
          <a:stretch/>
        </p:blipFill>
        <p:spPr>
          <a:xfrm>
            <a:off x="0" y="0"/>
            <a:ext cx="12207875" cy="6858000"/>
          </a:xfrm>
          <a:prstGeom prst="rect">
            <a:avLst/>
          </a:prstGeom>
        </p:spPr>
      </p:pic>
    </p:spTree>
    <p:extLst>
      <p:ext uri="{BB962C8B-B14F-4D97-AF65-F5344CB8AC3E}">
        <p14:creationId xmlns:p14="http://schemas.microsoft.com/office/powerpoint/2010/main" val="238077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69081F5-B94D-C09A-2C59-1C352EFCEA58}"/>
              </a:ext>
            </a:extLst>
          </p:cNvPr>
          <p:cNvSpPr>
            <a:spLocks noGrp="1"/>
          </p:cNvSpPr>
          <p:nvPr>
            <p:ph type="body" sz="quarter" idx="15"/>
          </p:nvPr>
        </p:nvSpPr>
        <p:spPr/>
        <p:txBody>
          <a:bodyPr/>
          <a:lstStyle/>
          <a:p>
            <a:endParaRPr lang="en-US"/>
          </a:p>
        </p:txBody>
      </p:sp>
      <p:grpSp>
        <p:nvGrpSpPr>
          <p:cNvPr id="11" name="Group 10">
            <a:extLst>
              <a:ext uri="{FF2B5EF4-FFF2-40B4-BE49-F238E27FC236}">
                <a16:creationId xmlns:a16="http://schemas.microsoft.com/office/drawing/2014/main" id="{1292E24E-8B03-913B-6E99-8AE9F3E11E6E}"/>
              </a:ext>
            </a:extLst>
          </p:cNvPr>
          <p:cNvGrpSpPr/>
          <p:nvPr/>
        </p:nvGrpSpPr>
        <p:grpSpPr>
          <a:xfrm>
            <a:off x="356167" y="162594"/>
            <a:ext cx="4539683" cy="5558296"/>
            <a:chOff x="946717" y="393387"/>
            <a:chExt cx="4044383" cy="5164909"/>
          </a:xfrm>
        </p:grpSpPr>
        <p:pic>
          <p:nvPicPr>
            <p:cNvPr id="8" name="Picture 7">
              <a:extLst>
                <a:ext uri="{FF2B5EF4-FFF2-40B4-BE49-F238E27FC236}">
                  <a16:creationId xmlns:a16="http://schemas.microsoft.com/office/drawing/2014/main" id="{BBCD3BAB-CC3C-8305-5CC9-8A6CD25C062A}"/>
                </a:ext>
              </a:extLst>
            </p:cNvPr>
            <p:cNvPicPr>
              <a:picLocks noChangeAspect="1"/>
            </p:cNvPicPr>
            <p:nvPr/>
          </p:nvPicPr>
          <p:blipFill rotWithShape="1">
            <a:blip r:embed="rId2"/>
            <a:srcRect l="46317" t="11481" r="45950" b="27037"/>
            <a:stretch/>
          </p:blipFill>
          <p:spPr>
            <a:xfrm>
              <a:off x="946717" y="1722959"/>
              <a:ext cx="1993900" cy="297221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C749080-0080-1098-02EF-8C0F5B0AE7DC}"/>
                </a:ext>
              </a:extLst>
            </p:cNvPr>
            <p:cNvPicPr>
              <a:picLocks noChangeAspect="1"/>
            </p:cNvPicPr>
            <p:nvPr/>
          </p:nvPicPr>
          <p:blipFill rotWithShape="1">
            <a:blip r:embed="rId3"/>
            <a:srcRect l="33056" t="12470" r="31528" b="5411"/>
            <a:stretch/>
          </p:blipFill>
          <p:spPr>
            <a:xfrm>
              <a:off x="2746391" y="393387"/>
              <a:ext cx="1938616" cy="2655018"/>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9595E47C-AB78-74A1-5D4E-5F2E768715CB}"/>
                </a:ext>
              </a:extLst>
            </p:cNvPr>
            <p:cNvPicPr>
              <a:picLocks noChangeAspect="1"/>
            </p:cNvPicPr>
            <p:nvPr/>
          </p:nvPicPr>
          <p:blipFill rotWithShape="1">
            <a:blip r:embed="rId4"/>
            <a:srcRect l="50332" t="13077" r="38942" b="5384"/>
            <a:stretch/>
          </p:blipFill>
          <p:spPr>
            <a:xfrm>
              <a:off x="3056057" y="2800350"/>
              <a:ext cx="1935043" cy="2757946"/>
            </a:xfrm>
            <a:prstGeom prst="rect">
              <a:avLst/>
            </a:prstGeom>
            <a:ln>
              <a:noFill/>
            </a:ln>
            <a:effectLst>
              <a:outerShdw blurRad="190500" algn="tl" rotWithShape="0">
                <a:srgbClr val="000000">
                  <a:alpha val="70000"/>
                </a:srgbClr>
              </a:outerShdw>
            </a:effectLst>
          </p:spPr>
        </p:pic>
      </p:grpSp>
      <p:pic>
        <p:nvPicPr>
          <p:cNvPr id="13" name="Picture 12">
            <a:extLst>
              <a:ext uri="{FF2B5EF4-FFF2-40B4-BE49-F238E27FC236}">
                <a16:creationId xmlns:a16="http://schemas.microsoft.com/office/drawing/2014/main" id="{78BA05FD-57FB-0389-B5DE-D5BA9AC1CD14}"/>
              </a:ext>
            </a:extLst>
          </p:cNvPr>
          <p:cNvPicPr>
            <a:picLocks noChangeAspect="1"/>
          </p:cNvPicPr>
          <p:nvPr/>
        </p:nvPicPr>
        <p:blipFill>
          <a:blip r:embed="rId5"/>
          <a:srcRect l="7699" t="10000" r="9597" b="5278"/>
          <a:stretch/>
        </p:blipFill>
        <p:spPr>
          <a:xfrm>
            <a:off x="5286375" y="414895"/>
            <a:ext cx="6696075" cy="3858471"/>
          </a:xfrm>
          <a:prstGeom prst="rect">
            <a:avLst/>
          </a:prstGeom>
        </p:spPr>
      </p:pic>
    </p:spTree>
    <p:extLst>
      <p:ext uri="{BB962C8B-B14F-4D97-AF65-F5344CB8AC3E}">
        <p14:creationId xmlns:p14="http://schemas.microsoft.com/office/powerpoint/2010/main" val="298723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5DB9AB-5FCB-AED2-74E8-E668F90FC9C2}"/>
              </a:ext>
            </a:extLst>
          </p:cNvPr>
          <p:cNvSpPr>
            <a:spLocks noGrp="1"/>
          </p:cNvSpPr>
          <p:nvPr>
            <p:ph type="body" sz="quarter" idx="16"/>
          </p:nvPr>
        </p:nvSpPr>
        <p:spPr/>
        <p:txBody>
          <a:bodyPr/>
          <a:lstStyle/>
          <a:p>
            <a:endParaRPr lang="en-US"/>
          </a:p>
        </p:txBody>
      </p:sp>
      <p:sp>
        <p:nvSpPr>
          <p:cNvPr id="3" name="Text Placeholder 2">
            <a:extLst>
              <a:ext uri="{FF2B5EF4-FFF2-40B4-BE49-F238E27FC236}">
                <a16:creationId xmlns:a16="http://schemas.microsoft.com/office/drawing/2014/main" id="{DE13BD23-11F4-0C9D-4CF1-8FA6568A9E94}"/>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A935D36D-97A9-26CC-9949-5106077C20A0}"/>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E2A4C6AD-6E86-2E14-9B96-F60D907ECC56}"/>
              </a:ext>
            </a:extLst>
          </p:cNvPr>
          <p:cNvSpPr>
            <a:spLocks noGrp="1"/>
          </p:cNvSpPr>
          <p:nvPr>
            <p:ph type="body" sz="quarter" idx="15"/>
          </p:nvPr>
        </p:nvSpPr>
        <p:spPr/>
        <p:txBody>
          <a:bodyPr/>
          <a:lstStyle/>
          <a:p>
            <a:endParaRPr lang="en-US"/>
          </a:p>
        </p:txBody>
      </p:sp>
      <p:pic>
        <p:nvPicPr>
          <p:cNvPr id="9" name="Picture 8">
            <a:extLst>
              <a:ext uri="{FF2B5EF4-FFF2-40B4-BE49-F238E27FC236}">
                <a16:creationId xmlns:a16="http://schemas.microsoft.com/office/drawing/2014/main" id="{F24858EC-A676-90D7-BA72-168D4C7732B8}"/>
              </a:ext>
            </a:extLst>
          </p:cNvPr>
          <p:cNvPicPr>
            <a:picLocks noChangeAspect="1"/>
          </p:cNvPicPr>
          <p:nvPr/>
        </p:nvPicPr>
        <p:blipFill>
          <a:blip r:embed="rId2"/>
          <a:srcRect l="11966" t="7917" r="11159" b="5000"/>
          <a:stretch/>
        </p:blipFill>
        <p:spPr>
          <a:xfrm>
            <a:off x="-1" y="-9380"/>
            <a:ext cx="12207875" cy="6867380"/>
          </a:xfrm>
          <a:prstGeom prst="rect">
            <a:avLst/>
          </a:prstGeom>
        </p:spPr>
      </p:pic>
    </p:spTree>
    <p:extLst>
      <p:ext uri="{BB962C8B-B14F-4D97-AF65-F5344CB8AC3E}">
        <p14:creationId xmlns:p14="http://schemas.microsoft.com/office/powerpoint/2010/main" val="293160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8DD5B1-E7B8-49D2-8993-217F80679F8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6E16F5-73C4-448E-B8F9-39F6FC0BF2FD}"/>
              </a:ext>
            </a:extLst>
          </p:cNvPr>
          <p:cNvSpPr>
            <a:spLocks noGrp="1"/>
          </p:cNvSpPr>
          <p:nvPr>
            <p:ph type="body" sz="quarter" idx="16"/>
          </p:nvPr>
        </p:nvSpPr>
        <p:spPr/>
        <p:txBody>
          <a:bodyPr/>
          <a:lstStyle/>
          <a:p>
            <a:r>
              <a:rPr lang="en-US" dirty="0"/>
              <a:t>Learning From Progress Addressing Cancer in Europe (OBS-PACE)</a:t>
            </a:r>
          </a:p>
        </p:txBody>
      </p:sp>
      <p:pic>
        <p:nvPicPr>
          <p:cNvPr id="14" name="Picture 3">
            <a:extLst>
              <a:ext uri="{FF2B5EF4-FFF2-40B4-BE49-F238E27FC236}">
                <a16:creationId xmlns:a16="http://schemas.microsoft.com/office/drawing/2014/main" id="{0CCBDDD0-D33B-41BA-87DD-01064FBFE60C}"/>
              </a:ext>
            </a:extLst>
          </p:cNvPr>
          <p:cNvPicPr>
            <a:picLocks noChangeAspect="1"/>
          </p:cNvPicPr>
          <p:nvPr/>
        </p:nvPicPr>
        <p:blipFill>
          <a:blip r:embed="rId3"/>
          <a:stretch>
            <a:fillRect/>
          </a:stretch>
        </p:blipFill>
        <p:spPr>
          <a:xfrm>
            <a:off x="5197642" y="1105210"/>
            <a:ext cx="6276973" cy="5283559"/>
          </a:xfrm>
          <a:prstGeom prst="rect">
            <a:avLst/>
          </a:prstGeom>
        </p:spPr>
      </p:pic>
      <p:sp>
        <p:nvSpPr>
          <p:cNvPr id="18" name="TextBox 9">
            <a:extLst>
              <a:ext uri="{FF2B5EF4-FFF2-40B4-BE49-F238E27FC236}">
                <a16:creationId xmlns:a16="http://schemas.microsoft.com/office/drawing/2014/main" id="{AB1301B5-C885-4971-B225-404F11BDB4FD}"/>
              </a:ext>
            </a:extLst>
          </p:cNvPr>
          <p:cNvSpPr txBox="1"/>
          <p:nvPr/>
        </p:nvSpPr>
        <p:spPr>
          <a:xfrm>
            <a:off x="319155" y="984890"/>
            <a:ext cx="5483992" cy="5324535"/>
          </a:xfrm>
          <a:prstGeom prst="rect">
            <a:avLst/>
          </a:prstGeom>
          <a:noFill/>
        </p:spPr>
        <p:txBody>
          <a:bodyPr wrap="square" rtlCol="0">
            <a:spAutoFit/>
          </a:bodyPr>
          <a:lstStyle/>
          <a:p>
            <a:pPr lvl="0"/>
            <a:r>
              <a:rPr lang="en-GB" sz="2000" b="0" i="0" u="none" strike="noStrike" baseline="0" dirty="0">
                <a:solidFill>
                  <a:schemeClr val="tx2"/>
                </a:solidFill>
                <a:cs typeface="Arial" panose="020B0604020202020204" pitchFamily="34" charset="0"/>
              </a:rPr>
              <a:t>OBS-PACE aims at </a:t>
            </a:r>
            <a:r>
              <a:rPr lang="en-GB" sz="2000" b="1" i="0" u="none" strike="noStrike" baseline="0" dirty="0">
                <a:solidFill>
                  <a:schemeClr val="tx2"/>
                </a:solidFill>
                <a:cs typeface="Arial" panose="020B0604020202020204" pitchFamily="34" charset="0"/>
              </a:rPr>
              <a:t>improving the understanding of national cancer control situation and policy actions </a:t>
            </a:r>
            <a:r>
              <a:rPr lang="en-GB" sz="2000" b="0" i="0" u="none" strike="noStrike" baseline="0" dirty="0">
                <a:solidFill>
                  <a:schemeClr val="tx2"/>
                </a:solidFill>
                <a:cs typeface="Arial" panose="020B0604020202020204" pitchFamily="34" charset="0"/>
              </a:rPr>
              <a:t>in EU Member States. </a:t>
            </a:r>
          </a:p>
          <a:p>
            <a:pPr lvl="0"/>
            <a:endParaRPr lang="en-GB" sz="2000" dirty="0">
              <a:solidFill>
                <a:schemeClr val="tx2"/>
              </a:solidFill>
              <a:cs typeface="Arial" panose="020B0604020202020204" pitchFamily="34" charset="0"/>
            </a:endParaRPr>
          </a:p>
          <a:p>
            <a:pPr lvl="0"/>
            <a:r>
              <a:rPr lang="en-GB" sz="2000" dirty="0">
                <a:solidFill>
                  <a:srgbClr val="293762"/>
                </a:solidFill>
                <a:cs typeface="Arial" panose="020B0604020202020204" pitchFamily="34" charset="0"/>
              </a:rPr>
              <a:t>Funded by DG SANTE, it builds on </a:t>
            </a:r>
            <a:r>
              <a:rPr lang="en-GB" sz="2000" b="1" dirty="0">
                <a:solidFill>
                  <a:srgbClr val="293762"/>
                </a:solidFill>
                <a:cs typeface="Arial" panose="020B0604020202020204" pitchFamily="34" charset="0"/>
              </a:rPr>
              <a:t>Europe’s Beating Cancer Plan</a:t>
            </a:r>
            <a:r>
              <a:rPr lang="en-GB" sz="2000" dirty="0">
                <a:solidFill>
                  <a:srgbClr val="293762"/>
                </a:solidFill>
                <a:cs typeface="Arial" panose="020B0604020202020204" pitchFamily="34" charset="0"/>
              </a:rPr>
              <a:t>’s dimensions, </a:t>
            </a:r>
            <a:r>
              <a:rPr lang="en-GB" sz="2000" b="1" dirty="0">
                <a:solidFill>
                  <a:srgbClr val="293762"/>
                </a:solidFill>
                <a:cs typeface="Arial" panose="020B0604020202020204" pitchFamily="34" charset="0"/>
              </a:rPr>
              <a:t>collecting case studies </a:t>
            </a:r>
            <a:r>
              <a:rPr lang="en-GB" sz="2000" dirty="0">
                <a:solidFill>
                  <a:srgbClr val="293762"/>
                </a:solidFill>
                <a:cs typeface="Arial" panose="020B0604020202020204" pitchFamily="34" charset="0"/>
              </a:rPr>
              <a:t>across the entire </a:t>
            </a:r>
            <a:r>
              <a:rPr lang="en-GB" sz="2000" b="1" dirty="0">
                <a:solidFill>
                  <a:srgbClr val="293762"/>
                </a:solidFill>
                <a:cs typeface="Arial" panose="020B0604020202020204" pitchFamily="34" charset="0"/>
              </a:rPr>
              <a:t>cancer care continuum</a:t>
            </a:r>
            <a:r>
              <a:rPr lang="en-GB" sz="2000" dirty="0">
                <a:solidFill>
                  <a:srgbClr val="293762"/>
                </a:solidFill>
                <a:cs typeface="Arial" panose="020B0604020202020204" pitchFamily="34" charset="0"/>
              </a:rPr>
              <a:t>. Case studies are on </a:t>
            </a:r>
            <a:r>
              <a:rPr lang="en-GB" sz="2000" b="1" dirty="0">
                <a:solidFill>
                  <a:srgbClr val="293762"/>
                </a:solidFill>
                <a:cs typeface="Arial" panose="020B0604020202020204" pitchFamily="34" charset="0"/>
              </a:rPr>
              <a:t>innovative actions </a:t>
            </a:r>
            <a:r>
              <a:rPr lang="en-GB" sz="2000" dirty="0">
                <a:solidFill>
                  <a:srgbClr val="293762"/>
                </a:solidFill>
                <a:cs typeface="Arial" panose="020B0604020202020204" pitchFamily="34" charset="0"/>
              </a:rPr>
              <a:t>in the cancer field implemented at the national, regional, or local level, which provide </a:t>
            </a:r>
            <a:r>
              <a:rPr lang="en-GB" sz="2000" b="1" dirty="0">
                <a:solidFill>
                  <a:srgbClr val="293762"/>
                </a:solidFill>
                <a:cs typeface="Arial" panose="020B0604020202020204" pitchFamily="34" charset="0"/>
              </a:rPr>
              <a:t>insights into health system’s enablers and barriers</a:t>
            </a:r>
            <a:r>
              <a:rPr lang="en-GB" sz="2000" dirty="0">
                <a:solidFill>
                  <a:srgbClr val="293762"/>
                </a:solidFill>
                <a:cs typeface="Arial" panose="020B0604020202020204" pitchFamily="34" charset="0"/>
              </a:rPr>
              <a:t>. </a:t>
            </a:r>
          </a:p>
          <a:p>
            <a:pPr lvl="0"/>
            <a:endParaRPr lang="en-GB" sz="2000" dirty="0">
              <a:solidFill>
                <a:schemeClr val="tx2"/>
              </a:solidFill>
              <a:cs typeface="Arial" panose="020B0604020202020204" pitchFamily="34" charset="0"/>
            </a:endParaRPr>
          </a:p>
          <a:p>
            <a:pPr lvl="0"/>
            <a:r>
              <a:rPr lang="en-GB" sz="2000" dirty="0">
                <a:solidFill>
                  <a:schemeClr val="tx2"/>
                </a:solidFill>
                <a:cs typeface="Arial" panose="020B0604020202020204" pitchFamily="34" charset="0"/>
              </a:rPr>
              <a:t>OBS-PACE has two key objectives: </a:t>
            </a:r>
          </a:p>
          <a:p>
            <a:pPr marL="457200" lvl="0" indent="-457200">
              <a:buAutoNum type="arabicParenR"/>
            </a:pPr>
            <a:r>
              <a:rPr lang="en-GB" sz="2000" b="1" dirty="0">
                <a:solidFill>
                  <a:schemeClr val="tx2"/>
                </a:solidFill>
                <a:cs typeface="Arial" panose="020B0604020202020204" pitchFamily="34" charset="0"/>
              </a:rPr>
              <a:t>Collecting innovating actions </a:t>
            </a:r>
            <a:r>
              <a:rPr lang="en-GB" sz="2000" dirty="0">
                <a:solidFill>
                  <a:schemeClr val="tx2"/>
                </a:solidFill>
                <a:cs typeface="Arial" panose="020B0604020202020204" pitchFamily="34" charset="0"/>
              </a:rPr>
              <a:t>implemented in the cancer field </a:t>
            </a:r>
          </a:p>
          <a:p>
            <a:pPr marL="457200" lvl="0" indent="-457200">
              <a:buAutoNum type="arabicParenR"/>
            </a:pPr>
            <a:r>
              <a:rPr lang="en-GB" sz="2000" b="1" dirty="0">
                <a:solidFill>
                  <a:schemeClr val="tx2"/>
                </a:solidFill>
                <a:cs typeface="Arial" panose="020B0604020202020204" pitchFamily="34" charset="0"/>
              </a:rPr>
              <a:t>Identify emerging themes </a:t>
            </a:r>
            <a:r>
              <a:rPr lang="en-GB" sz="2000" dirty="0">
                <a:solidFill>
                  <a:schemeClr val="tx2"/>
                </a:solidFill>
                <a:cs typeface="Arial" panose="020B0604020202020204" pitchFamily="34" charset="0"/>
              </a:rPr>
              <a:t>across the cancer field along with health system components</a:t>
            </a:r>
          </a:p>
        </p:txBody>
      </p:sp>
      <p:graphicFrame>
        <p:nvGraphicFramePr>
          <p:cNvPr id="7" name="Objekt 6">
            <a:extLst>
              <a:ext uri="{FF2B5EF4-FFF2-40B4-BE49-F238E27FC236}">
                <a16:creationId xmlns:a16="http://schemas.microsoft.com/office/drawing/2014/main" id="{4AA9D80E-8857-49BA-B199-C535C9A386F1}"/>
              </a:ext>
            </a:extLst>
          </p:cNvPr>
          <p:cNvGraphicFramePr>
            <a:graphicFrameLocks noChangeAspect="1"/>
          </p:cNvGraphicFramePr>
          <p:nvPr>
            <p:extLst>
              <p:ext uri="{D42A27DB-BD31-4B8C-83A1-F6EECF244321}">
                <p14:modId xmlns:p14="http://schemas.microsoft.com/office/powerpoint/2010/main" val="2370249050"/>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4" imgW="4533723" imgH="1874143" progId="Acrobat.Document.DC">
                  <p:embed/>
                </p:oleObj>
              </mc:Choice>
              <mc:Fallback>
                <p:oleObj name="Acrobat Document" r:id="rId4" imgW="4533723" imgH="1874143" progId="Acrobat.Document.DC">
                  <p:embed/>
                  <p:pic>
                    <p:nvPicPr>
                      <p:cNvPr id="7" name="Objekt 6">
                        <a:extLst>
                          <a:ext uri="{FF2B5EF4-FFF2-40B4-BE49-F238E27FC236}">
                            <a16:creationId xmlns:a16="http://schemas.microsoft.com/office/drawing/2014/main" id="{4AA9D80E-8857-49BA-B199-C535C9A386F1}"/>
                          </a:ext>
                        </a:extLst>
                      </p:cNvPr>
                      <p:cNvPicPr/>
                      <p:nvPr/>
                    </p:nvPicPr>
                    <p:blipFill>
                      <a:blip r:embed="rId5"/>
                      <a:stretch>
                        <a:fillRect/>
                      </a:stretch>
                    </p:blipFill>
                    <p:spPr>
                      <a:xfrm>
                        <a:off x="10616781" y="116849"/>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398088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8DD5B1-E7B8-49D2-8993-217F80679F8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6E16F5-73C4-448E-B8F9-39F6FC0BF2FD}"/>
              </a:ext>
            </a:extLst>
          </p:cNvPr>
          <p:cNvSpPr>
            <a:spLocks noGrp="1"/>
          </p:cNvSpPr>
          <p:nvPr>
            <p:ph type="body" sz="quarter" idx="16"/>
          </p:nvPr>
        </p:nvSpPr>
        <p:spPr/>
        <p:txBody>
          <a:bodyPr/>
          <a:lstStyle/>
          <a:p>
            <a:r>
              <a:rPr lang="en-US" dirty="0"/>
              <a:t>Learning From Progress Addressing Cancer in Europe (OBS-PACE)</a:t>
            </a:r>
          </a:p>
        </p:txBody>
      </p:sp>
      <p:sp>
        <p:nvSpPr>
          <p:cNvPr id="18" name="TextBox 9">
            <a:extLst>
              <a:ext uri="{FF2B5EF4-FFF2-40B4-BE49-F238E27FC236}">
                <a16:creationId xmlns:a16="http://schemas.microsoft.com/office/drawing/2014/main" id="{AB1301B5-C885-4971-B225-404F11BDB4FD}"/>
              </a:ext>
            </a:extLst>
          </p:cNvPr>
          <p:cNvSpPr txBox="1"/>
          <p:nvPr/>
        </p:nvSpPr>
        <p:spPr>
          <a:xfrm>
            <a:off x="8464533" y="1107690"/>
            <a:ext cx="3252220" cy="3631763"/>
          </a:xfrm>
          <a:prstGeom prst="rect">
            <a:avLst/>
          </a:prstGeom>
          <a:noFill/>
        </p:spPr>
        <p:txBody>
          <a:bodyPr wrap="square" rtlCol="0">
            <a:spAutoFit/>
          </a:bodyPr>
          <a:lstStyle/>
          <a:p>
            <a:pPr lvl="0"/>
            <a:r>
              <a:rPr lang="en-GB" sz="2400" b="0" i="0" u="none" strike="noStrike" baseline="0" dirty="0">
                <a:solidFill>
                  <a:schemeClr val="tx2"/>
                </a:solidFill>
                <a:cs typeface="Arial" panose="020B0604020202020204" pitchFamily="34" charset="0"/>
              </a:rPr>
              <a:t>OBS-PACE activities are building on the collaboration of a newly established </a:t>
            </a:r>
            <a:r>
              <a:rPr lang="en-GB" sz="2400" b="1" i="0" u="none" strike="noStrike" baseline="0" dirty="0">
                <a:solidFill>
                  <a:schemeClr val="tx2"/>
                </a:solidFill>
                <a:cs typeface="Arial" panose="020B0604020202020204" pitchFamily="34" charset="0"/>
              </a:rPr>
              <a:t>network of cancer experts </a:t>
            </a:r>
            <a:r>
              <a:rPr lang="en-GB" sz="2400" b="0" i="0" u="none" strike="noStrike" baseline="0" dirty="0">
                <a:solidFill>
                  <a:srgbClr val="293762"/>
                </a:solidFill>
                <a:cs typeface="Arial" panose="020B0604020202020204" pitchFamily="34" charset="0"/>
              </a:rPr>
              <a:t>from </a:t>
            </a:r>
            <a:r>
              <a:rPr lang="en-GB" sz="2400" b="1" i="0" u="none" strike="noStrike" baseline="0" dirty="0">
                <a:solidFill>
                  <a:srgbClr val="293762"/>
                </a:solidFill>
                <a:cs typeface="Arial" panose="020B0604020202020204" pitchFamily="34" charset="0"/>
              </a:rPr>
              <a:t>all </a:t>
            </a:r>
            <a:r>
              <a:rPr lang="en-GB" sz="2400" b="1" i="0" u="none" strike="noStrike" baseline="0" dirty="0">
                <a:solidFill>
                  <a:schemeClr val="tx2"/>
                </a:solidFill>
                <a:cs typeface="Arial" panose="020B0604020202020204" pitchFamily="34" charset="0"/>
              </a:rPr>
              <a:t>EU countries</a:t>
            </a:r>
            <a:r>
              <a:rPr lang="en-GB" sz="2400" b="0" i="0" u="none" strike="noStrike" baseline="0" dirty="0">
                <a:solidFill>
                  <a:schemeClr val="tx2"/>
                </a:solidFill>
                <a:cs typeface="Arial" panose="020B0604020202020204" pitchFamily="34" charset="0"/>
              </a:rPr>
              <a:t>. </a:t>
            </a:r>
          </a:p>
          <a:p>
            <a:pPr lvl="0"/>
            <a:endParaRPr lang="en-GB" sz="1100" dirty="0">
              <a:solidFill>
                <a:schemeClr val="tx2"/>
              </a:solidFill>
              <a:cs typeface="Arial" panose="020B0604020202020204" pitchFamily="34" charset="0"/>
            </a:endParaRPr>
          </a:p>
          <a:p>
            <a:pPr lvl="0"/>
            <a:r>
              <a:rPr lang="en-GB" sz="2400" b="1" dirty="0">
                <a:solidFill>
                  <a:schemeClr val="tx2"/>
                </a:solidFill>
                <a:cs typeface="Arial" panose="020B0604020202020204" pitchFamily="34" charset="0"/>
              </a:rPr>
              <a:t>Case studies </a:t>
            </a:r>
            <a:r>
              <a:rPr lang="en-GB" sz="2400" dirty="0">
                <a:solidFill>
                  <a:schemeClr val="tx2"/>
                </a:solidFill>
                <a:cs typeface="Arial" panose="020B0604020202020204" pitchFamily="34" charset="0"/>
              </a:rPr>
              <a:t>and </a:t>
            </a:r>
            <a:r>
              <a:rPr lang="en-GB" sz="2400" b="1" dirty="0">
                <a:solidFill>
                  <a:schemeClr val="tx2"/>
                </a:solidFill>
                <a:cs typeface="Arial" panose="020B0604020202020204" pitchFamily="34" charset="0"/>
              </a:rPr>
              <a:t>cross-cutting analyses</a:t>
            </a:r>
            <a:r>
              <a:rPr lang="en-GB" sz="2400" dirty="0">
                <a:solidFill>
                  <a:schemeClr val="tx2"/>
                </a:solidFill>
                <a:cs typeface="Arial" panose="020B0604020202020204" pitchFamily="34" charset="0"/>
              </a:rPr>
              <a:t> can be found on our website. </a:t>
            </a:r>
          </a:p>
        </p:txBody>
      </p:sp>
      <p:pic>
        <p:nvPicPr>
          <p:cNvPr id="2" name="Grafik 1">
            <a:extLst>
              <a:ext uri="{FF2B5EF4-FFF2-40B4-BE49-F238E27FC236}">
                <a16:creationId xmlns:a16="http://schemas.microsoft.com/office/drawing/2014/main" id="{1511C060-CF72-45E5-B8CD-F1B24B1383BC}"/>
              </a:ext>
            </a:extLst>
          </p:cNvPr>
          <p:cNvPicPr>
            <a:picLocks noChangeAspect="1"/>
          </p:cNvPicPr>
          <p:nvPr/>
        </p:nvPicPr>
        <p:blipFill>
          <a:blip r:embed="rId3"/>
          <a:stretch>
            <a:fillRect/>
          </a:stretch>
        </p:blipFill>
        <p:spPr>
          <a:xfrm>
            <a:off x="166923" y="1033119"/>
            <a:ext cx="7948695" cy="4149902"/>
          </a:xfrm>
          <a:prstGeom prst="rect">
            <a:avLst/>
          </a:prstGeom>
        </p:spPr>
      </p:pic>
      <p:pic>
        <p:nvPicPr>
          <p:cNvPr id="6" name="Grafik 5">
            <a:extLst>
              <a:ext uri="{FF2B5EF4-FFF2-40B4-BE49-F238E27FC236}">
                <a16:creationId xmlns:a16="http://schemas.microsoft.com/office/drawing/2014/main" id="{07EF76AC-D533-4D70-A3DB-5C6AAFD462AE}"/>
              </a:ext>
            </a:extLst>
          </p:cNvPr>
          <p:cNvPicPr>
            <a:picLocks noChangeAspect="1"/>
          </p:cNvPicPr>
          <p:nvPr/>
        </p:nvPicPr>
        <p:blipFill>
          <a:blip r:embed="rId4"/>
          <a:stretch>
            <a:fillRect/>
          </a:stretch>
        </p:blipFill>
        <p:spPr>
          <a:xfrm>
            <a:off x="9424651" y="4811336"/>
            <a:ext cx="1864895" cy="1864895"/>
          </a:xfrm>
          <a:prstGeom prst="rect">
            <a:avLst/>
          </a:prstGeom>
        </p:spPr>
      </p:pic>
      <p:sp>
        <p:nvSpPr>
          <p:cNvPr id="9" name="TextBox 9">
            <a:extLst>
              <a:ext uri="{FF2B5EF4-FFF2-40B4-BE49-F238E27FC236}">
                <a16:creationId xmlns:a16="http://schemas.microsoft.com/office/drawing/2014/main" id="{0A5220C8-AC92-4CCE-B03A-290112D5717F}"/>
              </a:ext>
            </a:extLst>
          </p:cNvPr>
          <p:cNvSpPr txBox="1"/>
          <p:nvPr/>
        </p:nvSpPr>
        <p:spPr>
          <a:xfrm>
            <a:off x="1622511" y="5838946"/>
            <a:ext cx="7948695" cy="461665"/>
          </a:xfrm>
          <a:prstGeom prst="rect">
            <a:avLst/>
          </a:prstGeom>
          <a:noFill/>
        </p:spPr>
        <p:txBody>
          <a:bodyPr wrap="square" rtlCol="0">
            <a:spAutoFit/>
          </a:bodyPr>
          <a:lstStyle/>
          <a:p>
            <a:pPr lvl="0"/>
            <a:r>
              <a:rPr lang="en-GB" sz="2400" dirty="0">
                <a:solidFill>
                  <a:srgbClr val="7030A0"/>
                </a:solidFill>
                <a:cs typeface="Arial" panose="020B0604020202020204" pitchFamily="34" charset="0"/>
                <a:hlinkClick r:id="rId5">
                  <a:extLst>
                    <a:ext uri="{A12FA001-AC4F-418D-AE19-62706E023703}">
                      <ahyp:hlinkClr xmlns:ahyp="http://schemas.microsoft.com/office/drawing/2018/hyperlinkcolor" val="tx"/>
                    </a:ext>
                  </a:extLst>
                </a:hlinkClick>
              </a:rPr>
              <a:t>https://eurohealthobservatory.who.int/monitors/pace/home</a:t>
            </a:r>
            <a:r>
              <a:rPr lang="en-GB" sz="2400" dirty="0">
                <a:solidFill>
                  <a:srgbClr val="7030A0"/>
                </a:solidFill>
                <a:cs typeface="Arial" panose="020B0604020202020204" pitchFamily="34" charset="0"/>
              </a:rPr>
              <a:t> </a:t>
            </a:r>
          </a:p>
        </p:txBody>
      </p:sp>
      <p:graphicFrame>
        <p:nvGraphicFramePr>
          <p:cNvPr id="10" name="Objekt 9">
            <a:extLst>
              <a:ext uri="{FF2B5EF4-FFF2-40B4-BE49-F238E27FC236}">
                <a16:creationId xmlns:a16="http://schemas.microsoft.com/office/drawing/2014/main" id="{EB9AD57F-0C97-41A5-BE5B-CDC16B2179EE}"/>
              </a:ext>
            </a:extLst>
          </p:cNvPr>
          <p:cNvGraphicFramePr>
            <a:graphicFrameLocks noChangeAspect="1"/>
          </p:cNvGraphicFramePr>
          <p:nvPr>
            <p:extLst>
              <p:ext uri="{D42A27DB-BD31-4B8C-83A1-F6EECF244321}">
                <p14:modId xmlns:p14="http://schemas.microsoft.com/office/powerpoint/2010/main" val="1100752442"/>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6" imgW="4533723" imgH="1874143" progId="Acrobat.Document.DC">
                  <p:embed/>
                </p:oleObj>
              </mc:Choice>
              <mc:Fallback>
                <p:oleObj name="Acrobat Document" r:id="rId6" imgW="4533723" imgH="1874143" progId="Acrobat.Document.DC">
                  <p:embed/>
                  <p:pic>
                    <p:nvPicPr>
                      <p:cNvPr id="10" name="Objekt 9">
                        <a:extLst>
                          <a:ext uri="{FF2B5EF4-FFF2-40B4-BE49-F238E27FC236}">
                            <a16:creationId xmlns:a16="http://schemas.microsoft.com/office/drawing/2014/main" id="{EB9AD57F-0C97-41A5-BE5B-CDC16B2179EE}"/>
                          </a:ext>
                        </a:extLst>
                      </p:cNvPr>
                      <p:cNvPicPr/>
                      <p:nvPr/>
                    </p:nvPicPr>
                    <p:blipFill>
                      <a:blip r:embed="rId7"/>
                      <a:stretch>
                        <a:fillRect/>
                      </a:stretch>
                    </p:blipFill>
                    <p:spPr>
                      <a:xfrm>
                        <a:off x="10616781" y="116849"/>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65608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8DD5B1-E7B8-49D2-8993-217F80679F8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6E16F5-73C4-448E-B8F9-39F6FC0BF2FD}"/>
              </a:ext>
            </a:extLst>
          </p:cNvPr>
          <p:cNvSpPr>
            <a:spLocks noGrp="1"/>
          </p:cNvSpPr>
          <p:nvPr>
            <p:ph type="body" sz="quarter" idx="16"/>
          </p:nvPr>
        </p:nvSpPr>
        <p:spPr/>
        <p:txBody>
          <a:bodyPr/>
          <a:lstStyle/>
          <a:p>
            <a:r>
              <a:rPr lang="en-US" dirty="0"/>
              <a:t>A dedicated directorate to improve cancer care pathways (Malta)</a:t>
            </a:r>
          </a:p>
        </p:txBody>
      </p:sp>
      <p:sp>
        <p:nvSpPr>
          <p:cNvPr id="5" name="Text Placeholder 4">
            <a:extLst>
              <a:ext uri="{FF2B5EF4-FFF2-40B4-BE49-F238E27FC236}">
                <a16:creationId xmlns:a16="http://schemas.microsoft.com/office/drawing/2014/main" id="{14BB16EB-E1B0-4E57-8001-BD051A6A857B}"/>
              </a:ext>
            </a:extLst>
          </p:cNvPr>
          <p:cNvSpPr>
            <a:spLocks noGrp="1"/>
          </p:cNvSpPr>
          <p:nvPr>
            <p:ph type="body" sz="quarter" idx="17"/>
          </p:nvPr>
        </p:nvSpPr>
        <p:spPr>
          <a:xfrm>
            <a:off x="363402" y="943201"/>
            <a:ext cx="11000556" cy="489175"/>
          </a:xfrm>
        </p:spPr>
        <p:txBody>
          <a:bodyPr/>
          <a:lstStyle/>
          <a:p>
            <a:r>
              <a:rPr lang="en-US" sz="1800" dirty="0"/>
              <a:t>Governance</a:t>
            </a:r>
          </a:p>
        </p:txBody>
      </p:sp>
      <p:sp>
        <p:nvSpPr>
          <p:cNvPr id="9" name="Rechteck 8">
            <a:extLst>
              <a:ext uri="{FF2B5EF4-FFF2-40B4-BE49-F238E27FC236}">
                <a16:creationId xmlns:a16="http://schemas.microsoft.com/office/drawing/2014/main" id="{74577AAA-33B0-484E-B94F-83C54158F84C}"/>
              </a:ext>
            </a:extLst>
          </p:cNvPr>
          <p:cNvSpPr/>
          <p:nvPr/>
        </p:nvSpPr>
        <p:spPr>
          <a:xfrm>
            <a:off x="366782"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Problems:</a:t>
            </a:r>
          </a:p>
          <a:p>
            <a:pPr marL="285750" indent="-285750">
              <a:buFont typeface="Arial" panose="020B0604020202020204" pitchFamily="34" charset="0"/>
              <a:buChar char="•"/>
            </a:pPr>
            <a:r>
              <a:rPr lang="en-US" sz="1600" dirty="0">
                <a:solidFill>
                  <a:srgbClr val="293762"/>
                </a:solidFill>
                <a:cs typeface="Times New Roman" panose="02020603050405020304" pitchFamily="18" charset="0"/>
              </a:rPr>
              <a:t>Delays at various junctures of the cancer care pathway</a:t>
            </a:r>
          </a:p>
          <a:p>
            <a:pPr marL="285750" indent="-285750">
              <a:buFont typeface="Arial" panose="020B0604020202020204" pitchFamily="34" charset="0"/>
              <a:buChar char="•"/>
            </a:pPr>
            <a:r>
              <a:rPr lang="en-US" sz="1600" dirty="0">
                <a:solidFill>
                  <a:srgbClr val="293762"/>
                </a:solidFill>
              </a:rPr>
              <a:t>Limited coordination of care </a:t>
            </a:r>
          </a:p>
          <a:p>
            <a:pPr marL="285750" indent="-285750">
              <a:buFont typeface="Arial" panose="020B0604020202020204" pitchFamily="34" charset="0"/>
              <a:buChar char="•"/>
            </a:pPr>
            <a:r>
              <a:rPr lang="en-US" sz="1600" dirty="0">
                <a:solidFill>
                  <a:srgbClr val="293762"/>
                </a:solidFill>
              </a:rPr>
              <a:t>Patients facing difficulties in navigating the system</a:t>
            </a:r>
            <a:endParaRPr lang="en-GB" sz="1600" dirty="0">
              <a:solidFill>
                <a:srgbClr val="293762"/>
              </a:solidFill>
            </a:endParaRPr>
          </a:p>
        </p:txBody>
      </p:sp>
      <p:sp>
        <p:nvSpPr>
          <p:cNvPr id="10" name="Rechteck 9">
            <a:extLst>
              <a:ext uri="{FF2B5EF4-FFF2-40B4-BE49-F238E27FC236}">
                <a16:creationId xmlns:a16="http://schemas.microsoft.com/office/drawing/2014/main" id="{FF86D7E9-EF36-4208-B8D6-26D6B3901309}"/>
              </a:ext>
            </a:extLst>
          </p:cNvPr>
          <p:cNvSpPr/>
          <p:nvPr/>
        </p:nvSpPr>
        <p:spPr>
          <a:xfrm>
            <a:off x="6762197"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Solution: </a:t>
            </a:r>
            <a:r>
              <a:rPr lang="en-GB" sz="1600" dirty="0">
                <a:solidFill>
                  <a:srgbClr val="293762"/>
                </a:solidFill>
              </a:rPr>
              <a:t>Creation of the </a:t>
            </a:r>
            <a:r>
              <a:rPr lang="en-US" sz="1600" dirty="0">
                <a:solidFill>
                  <a:srgbClr val="293762"/>
                </a:solidFill>
              </a:rPr>
              <a:t>Directorate for Cancer Care Pathways (DCCP) in 2014 to promote advancement in quality cancer care and enhance support, advice, timely access, coordination, and continuity of care for cancer patients. </a:t>
            </a:r>
            <a:endParaRPr lang="en-GB" sz="1600" dirty="0">
              <a:solidFill>
                <a:srgbClr val="293762"/>
              </a:solidFill>
            </a:endParaRPr>
          </a:p>
        </p:txBody>
      </p:sp>
      <p:cxnSp>
        <p:nvCxnSpPr>
          <p:cNvPr id="12" name="Gerade Verbindung mit Pfeil 11">
            <a:extLst>
              <a:ext uri="{FF2B5EF4-FFF2-40B4-BE49-F238E27FC236}">
                <a16:creationId xmlns:a16="http://schemas.microsoft.com/office/drawing/2014/main" id="{5054A868-1918-4CAE-82AB-4004C9E548F0}"/>
              </a:ext>
            </a:extLst>
          </p:cNvPr>
          <p:cNvCxnSpPr>
            <a:cxnSpLocks/>
            <a:stCxn id="9" idx="3"/>
            <a:endCxn id="10" idx="1"/>
          </p:cNvCxnSpPr>
          <p:nvPr/>
        </p:nvCxnSpPr>
        <p:spPr>
          <a:xfrm>
            <a:off x="5445678" y="2176322"/>
            <a:ext cx="1316519" cy="0"/>
          </a:xfrm>
          <a:prstGeom prst="straightConnector1">
            <a:avLst/>
          </a:prstGeom>
          <a:ln w="76200">
            <a:solidFill>
              <a:srgbClr val="293762"/>
            </a:solidFill>
            <a:tailEnd type="triangle"/>
          </a:ln>
        </p:spPr>
        <p:style>
          <a:lnRef idx="2">
            <a:schemeClr val="accent1"/>
          </a:lnRef>
          <a:fillRef idx="0">
            <a:schemeClr val="accent1"/>
          </a:fillRef>
          <a:effectRef idx="1">
            <a:schemeClr val="accent1"/>
          </a:effectRef>
          <a:fontRef idx="minor">
            <a:schemeClr val="tx1"/>
          </a:fontRef>
        </p:style>
      </p:cxnSp>
      <p:sp>
        <p:nvSpPr>
          <p:cNvPr id="13" name="Rechteck 12">
            <a:extLst>
              <a:ext uri="{FF2B5EF4-FFF2-40B4-BE49-F238E27FC236}">
                <a16:creationId xmlns:a16="http://schemas.microsoft.com/office/drawing/2014/main" id="{C53E0C71-E263-4AB9-86A3-C9D552351216}"/>
              </a:ext>
            </a:extLst>
          </p:cNvPr>
          <p:cNvSpPr/>
          <p:nvPr/>
        </p:nvSpPr>
        <p:spPr>
          <a:xfrm>
            <a:off x="366782"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Outcomes: </a:t>
            </a:r>
            <a:r>
              <a:rPr lang="en-GB" sz="1600" dirty="0">
                <a:solidFill>
                  <a:srgbClr val="293762"/>
                </a:solidFill>
              </a:rPr>
              <a:t>Several key actions introduced across the cancer care continuum, in </a:t>
            </a:r>
            <a:r>
              <a:rPr lang="en-GB" sz="1600" b="1" dirty="0">
                <a:solidFill>
                  <a:srgbClr val="293762"/>
                </a:solidFill>
              </a:rPr>
              <a:t>research</a:t>
            </a:r>
            <a:r>
              <a:rPr lang="en-GB" sz="1600" dirty="0">
                <a:solidFill>
                  <a:srgbClr val="293762"/>
                </a:solidFill>
              </a:rPr>
              <a:t> and innovation (e.g. creation of a Research Unit), </a:t>
            </a:r>
            <a:r>
              <a:rPr lang="en-GB" sz="1600" b="1" dirty="0">
                <a:solidFill>
                  <a:srgbClr val="293762"/>
                </a:solidFill>
              </a:rPr>
              <a:t>prevention</a:t>
            </a:r>
            <a:r>
              <a:rPr lang="en-GB" sz="1600" dirty="0">
                <a:solidFill>
                  <a:srgbClr val="293762"/>
                </a:solidFill>
              </a:rPr>
              <a:t> (e.g. educational activities), </a:t>
            </a:r>
            <a:r>
              <a:rPr lang="en-GB" sz="1600" b="1" dirty="0">
                <a:solidFill>
                  <a:srgbClr val="293762"/>
                </a:solidFill>
              </a:rPr>
              <a:t>early</a:t>
            </a:r>
            <a:r>
              <a:rPr lang="en-GB" sz="1600" dirty="0">
                <a:solidFill>
                  <a:srgbClr val="293762"/>
                </a:solidFill>
              </a:rPr>
              <a:t> </a:t>
            </a:r>
            <a:r>
              <a:rPr lang="en-GB" sz="1600" b="1" dirty="0">
                <a:solidFill>
                  <a:srgbClr val="293762"/>
                </a:solidFill>
              </a:rPr>
              <a:t>diagnostics</a:t>
            </a:r>
            <a:r>
              <a:rPr lang="en-GB" sz="1600" dirty="0">
                <a:solidFill>
                  <a:srgbClr val="293762"/>
                </a:solidFill>
              </a:rPr>
              <a:t> (e.g. GP fast-track e-referral system), </a:t>
            </a:r>
            <a:r>
              <a:rPr lang="en-GB" sz="1600" b="1" dirty="0">
                <a:solidFill>
                  <a:srgbClr val="293762"/>
                </a:solidFill>
              </a:rPr>
              <a:t>cancer care </a:t>
            </a:r>
            <a:r>
              <a:rPr lang="en-GB" sz="1600" dirty="0">
                <a:solidFill>
                  <a:srgbClr val="293762"/>
                </a:solidFill>
              </a:rPr>
              <a:t>(e.g. nurse navigation system), </a:t>
            </a:r>
            <a:r>
              <a:rPr lang="en-GB" sz="1600" b="1" dirty="0">
                <a:solidFill>
                  <a:srgbClr val="293762"/>
                </a:solidFill>
              </a:rPr>
              <a:t>quality of life </a:t>
            </a:r>
            <a:r>
              <a:rPr lang="en-GB" sz="1600" dirty="0">
                <a:solidFill>
                  <a:srgbClr val="293762"/>
                </a:solidFill>
              </a:rPr>
              <a:t>(e.g. creation of Survivorship Unit), and </a:t>
            </a:r>
            <a:r>
              <a:rPr lang="en-GB" sz="1600" b="1" dirty="0">
                <a:solidFill>
                  <a:srgbClr val="293762"/>
                </a:solidFill>
              </a:rPr>
              <a:t>digitalisation</a:t>
            </a:r>
            <a:r>
              <a:rPr lang="en-GB" sz="1600" dirty="0">
                <a:solidFill>
                  <a:srgbClr val="293762"/>
                </a:solidFill>
              </a:rPr>
              <a:t>.</a:t>
            </a:r>
          </a:p>
        </p:txBody>
      </p:sp>
      <p:sp>
        <p:nvSpPr>
          <p:cNvPr id="15" name="Rechteck 14">
            <a:extLst>
              <a:ext uri="{FF2B5EF4-FFF2-40B4-BE49-F238E27FC236}">
                <a16:creationId xmlns:a16="http://schemas.microsoft.com/office/drawing/2014/main" id="{16BD4BFF-1A1A-422E-BFCD-328CCE97C080}"/>
              </a:ext>
            </a:extLst>
          </p:cNvPr>
          <p:cNvSpPr/>
          <p:nvPr/>
        </p:nvSpPr>
        <p:spPr>
          <a:xfrm>
            <a:off x="8570153"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Lessons learned: </a:t>
            </a:r>
            <a:r>
              <a:rPr lang="en-GB" sz="1600" dirty="0">
                <a:solidFill>
                  <a:srgbClr val="293762"/>
                </a:solidFill>
              </a:rPr>
              <a:t>Successful implementation requires</a:t>
            </a:r>
          </a:p>
          <a:p>
            <a:pPr marL="285750" indent="-285750">
              <a:buFont typeface="Arial" panose="020B0604020202020204" pitchFamily="34" charset="0"/>
              <a:buChar char="•"/>
            </a:pPr>
            <a:r>
              <a:rPr lang="en-GB" sz="1600" dirty="0">
                <a:solidFill>
                  <a:srgbClr val="293762"/>
                </a:solidFill>
              </a:rPr>
              <a:t>Clear identification of needs</a:t>
            </a:r>
          </a:p>
          <a:p>
            <a:pPr marL="285750" indent="-285750">
              <a:buFont typeface="Arial" panose="020B0604020202020204" pitchFamily="34" charset="0"/>
              <a:buChar char="•"/>
            </a:pPr>
            <a:r>
              <a:rPr lang="en-GB" sz="1600" dirty="0">
                <a:solidFill>
                  <a:srgbClr val="293762"/>
                </a:solidFill>
              </a:rPr>
              <a:t>Meticulous planning </a:t>
            </a:r>
          </a:p>
          <a:p>
            <a:pPr marL="285750" indent="-285750">
              <a:buFont typeface="Arial" panose="020B0604020202020204" pitchFamily="34" charset="0"/>
              <a:buChar char="•"/>
            </a:pPr>
            <a:r>
              <a:rPr lang="en-GB" sz="1600" dirty="0">
                <a:solidFill>
                  <a:srgbClr val="293762"/>
                </a:solidFill>
              </a:rPr>
              <a:t>Alignment with NCCP and EBCP </a:t>
            </a:r>
          </a:p>
          <a:p>
            <a:pPr marL="285750" indent="-285750">
              <a:buFont typeface="Arial" panose="020B0604020202020204" pitchFamily="34" charset="0"/>
              <a:buChar char="•"/>
            </a:pPr>
            <a:r>
              <a:rPr lang="en-GB" sz="1600" dirty="0">
                <a:solidFill>
                  <a:srgbClr val="293762"/>
                </a:solidFill>
              </a:rPr>
              <a:t>Securing sustainable funding </a:t>
            </a:r>
          </a:p>
          <a:p>
            <a:pPr marL="285750" indent="-285750">
              <a:buFont typeface="Arial" panose="020B0604020202020204" pitchFamily="34" charset="0"/>
              <a:buChar char="•"/>
            </a:pPr>
            <a:r>
              <a:rPr lang="en-GB" sz="1600" dirty="0">
                <a:solidFill>
                  <a:srgbClr val="293762"/>
                </a:solidFill>
              </a:rPr>
              <a:t>Stakeholder involvement </a:t>
            </a:r>
          </a:p>
          <a:p>
            <a:pPr marL="285750" indent="-285750">
              <a:buFont typeface="Arial" panose="020B0604020202020204" pitchFamily="34" charset="0"/>
              <a:buChar char="•"/>
            </a:pPr>
            <a:r>
              <a:rPr lang="en-GB" sz="1600" dirty="0">
                <a:solidFill>
                  <a:srgbClr val="293762"/>
                </a:solidFill>
              </a:rPr>
              <a:t>Transparent governance </a:t>
            </a:r>
          </a:p>
        </p:txBody>
      </p:sp>
      <p:sp>
        <p:nvSpPr>
          <p:cNvPr id="16" name="Rechteck 15">
            <a:extLst>
              <a:ext uri="{FF2B5EF4-FFF2-40B4-BE49-F238E27FC236}">
                <a16:creationId xmlns:a16="http://schemas.microsoft.com/office/drawing/2014/main" id="{9E87D93E-A2DE-4C0F-B05C-E127FB2D910E}"/>
              </a:ext>
            </a:extLst>
          </p:cNvPr>
          <p:cNvSpPr/>
          <p:nvPr/>
        </p:nvSpPr>
        <p:spPr>
          <a:xfrm>
            <a:off x="3864388" y="3065462"/>
            <a:ext cx="4479098" cy="143578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Enablers: </a:t>
            </a:r>
            <a:endParaRPr lang="en-GB" sz="1600" dirty="0">
              <a:solidFill>
                <a:srgbClr val="293762"/>
              </a:solidFill>
            </a:endParaRPr>
          </a:p>
          <a:p>
            <a:pPr marL="285750" indent="-285750">
              <a:buFont typeface="Arial" panose="020B0604020202020204" pitchFamily="34" charset="0"/>
              <a:buChar char="•"/>
            </a:pPr>
            <a:r>
              <a:rPr lang="en-GB" sz="1600" dirty="0">
                <a:solidFill>
                  <a:srgbClr val="293762"/>
                </a:solidFill>
              </a:rPr>
              <a:t>Adequate and sustainable government funding</a:t>
            </a:r>
          </a:p>
          <a:p>
            <a:pPr marL="285750" indent="-285750">
              <a:buFont typeface="Arial" panose="020B0604020202020204" pitchFamily="34" charset="0"/>
              <a:buChar char="•"/>
            </a:pPr>
            <a:r>
              <a:rPr lang="en-GB" sz="1600" dirty="0">
                <a:solidFill>
                  <a:srgbClr val="293762"/>
                </a:solidFill>
              </a:rPr>
              <a:t>Governance framework aligned with NCCP and EBCP </a:t>
            </a:r>
          </a:p>
          <a:p>
            <a:pPr marL="285750" indent="-285750">
              <a:buFont typeface="Arial" panose="020B0604020202020204" pitchFamily="34" charset="0"/>
              <a:buChar char="•"/>
            </a:pPr>
            <a:r>
              <a:rPr lang="en-GB" sz="1600" dirty="0">
                <a:solidFill>
                  <a:srgbClr val="293762"/>
                </a:solidFill>
              </a:rPr>
              <a:t>Recruitment of Quality Assurance managers</a:t>
            </a:r>
          </a:p>
        </p:txBody>
      </p:sp>
      <p:sp>
        <p:nvSpPr>
          <p:cNvPr id="17" name="Rechteck 16">
            <a:extLst>
              <a:ext uri="{FF2B5EF4-FFF2-40B4-BE49-F238E27FC236}">
                <a16:creationId xmlns:a16="http://schemas.microsoft.com/office/drawing/2014/main" id="{9FD0DB7C-F5D5-49D3-B5D2-8ABB665F93A3}"/>
              </a:ext>
            </a:extLst>
          </p:cNvPr>
          <p:cNvSpPr/>
          <p:nvPr/>
        </p:nvSpPr>
        <p:spPr>
          <a:xfrm>
            <a:off x="3864388" y="4720264"/>
            <a:ext cx="4479098" cy="143579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Barriers: </a:t>
            </a:r>
            <a:endParaRPr lang="en-GB" sz="1600" dirty="0">
              <a:solidFill>
                <a:srgbClr val="293762"/>
              </a:solidFill>
            </a:endParaRPr>
          </a:p>
          <a:p>
            <a:pPr marL="285750" indent="-285750">
              <a:buFont typeface="Arial" panose="020B0604020202020204" pitchFamily="34" charset="0"/>
              <a:buChar char="•"/>
            </a:pPr>
            <a:r>
              <a:rPr lang="en-GB" sz="1600" dirty="0">
                <a:solidFill>
                  <a:srgbClr val="293762"/>
                </a:solidFill>
              </a:rPr>
              <a:t>Shortages of health care workforce </a:t>
            </a:r>
          </a:p>
          <a:p>
            <a:pPr marL="285750" indent="-285750">
              <a:buFont typeface="Arial" panose="020B0604020202020204" pitchFamily="34" charset="0"/>
              <a:buChar char="•"/>
            </a:pPr>
            <a:r>
              <a:rPr lang="en-GB" sz="1600" dirty="0">
                <a:solidFill>
                  <a:srgbClr val="293762"/>
                </a:solidFill>
              </a:rPr>
              <a:t>Resistance to change among health professionals</a:t>
            </a:r>
          </a:p>
        </p:txBody>
      </p:sp>
      <p:graphicFrame>
        <p:nvGraphicFramePr>
          <p:cNvPr id="14" name="Objekt 13">
            <a:extLst>
              <a:ext uri="{FF2B5EF4-FFF2-40B4-BE49-F238E27FC236}">
                <a16:creationId xmlns:a16="http://schemas.microsoft.com/office/drawing/2014/main" id="{49918C30-4D95-41EE-B96C-BEB1769B006A}"/>
              </a:ext>
            </a:extLst>
          </p:cNvPr>
          <p:cNvGraphicFramePr>
            <a:graphicFrameLocks noChangeAspect="1"/>
          </p:cNvGraphicFramePr>
          <p:nvPr>
            <p:extLst>
              <p:ext uri="{D42A27DB-BD31-4B8C-83A1-F6EECF244321}">
                <p14:modId xmlns:p14="http://schemas.microsoft.com/office/powerpoint/2010/main" val="1100752442"/>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3" imgW="4533723" imgH="1874143" progId="Acrobat.Document.DC">
                  <p:embed/>
                </p:oleObj>
              </mc:Choice>
              <mc:Fallback>
                <p:oleObj name="Acrobat Document" r:id="rId3" imgW="4533723" imgH="1874143" progId="Acrobat.Document.DC">
                  <p:embed/>
                  <p:pic>
                    <p:nvPicPr>
                      <p:cNvPr id="14" name="Objekt 13">
                        <a:extLst>
                          <a:ext uri="{FF2B5EF4-FFF2-40B4-BE49-F238E27FC236}">
                            <a16:creationId xmlns:a16="http://schemas.microsoft.com/office/drawing/2014/main" id="{49918C30-4D95-41EE-B96C-BEB1769B006A}"/>
                          </a:ext>
                        </a:extLst>
                      </p:cNvPr>
                      <p:cNvPicPr/>
                      <p:nvPr/>
                    </p:nvPicPr>
                    <p:blipFill>
                      <a:blip r:embed="rId4"/>
                      <a:stretch>
                        <a:fillRect/>
                      </a:stretch>
                    </p:blipFill>
                    <p:spPr>
                      <a:xfrm>
                        <a:off x="10616781" y="116849"/>
                        <a:ext cx="1494354" cy="617938"/>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81B74495-61B0-5DA4-BC67-5567F5C9E21C}"/>
              </a:ext>
            </a:extLst>
          </p:cNvPr>
          <p:cNvSpPr/>
          <p:nvPr/>
        </p:nvSpPr>
        <p:spPr>
          <a:xfrm>
            <a:off x="285750" y="5200649"/>
            <a:ext cx="2524125" cy="3905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49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28E34-08C3-49E0-3DDB-7D1566A468A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BBC5C30E-391D-12B2-D102-0F6F0975D5E7}"/>
              </a:ext>
            </a:extLst>
          </p:cNvPr>
          <p:cNvSpPr>
            <a:spLocks noGrp="1"/>
          </p:cNvSpPr>
          <p:nvPr>
            <p:ph type="body" sz="quarter" idx="16"/>
          </p:nvPr>
        </p:nvSpPr>
        <p:spPr/>
        <p:txBody>
          <a:bodyPr/>
          <a:lstStyle/>
          <a:p>
            <a:r>
              <a:rPr lang="en-001" dirty="0"/>
              <a:t>Malta: nurse navigator system for cancer care</a:t>
            </a:r>
            <a:endParaRPr lang="en-US" dirty="0"/>
          </a:p>
        </p:txBody>
      </p:sp>
      <p:pic>
        <p:nvPicPr>
          <p:cNvPr id="7" name="Picture 6">
            <a:extLst>
              <a:ext uri="{FF2B5EF4-FFF2-40B4-BE49-F238E27FC236}">
                <a16:creationId xmlns:a16="http://schemas.microsoft.com/office/drawing/2014/main" id="{FF2EEF05-EA37-0EE1-7202-42F6E74CD31D}"/>
              </a:ext>
            </a:extLst>
          </p:cNvPr>
          <p:cNvPicPr>
            <a:picLocks noChangeAspect="1"/>
          </p:cNvPicPr>
          <p:nvPr/>
        </p:nvPicPr>
        <p:blipFill>
          <a:blip r:embed="rId3"/>
          <a:srcRect l="6966" t="10714" r="8893" b="48786"/>
          <a:stretch/>
        </p:blipFill>
        <p:spPr>
          <a:xfrm>
            <a:off x="104775" y="2308908"/>
            <a:ext cx="9363075" cy="2777442"/>
          </a:xfrm>
          <a:prstGeom prst="rect">
            <a:avLst/>
          </a:prstGeom>
        </p:spPr>
      </p:pic>
      <p:pic>
        <p:nvPicPr>
          <p:cNvPr id="9" name="Picture 8">
            <a:extLst>
              <a:ext uri="{FF2B5EF4-FFF2-40B4-BE49-F238E27FC236}">
                <a16:creationId xmlns:a16="http://schemas.microsoft.com/office/drawing/2014/main" id="{D3F18929-7E81-FA09-6E64-62A7BF990F47}"/>
              </a:ext>
            </a:extLst>
          </p:cNvPr>
          <p:cNvPicPr>
            <a:picLocks noChangeAspect="1"/>
          </p:cNvPicPr>
          <p:nvPr/>
        </p:nvPicPr>
        <p:blipFill>
          <a:blip r:embed="rId4"/>
          <a:srcRect l="24388" t="15334" r="24362" b="5301"/>
          <a:stretch/>
        </p:blipFill>
        <p:spPr>
          <a:xfrm>
            <a:off x="5006622" y="1800117"/>
            <a:ext cx="4962525" cy="4322755"/>
          </a:xfrm>
          <a:prstGeom prst="rect">
            <a:avLst/>
          </a:prstGeom>
        </p:spPr>
      </p:pic>
      <p:pic>
        <p:nvPicPr>
          <p:cNvPr id="11" name="Picture 10" descr="A map of malta with cities&#10;&#10;AI-generated content may be incorrect.">
            <a:extLst>
              <a:ext uri="{FF2B5EF4-FFF2-40B4-BE49-F238E27FC236}">
                <a16:creationId xmlns:a16="http://schemas.microsoft.com/office/drawing/2014/main" id="{2358D7AF-F8FD-3C87-F7CE-409DE9759EB8}"/>
              </a:ext>
            </a:extLst>
          </p:cNvPr>
          <p:cNvPicPr>
            <a:picLocks noChangeAspect="1"/>
          </p:cNvPicPr>
          <p:nvPr/>
        </p:nvPicPr>
        <p:blipFill>
          <a:blip r:embed="rId5"/>
          <a:srcRect b="7526"/>
          <a:stretch/>
        </p:blipFill>
        <p:spPr>
          <a:xfrm>
            <a:off x="9945670" y="3249838"/>
            <a:ext cx="2157430" cy="2129742"/>
          </a:xfrm>
          <a:prstGeom prst="rect">
            <a:avLst/>
          </a:prstGeom>
        </p:spPr>
      </p:pic>
      <p:sp>
        <p:nvSpPr>
          <p:cNvPr id="12" name="TextBox 11">
            <a:extLst>
              <a:ext uri="{FF2B5EF4-FFF2-40B4-BE49-F238E27FC236}">
                <a16:creationId xmlns:a16="http://schemas.microsoft.com/office/drawing/2014/main" id="{9F1414F2-4B67-3FA6-548B-DD3974D10BDE}"/>
              </a:ext>
            </a:extLst>
          </p:cNvPr>
          <p:cNvSpPr txBox="1"/>
          <p:nvPr/>
        </p:nvSpPr>
        <p:spPr>
          <a:xfrm>
            <a:off x="468723" y="1052517"/>
            <a:ext cx="11303000" cy="646331"/>
          </a:xfrm>
          <a:prstGeom prst="rect">
            <a:avLst/>
          </a:prstGeom>
          <a:noFill/>
        </p:spPr>
        <p:txBody>
          <a:bodyPr wrap="square" rtlCol="0">
            <a:spAutoFit/>
          </a:bodyPr>
          <a:lstStyle/>
          <a:p>
            <a:r>
              <a:rPr lang="en-001" b="1" dirty="0">
                <a:solidFill>
                  <a:srgbClr val="293762"/>
                </a:solidFill>
                <a:latin typeface="Arial"/>
                <a:cs typeface="Arial"/>
              </a:rPr>
              <a:t>Governance (population &amp; civil society participation), service delivery (primary care, specialist care), resource generation (health workforce)</a:t>
            </a:r>
            <a:endParaRPr lang="en-US" b="1" dirty="0">
              <a:solidFill>
                <a:srgbClr val="293762"/>
              </a:solidFill>
              <a:latin typeface="Arial"/>
              <a:cs typeface="Arial"/>
            </a:endParaRPr>
          </a:p>
        </p:txBody>
      </p:sp>
    </p:spTree>
    <p:extLst>
      <p:ext uri="{BB962C8B-B14F-4D97-AF65-F5344CB8AC3E}">
        <p14:creationId xmlns:p14="http://schemas.microsoft.com/office/powerpoint/2010/main" val="34416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8DD5B1-E7B8-49D2-8993-217F80679F86}"/>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E6E16F5-73C4-448E-B8F9-39F6FC0BF2FD}"/>
              </a:ext>
            </a:extLst>
          </p:cNvPr>
          <p:cNvSpPr>
            <a:spLocks noGrp="1"/>
          </p:cNvSpPr>
          <p:nvPr>
            <p:ph type="body" sz="quarter" idx="16"/>
          </p:nvPr>
        </p:nvSpPr>
        <p:spPr/>
        <p:txBody>
          <a:bodyPr anchor="ctr"/>
          <a:lstStyle/>
          <a:p>
            <a:r>
              <a:rPr lang="en-US" dirty="0"/>
              <a:t>Amendments to reimbursement decision-making process for better access to innovative cancer drugs (Slovakia) </a:t>
            </a:r>
          </a:p>
        </p:txBody>
      </p:sp>
      <p:sp>
        <p:nvSpPr>
          <p:cNvPr id="5" name="Text Placeholder 4">
            <a:extLst>
              <a:ext uri="{FF2B5EF4-FFF2-40B4-BE49-F238E27FC236}">
                <a16:creationId xmlns:a16="http://schemas.microsoft.com/office/drawing/2014/main" id="{14BB16EB-E1B0-4E57-8001-BD051A6A857B}"/>
              </a:ext>
            </a:extLst>
          </p:cNvPr>
          <p:cNvSpPr>
            <a:spLocks noGrp="1"/>
          </p:cNvSpPr>
          <p:nvPr>
            <p:ph type="body" sz="quarter" idx="17"/>
          </p:nvPr>
        </p:nvSpPr>
        <p:spPr>
          <a:xfrm>
            <a:off x="619944" y="1020877"/>
            <a:ext cx="11000556" cy="489175"/>
          </a:xfrm>
        </p:spPr>
        <p:txBody>
          <a:bodyPr/>
          <a:lstStyle/>
          <a:p>
            <a:r>
              <a:rPr lang="en-US" sz="1800" dirty="0"/>
              <a:t>Financing</a:t>
            </a:r>
          </a:p>
        </p:txBody>
      </p:sp>
      <p:sp>
        <p:nvSpPr>
          <p:cNvPr id="9" name="Rechteck 8">
            <a:extLst>
              <a:ext uri="{FF2B5EF4-FFF2-40B4-BE49-F238E27FC236}">
                <a16:creationId xmlns:a16="http://schemas.microsoft.com/office/drawing/2014/main" id="{74577AAA-33B0-484E-B94F-83C54158F84C}"/>
              </a:ext>
            </a:extLst>
          </p:cNvPr>
          <p:cNvSpPr/>
          <p:nvPr/>
        </p:nvSpPr>
        <p:spPr>
          <a:xfrm>
            <a:off x="366782"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Problems: </a:t>
            </a:r>
            <a:r>
              <a:rPr lang="en-GB" sz="1600" dirty="0">
                <a:solidFill>
                  <a:srgbClr val="293762"/>
                </a:solidFill>
              </a:rPr>
              <a:t>Reimbursement of </a:t>
            </a:r>
            <a:r>
              <a:rPr lang="en-001" sz="1600" dirty="0">
                <a:solidFill>
                  <a:srgbClr val="293762"/>
                </a:solidFill>
              </a:rPr>
              <a:t>new </a:t>
            </a:r>
            <a:r>
              <a:rPr lang="en-GB" sz="1600" dirty="0">
                <a:solidFill>
                  <a:srgbClr val="293762"/>
                </a:solidFill>
              </a:rPr>
              <a:t>cancer drugs has been gradually decreasing since 2011, which led to an average innovation gap of five to seven years in Slovakia compared to the EU average in 2021. </a:t>
            </a:r>
            <a:endParaRPr lang="en-GB" sz="1600" b="1" dirty="0">
              <a:solidFill>
                <a:srgbClr val="293762"/>
              </a:solidFill>
            </a:endParaRPr>
          </a:p>
        </p:txBody>
      </p:sp>
      <p:sp>
        <p:nvSpPr>
          <p:cNvPr id="10" name="Rechteck 9">
            <a:extLst>
              <a:ext uri="{FF2B5EF4-FFF2-40B4-BE49-F238E27FC236}">
                <a16:creationId xmlns:a16="http://schemas.microsoft.com/office/drawing/2014/main" id="{FF86D7E9-EF36-4208-B8D6-26D6B3901309}"/>
              </a:ext>
            </a:extLst>
          </p:cNvPr>
          <p:cNvSpPr/>
          <p:nvPr/>
        </p:nvSpPr>
        <p:spPr>
          <a:xfrm>
            <a:off x="6762197" y="1510052"/>
            <a:ext cx="5078896" cy="133253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Solution: </a:t>
            </a:r>
            <a:r>
              <a:rPr lang="de-DE" sz="1600" dirty="0">
                <a:solidFill>
                  <a:srgbClr val="293762"/>
                </a:solidFill>
              </a:rPr>
              <a:t>In </a:t>
            </a:r>
            <a:r>
              <a:rPr lang="en-US" sz="1600" dirty="0">
                <a:solidFill>
                  <a:srgbClr val="293762"/>
                </a:solidFill>
              </a:rPr>
              <a:t>collaboration with health insurance companies, medical and oncology experts, patient advocacy groups, and local pharmaceutical industries, Slovakia passed in 2022 amendments to streamline medicines reimbursement decision-making processes.</a:t>
            </a:r>
            <a:endParaRPr lang="en-GB" sz="1600" dirty="0">
              <a:solidFill>
                <a:srgbClr val="293762"/>
              </a:solidFill>
            </a:endParaRPr>
          </a:p>
        </p:txBody>
      </p:sp>
      <p:cxnSp>
        <p:nvCxnSpPr>
          <p:cNvPr id="12" name="Gerade Verbindung mit Pfeil 11">
            <a:extLst>
              <a:ext uri="{FF2B5EF4-FFF2-40B4-BE49-F238E27FC236}">
                <a16:creationId xmlns:a16="http://schemas.microsoft.com/office/drawing/2014/main" id="{5054A868-1918-4CAE-82AB-4004C9E548F0}"/>
              </a:ext>
            </a:extLst>
          </p:cNvPr>
          <p:cNvCxnSpPr>
            <a:cxnSpLocks/>
            <a:stCxn id="9" idx="3"/>
            <a:endCxn id="10" idx="1"/>
          </p:cNvCxnSpPr>
          <p:nvPr/>
        </p:nvCxnSpPr>
        <p:spPr>
          <a:xfrm>
            <a:off x="5445678" y="2176322"/>
            <a:ext cx="1316519" cy="0"/>
          </a:xfrm>
          <a:prstGeom prst="straightConnector1">
            <a:avLst/>
          </a:prstGeom>
          <a:ln w="76200">
            <a:solidFill>
              <a:srgbClr val="293762"/>
            </a:solidFill>
            <a:tailEnd type="triangle"/>
          </a:ln>
        </p:spPr>
        <p:style>
          <a:lnRef idx="2">
            <a:schemeClr val="accent1"/>
          </a:lnRef>
          <a:fillRef idx="0">
            <a:schemeClr val="accent1"/>
          </a:fillRef>
          <a:effectRef idx="1">
            <a:schemeClr val="accent1"/>
          </a:effectRef>
          <a:fontRef idx="minor">
            <a:schemeClr val="tx1"/>
          </a:fontRef>
        </p:style>
      </p:cxnSp>
      <p:sp>
        <p:nvSpPr>
          <p:cNvPr id="13" name="Rechteck 12">
            <a:extLst>
              <a:ext uri="{FF2B5EF4-FFF2-40B4-BE49-F238E27FC236}">
                <a16:creationId xmlns:a16="http://schemas.microsoft.com/office/drawing/2014/main" id="{C53E0C71-E263-4AB9-86A3-C9D552351216}"/>
              </a:ext>
            </a:extLst>
          </p:cNvPr>
          <p:cNvSpPr/>
          <p:nvPr/>
        </p:nvSpPr>
        <p:spPr>
          <a:xfrm>
            <a:off x="366782"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Outcomes: </a:t>
            </a:r>
            <a:r>
              <a:rPr lang="en-GB" sz="1600" dirty="0">
                <a:solidFill>
                  <a:srgbClr val="293762"/>
                </a:solidFill>
              </a:rPr>
              <a:t>The reform: </a:t>
            </a:r>
          </a:p>
          <a:p>
            <a:pPr marL="285750" indent="-285750">
              <a:buFont typeface="Arial" panose="020B0604020202020204" pitchFamily="34" charset="0"/>
              <a:buChar char="•"/>
            </a:pPr>
            <a:r>
              <a:rPr lang="en-GB" sz="1600" dirty="0">
                <a:solidFill>
                  <a:srgbClr val="293762"/>
                </a:solidFill>
              </a:rPr>
              <a:t>Tackled bureaucratic delays </a:t>
            </a:r>
          </a:p>
          <a:p>
            <a:pPr marL="285750" indent="-285750">
              <a:buFont typeface="Arial" panose="020B0604020202020204" pitchFamily="34" charset="0"/>
              <a:buChar char="•"/>
            </a:pPr>
            <a:r>
              <a:rPr lang="en-GB" sz="1600" dirty="0">
                <a:solidFill>
                  <a:srgbClr val="293762"/>
                </a:solidFill>
              </a:rPr>
              <a:t>Introduced clearer evaluation criteria </a:t>
            </a:r>
          </a:p>
          <a:p>
            <a:pPr marL="285750" indent="-285750">
              <a:buFont typeface="Arial" panose="020B0604020202020204" pitchFamily="34" charset="0"/>
              <a:buChar char="•"/>
            </a:pPr>
            <a:r>
              <a:rPr lang="en-GB" sz="1600" dirty="0">
                <a:solidFill>
                  <a:srgbClr val="293762"/>
                </a:solidFill>
              </a:rPr>
              <a:t>Refined the approach to pricing negotiations and reimbursement processes</a:t>
            </a:r>
          </a:p>
          <a:p>
            <a:r>
              <a:rPr lang="en-GB" sz="1600" dirty="0">
                <a:solidFill>
                  <a:srgbClr val="293762"/>
                </a:solidFill>
              </a:rPr>
              <a:t>This led to an increase in the reimbursement of innovative cancer drugs, faster approval times, and greater transparency, while also fostering trust among stakeholders. </a:t>
            </a:r>
          </a:p>
        </p:txBody>
      </p:sp>
      <p:sp>
        <p:nvSpPr>
          <p:cNvPr id="15" name="Rechteck 14">
            <a:extLst>
              <a:ext uri="{FF2B5EF4-FFF2-40B4-BE49-F238E27FC236}">
                <a16:creationId xmlns:a16="http://schemas.microsoft.com/office/drawing/2014/main" id="{16BD4BFF-1A1A-422E-BFCD-328CCE97C080}"/>
              </a:ext>
            </a:extLst>
          </p:cNvPr>
          <p:cNvSpPr/>
          <p:nvPr/>
        </p:nvSpPr>
        <p:spPr>
          <a:xfrm>
            <a:off x="8570153" y="3065463"/>
            <a:ext cx="3270940" cy="3106737"/>
          </a:xfrm>
          <a:prstGeom prst="rect">
            <a:avLst/>
          </a:prstGeom>
          <a:solidFill>
            <a:srgbClr val="FEF7CD"/>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Lessons learned: </a:t>
            </a:r>
            <a:r>
              <a:rPr lang="en-GB" sz="1600" dirty="0">
                <a:solidFill>
                  <a:srgbClr val="293762"/>
                </a:solidFill>
              </a:rPr>
              <a:t>Successful implementation requires</a:t>
            </a:r>
          </a:p>
          <a:p>
            <a:pPr marL="285750" indent="-285750">
              <a:buFont typeface="Arial" panose="020B0604020202020204" pitchFamily="34" charset="0"/>
              <a:buChar char="•"/>
            </a:pPr>
            <a:r>
              <a:rPr lang="en-GB" sz="1600" dirty="0">
                <a:solidFill>
                  <a:srgbClr val="293762"/>
                </a:solidFill>
              </a:rPr>
              <a:t>Political will, cross-sector collaboration, and strong stakeholder engagement </a:t>
            </a:r>
          </a:p>
          <a:p>
            <a:pPr marL="285750" indent="-285750">
              <a:buFont typeface="Arial" panose="020B0604020202020204" pitchFamily="34" charset="0"/>
              <a:buChar char="•"/>
            </a:pPr>
            <a:r>
              <a:rPr lang="en-GB" sz="1600" dirty="0">
                <a:solidFill>
                  <a:srgbClr val="293762"/>
                </a:solidFill>
              </a:rPr>
              <a:t>Flexibility and adaptability in changing existing processes</a:t>
            </a:r>
          </a:p>
          <a:p>
            <a:pPr marL="285750" indent="-285750">
              <a:buFont typeface="Arial" panose="020B0604020202020204" pitchFamily="34" charset="0"/>
              <a:buChar char="•"/>
            </a:pPr>
            <a:r>
              <a:rPr lang="en-GB" sz="1600" dirty="0">
                <a:solidFill>
                  <a:srgbClr val="293762"/>
                </a:solidFill>
              </a:rPr>
              <a:t>Continuous monitoring </a:t>
            </a:r>
          </a:p>
          <a:p>
            <a:pPr marL="285750" indent="-285750">
              <a:buFont typeface="Arial" panose="020B0604020202020204" pitchFamily="34" charset="0"/>
              <a:buChar char="•"/>
            </a:pPr>
            <a:r>
              <a:rPr lang="en-GB" sz="1600" dirty="0">
                <a:solidFill>
                  <a:srgbClr val="293762"/>
                </a:solidFill>
              </a:rPr>
              <a:t>Balancing speed and sustainability </a:t>
            </a:r>
          </a:p>
          <a:p>
            <a:pPr marL="285750" indent="-285750">
              <a:buFont typeface="Arial" panose="020B0604020202020204" pitchFamily="34" charset="0"/>
              <a:buChar char="•"/>
            </a:pPr>
            <a:r>
              <a:rPr lang="en-GB" sz="1600" dirty="0">
                <a:solidFill>
                  <a:srgbClr val="293762"/>
                </a:solidFill>
              </a:rPr>
              <a:t>Adopting a patient-centred and evidence-based approach</a:t>
            </a:r>
          </a:p>
        </p:txBody>
      </p:sp>
      <p:sp>
        <p:nvSpPr>
          <p:cNvPr id="16" name="Rechteck 15">
            <a:extLst>
              <a:ext uri="{FF2B5EF4-FFF2-40B4-BE49-F238E27FC236}">
                <a16:creationId xmlns:a16="http://schemas.microsoft.com/office/drawing/2014/main" id="{9E87D93E-A2DE-4C0F-B05C-E127FB2D910E}"/>
              </a:ext>
            </a:extLst>
          </p:cNvPr>
          <p:cNvSpPr/>
          <p:nvPr/>
        </p:nvSpPr>
        <p:spPr>
          <a:xfrm>
            <a:off x="3864388" y="3065462"/>
            <a:ext cx="4479098" cy="1435789"/>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Enablers: </a:t>
            </a:r>
            <a:endParaRPr lang="en-GB" sz="1600" dirty="0">
              <a:solidFill>
                <a:srgbClr val="293762"/>
              </a:solidFill>
            </a:endParaRPr>
          </a:p>
          <a:p>
            <a:pPr marL="285750" indent="-285750">
              <a:buFont typeface="Arial" panose="020B0604020202020204" pitchFamily="34" charset="0"/>
              <a:buChar char="•"/>
            </a:pPr>
            <a:r>
              <a:rPr lang="en-GB" sz="1600" dirty="0">
                <a:solidFill>
                  <a:srgbClr val="293762"/>
                </a:solidFill>
              </a:rPr>
              <a:t>Strong political commitment </a:t>
            </a:r>
          </a:p>
          <a:p>
            <a:pPr marL="285750" indent="-285750">
              <a:buFont typeface="Arial" panose="020B0604020202020204" pitchFamily="34" charset="0"/>
              <a:buChar char="•"/>
            </a:pPr>
            <a:r>
              <a:rPr lang="en-GB" sz="1600" dirty="0">
                <a:solidFill>
                  <a:srgbClr val="293762"/>
                </a:solidFill>
              </a:rPr>
              <a:t>Stakeholder engagement in a transparent decision-making process </a:t>
            </a:r>
          </a:p>
          <a:p>
            <a:pPr marL="285750" indent="-285750">
              <a:buFont typeface="Arial" panose="020B0604020202020204" pitchFamily="34" charset="0"/>
              <a:buChar char="•"/>
            </a:pPr>
            <a:r>
              <a:rPr lang="en-GB" sz="1600" dirty="0">
                <a:solidFill>
                  <a:srgbClr val="293762"/>
                </a:solidFill>
              </a:rPr>
              <a:t>Data-driven implementation monitoring</a:t>
            </a:r>
          </a:p>
        </p:txBody>
      </p:sp>
      <p:sp>
        <p:nvSpPr>
          <p:cNvPr id="17" name="Rechteck 16">
            <a:extLst>
              <a:ext uri="{FF2B5EF4-FFF2-40B4-BE49-F238E27FC236}">
                <a16:creationId xmlns:a16="http://schemas.microsoft.com/office/drawing/2014/main" id="{9FD0DB7C-F5D5-49D3-B5D2-8ABB665F93A3}"/>
              </a:ext>
            </a:extLst>
          </p:cNvPr>
          <p:cNvSpPr/>
          <p:nvPr/>
        </p:nvSpPr>
        <p:spPr>
          <a:xfrm>
            <a:off x="3864388" y="4720264"/>
            <a:ext cx="4479098" cy="143579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rgbClr val="293762"/>
                </a:solidFill>
              </a:rPr>
              <a:t>Barriers: </a:t>
            </a:r>
            <a:endParaRPr lang="en-GB" sz="1600" dirty="0">
              <a:solidFill>
                <a:srgbClr val="293762"/>
              </a:solidFill>
            </a:endParaRPr>
          </a:p>
          <a:p>
            <a:pPr marL="285750" indent="-285750">
              <a:buFont typeface="Arial" panose="020B0604020202020204" pitchFamily="34" charset="0"/>
              <a:buChar char="•"/>
            </a:pPr>
            <a:r>
              <a:rPr lang="en-GB" sz="1600" dirty="0">
                <a:solidFill>
                  <a:srgbClr val="293762"/>
                </a:solidFill>
              </a:rPr>
              <a:t>Requires extensive negotiations to align the interest of diverse stakeholders </a:t>
            </a:r>
          </a:p>
          <a:p>
            <a:pPr marL="285750" indent="-285750">
              <a:buFont typeface="Arial" panose="020B0604020202020204" pitchFamily="34" charset="0"/>
              <a:buChar char="•"/>
            </a:pPr>
            <a:r>
              <a:rPr lang="en-GB" sz="1600" dirty="0">
                <a:solidFill>
                  <a:srgbClr val="293762"/>
                </a:solidFill>
              </a:rPr>
              <a:t>Budget constraints and challenging long-term financial sustainability </a:t>
            </a:r>
          </a:p>
        </p:txBody>
      </p:sp>
      <p:graphicFrame>
        <p:nvGraphicFramePr>
          <p:cNvPr id="14" name="Objekt 13">
            <a:extLst>
              <a:ext uri="{FF2B5EF4-FFF2-40B4-BE49-F238E27FC236}">
                <a16:creationId xmlns:a16="http://schemas.microsoft.com/office/drawing/2014/main" id="{5A2BECE5-8E5F-4E45-84DE-383FCFEB7437}"/>
              </a:ext>
            </a:extLst>
          </p:cNvPr>
          <p:cNvGraphicFramePr>
            <a:graphicFrameLocks noChangeAspect="1"/>
          </p:cNvGraphicFramePr>
          <p:nvPr>
            <p:extLst>
              <p:ext uri="{D42A27DB-BD31-4B8C-83A1-F6EECF244321}">
                <p14:modId xmlns:p14="http://schemas.microsoft.com/office/powerpoint/2010/main" val="1100752442"/>
              </p:ext>
            </p:extLst>
          </p:nvPr>
        </p:nvGraphicFramePr>
        <p:xfrm>
          <a:off x="10616781" y="116849"/>
          <a:ext cx="1494354" cy="617938"/>
        </p:xfrm>
        <a:graphic>
          <a:graphicData uri="http://schemas.openxmlformats.org/presentationml/2006/ole">
            <mc:AlternateContent xmlns:mc="http://schemas.openxmlformats.org/markup-compatibility/2006">
              <mc:Choice xmlns:v="urn:schemas-microsoft-com:vml" Requires="v">
                <p:oleObj name="Acrobat Document" r:id="rId3" imgW="4533723" imgH="1874143" progId="Acrobat.Document.DC">
                  <p:embed/>
                </p:oleObj>
              </mc:Choice>
              <mc:Fallback>
                <p:oleObj name="Acrobat Document" r:id="rId3" imgW="4533723" imgH="1874143" progId="Acrobat.Document.DC">
                  <p:embed/>
                  <p:pic>
                    <p:nvPicPr>
                      <p:cNvPr id="14" name="Objekt 13">
                        <a:extLst>
                          <a:ext uri="{FF2B5EF4-FFF2-40B4-BE49-F238E27FC236}">
                            <a16:creationId xmlns:a16="http://schemas.microsoft.com/office/drawing/2014/main" id="{5A2BECE5-8E5F-4E45-84DE-383FCFEB7437}"/>
                          </a:ext>
                        </a:extLst>
                      </p:cNvPr>
                      <p:cNvPicPr/>
                      <p:nvPr/>
                    </p:nvPicPr>
                    <p:blipFill>
                      <a:blip r:embed="rId4"/>
                      <a:stretch>
                        <a:fillRect/>
                      </a:stretch>
                    </p:blipFill>
                    <p:spPr>
                      <a:xfrm>
                        <a:off x="10616781" y="116849"/>
                        <a:ext cx="1494354" cy="617938"/>
                      </a:xfrm>
                      <a:prstGeom prst="rect">
                        <a:avLst/>
                      </a:prstGeom>
                    </p:spPr>
                  </p:pic>
                </p:oleObj>
              </mc:Fallback>
            </mc:AlternateContent>
          </a:graphicData>
        </a:graphic>
      </p:graphicFrame>
    </p:spTree>
    <p:extLst>
      <p:ext uri="{BB962C8B-B14F-4D97-AF65-F5344CB8AC3E}">
        <p14:creationId xmlns:p14="http://schemas.microsoft.com/office/powerpoint/2010/main" val="424523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17" grpId="0" animBg="1"/>
    </p:bldLst>
  </p:timing>
</p:sld>
</file>

<file path=ppt/theme/theme1.xml><?xml version="1.0" encoding="utf-8"?>
<a:theme xmlns:a="http://schemas.openxmlformats.org/drawingml/2006/main" name="Cover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templates (Only OBS)">
  <a:themeElements>
    <a:clrScheme name="Observatory 1">
      <a:dk1>
        <a:srgbClr val="F5D652"/>
      </a:dk1>
      <a:lt1>
        <a:sysClr val="window" lastClr="FFFFFF"/>
      </a:lt1>
      <a:dk2>
        <a:srgbClr val="1F497D"/>
      </a:dk2>
      <a:lt2>
        <a:srgbClr val="FFFFFF"/>
      </a:lt2>
      <a:accent1>
        <a:srgbClr val="293762"/>
      </a:accent1>
      <a:accent2>
        <a:srgbClr val="F5D652"/>
      </a:accent2>
      <a:accent3>
        <a:srgbClr val="53698C"/>
      </a:accent3>
      <a:accent4>
        <a:srgbClr val="F5E393"/>
      </a:accent4>
      <a:accent5>
        <a:srgbClr val="F5DA5F"/>
      </a:accent5>
      <a:accent6>
        <a:srgbClr val="F79646"/>
      </a:accent6>
      <a:hlink>
        <a:srgbClr val="6B90FF"/>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lide templates (more institutions)">
  <a:themeElements>
    <a:clrScheme name="Observatory 1">
      <a:dk1>
        <a:srgbClr val="F5D652"/>
      </a:dk1>
      <a:lt1>
        <a:sysClr val="window" lastClr="FFFFFF"/>
      </a:lt1>
      <a:dk2>
        <a:srgbClr val="1F497D"/>
      </a:dk2>
      <a:lt2>
        <a:srgbClr val="FFFFFF"/>
      </a:lt2>
      <a:accent1>
        <a:srgbClr val="293762"/>
      </a:accent1>
      <a:accent2>
        <a:srgbClr val="F5D652"/>
      </a:accent2>
      <a:accent3>
        <a:srgbClr val="53698C"/>
      </a:accent3>
      <a:accent4>
        <a:srgbClr val="F5E393"/>
      </a:accent4>
      <a:accent5>
        <a:srgbClr val="F5DA5F"/>
      </a:accent5>
      <a:accent6>
        <a:srgbClr val="F79646"/>
      </a:accent6>
      <a:hlink>
        <a:srgbClr val="6B90FF"/>
      </a:hlink>
      <a:folHlink>
        <a:srgbClr val="8D8E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ooks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DA7E2C354CC4244AAD24D04F38BE295A" ma:contentTypeVersion="15" ma:contentTypeDescription="Izveidot jaunu dokumentu." ma:contentTypeScope="" ma:versionID="46c28586145d8c3c97f552d9ca7ca76f">
  <xsd:schema xmlns:xsd="http://www.w3.org/2001/XMLSchema" xmlns:xs="http://www.w3.org/2001/XMLSchema" xmlns:p="http://schemas.microsoft.com/office/2006/metadata/properties" xmlns:ns2="cd6839ec-e35e-416e-b7ca-5a06424a76a3" xmlns:ns3="0a23c783-c178-4630-93cd-14c3abffabec" targetNamespace="http://schemas.microsoft.com/office/2006/metadata/properties" ma:root="true" ma:fieldsID="eb59c5bcdc2ebd5f0b6e1c9302eeba9f" ns2:_="" ns3:_="">
    <xsd:import namespace="cd6839ec-e35e-416e-b7ca-5a06424a76a3"/>
    <xsd:import namespace="0a23c783-c178-4630-93cd-14c3abffab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839ec-e35e-416e-b7ca-5a06424a76a3"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20" nillable="true" ma:displayName="Taxonomy Catch All Column" ma:hidden="true" ma:list="{d2867c64-78ff-4529-8e67-a144ecaf71a6}" ma:internalName="TaxCatchAll" ma:showField="CatchAllData" ma:web="cd6839ec-e35e-416e-b7ca-5a06424a76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3c783-c178-4630-93cd-14c3abffab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ttēlu atzīmes" ma:readOnly="false" ma:fieldId="{5cf76f15-5ced-4ddc-b409-7134ff3c332f}" ma:taxonomyMulti="true" ma:sspId="a15f1a54-530c-4f39-8241-c5660d3b4e9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6839ec-e35e-416e-b7ca-5a06424a76a3" xsi:nil="true"/>
    <lcf76f155ced4ddcb4097134ff3c332f xmlns="0a23c783-c178-4630-93cd-14c3abffab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B4F7F9-9C14-4652-A9E0-D12BC6A36F69}"/>
</file>

<file path=customXml/itemProps2.xml><?xml version="1.0" encoding="utf-8"?>
<ds:datastoreItem xmlns:ds="http://schemas.openxmlformats.org/officeDocument/2006/customXml" ds:itemID="{76B91DC5-7DD4-4C50-A3BB-7D7FE5F6C90B}"/>
</file>

<file path=customXml/itemProps3.xml><?xml version="1.0" encoding="utf-8"?>
<ds:datastoreItem xmlns:ds="http://schemas.openxmlformats.org/officeDocument/2006/customXml" ds:itemID="{9978F35D-B45A-434F-9531-1AE1765A77ED}"/>
</file>

<file path=docProps/app.xml><?xml version="1.0" encoding="utf-8"?>
<Properties xmlns="http://schemas.openxmlformats.org/officeDocument/2006/extended-properties" xmlns:vt="http://schemas.openxmlformats.org/officeDocument/2006/docPropsVTypes">
  <TotalTime>7547</TotalTime>
  <Words>1453</Words>
  <Application>Microsoft Office PowerPoint</Application>
  <PresentationFormat>Custom</PresentationFormat>
  <Paragraphs>129</Paragraphs>
  <Slides>17</Slides>
  <Notes>9</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30" baseType="lpstr">
      <vt:lpstr>Arial</vt:lpstr>
      <vt:lpstr>Arial  </vt:lpstr>
      <vt:lpstr>Arial   </vt:lpstr>
      <vt:lpstr>Calibri</vt:lpstr>
      <vt:lpstr>Courier New</vt:lpstr>
      <vt:lpstr>Times New Roman</vt:lpstr>
      <vt:lpstr>-webkit-standard</vt:lpstr>
      <vt:lpstr>Wingdings</vt:lpstr>
      <vt:lpstr>Cover templates</vt:lpstr>
      <vt:lpstr>Slide templates (Only OBS)</vt:lpstr>
      <vt:lpstr>Slide templates (more institutions)</vt:lpstr>
      <vt:lpstr>Books presentation slides</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Alberto C</dc:creator>
  <cp:lastModifiedBy>Madara Antone</cp:lastModifiedBy>
  <cp:revision>90</cp:revision>
  <dcterms:created xsi:type="dcterms:W3CDTF">2021-12-03T11:04:40Z</dcterms:created>
  <dcterms:modified xsi:type="dcterms:W3CDTF">2025-05-20T03:56:05Z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0x010100DA7E2C354CC4244AAD24D04F38BE295A</vt:lpwstr>
  </property>
  <property fmtid="{D5CDD505-2E9C-101B-9397-08002B2CF9AE}" pid="3" name="MediaServiceImageTags">
    <vt:lpwstr/>
  </property>
</Properties>
</file>