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384" r:id="rId2"/>
    <p:sldId id="381" r:id="rId3"/>
    <p:sldId id="587" r:id="rId4"/>
    <p:sldId id="535" r:id="rId5"/>
    <p:sldId id="729" r:id="rId6"/>
    <p:sldId id="543" r:id="rId7"/>
    <p:sldId id="503" r:id="rId8"/>
    <p:sldId id="500" r:id="rId9"/>
    <p:sldId id="501" r:id="rId10"/>
    <p:sldId id="497" r:id="rId11"/>
    <p:sldId id="520" r:id="rId12"/>
    <p:sldId id="524" r:id="rId13"/>
    <p:sldId id="532" r:id="rId14"/>
    <p:sldId id="717" r:id="rId15"/>
    <p:sldId id="719" r:id="rId16"/>
    <p:sldId id="720" r:id="rId17"/>
    <p:sldId id="722" r:id="rId18"/>
    <p:sldId id="726" r:id="rId19"/>
    <p:sldId id="725" r:id="rId20"/>
    <p:sldId id="727" r:id="rId21"/>
    <p:sldId id="728" r:id="rId22"/>
    <p:sldId id="724" r:id="rId23"/>
    <p:sldId id="38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59" userDrawn="1">
          <p15:clr>
            <a:srgbClr val="A4A3A4"/>
          </p15:clr>
        </p15:guide>
        <p15:guide id="4" orient="horz" pos="1003" userDrawn="1">
          <p15:clr>
            <a:srgbClr val="A4A3A4"/>
          </p15:clr>
        </p15:guide>
        <p15:guide id="5" orient="horz" pos="3952" userDrawn="1">
          <p15:clr>
            <a:srgbClr val="A4A3A4"/>
          </p15:clr>
        </p15:guide>
        <p15:guide id="6" pos="27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5"/>
    <a:srgbClr val="FF0000"/>
    <a:srgbClr val="ED7D31"/>
    <a:srgbClr val="70AD47"/>
    <a:srgbClr val="FFC000"/>
    <a:srgbClr val="A5A5A5"/>
    <a:srgbClr val="000000"/>
    <a:srgbClr val="EAEF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17"/>
    <p:restoredTop sz="87207"/>
  </p:normalViewPr>
  <p:slideViewPr>
    <p:cSldViewPr snapToGrid="0" snapToObjects="1" showGuides="1">
      <p:cViewPr varScale="1">
        <p:scale>
          <a:sx n="52" d="100"/>
          <a:sy n="52" d="100"/>
        </p:scale>
        <p:origin x="1280" y="24"/>
      </p:cViewPr>
      <p:guideLst>
        <p:guide orient="horz" pos="459"/>
        <p:guide orient="horz" pos="1003"/>
        <p:guide orient="horz" pos="3952"/>
        <p:guide pos="27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openxmlformats.org/officeDocument/2006/relationships/customXml" Target="../customXml/item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B36866-807F-4383-80F8-085A3BAFA056}" type="doc">
      <dgm:prSet loTypeId="urn:microsoft.com/office/officeart/2005/8/layout/cycle8" loCatId="cycle" qsTypeId="urn:microsoft.com/office/officeart/2005/8/quickstyle/simple2" qsCatId="simple" csTypeId="urn:microsoft.com/office/officeart/2005/8/colors/colorful1" csCatId="colorful" phldr="1"/>
      <dgm:spPr/>
    </dgm:pt>
    <dgm:pt modelId="{4054411E-F9B2-41D5-9759-30BA5B15FEAA}">
      <dgm:prSet phldrT="[Text]" custT="1"/>
      <dgm:spPr/>
      <dgm:t>
        <a:bodyPr/>
        <a:lstStyle/>
        <a:p>
          <a:r>
            <a:rPr lang="en-GB" sz="1400" b="1">
              <a:solidFill>
                <a:srgbClr val="243B86"/>
              </a:solidFill>
              <a:latin typeface="Aptos" panose="020B0004020202020204" pitchFamily="34" charset="0"/>
              <a:cs typeface="Aparajita" panose="02020603050405020304" pitchFamily="18" charset="0"/>
            </a:rPr>
            <a:t>Fewer specialists</a:t>
          </a:r>
        </a:p>
      </dgm:t>
    </dgm:pt>
    <dgm:pt modelId="{9AB376E4-FA4A-4860-B957-8C0E1A63BBDD}" type="parTrans" cxnId="{5411EDB3-5001-4776-8027-D82D478C0078}">
      <dgm:prSet/>
      <dgm:spPr/>
      <dgm:t>
        <a:bodyPr/>
        <a:lstStyle/>
        <a:p>
          <a:endParaRPr lang="en-GB"/>
        </a:p>
      </dgm:t>
    </dgm:pt>
    <dgm:pt modelId="{F33F8C64-F0A0-4812-BE25-967BC7A6C485}" type="sibTrans" cxnId="{5411EDB3-5001-4776-8027-D82D478C0078}">
      <dgm:prSet/>
      <dgm:spPr/>
      <dgm:t>
        <a:bodyPr/>
        <a:lstStyle/>
        <a:p>
          <a:endParaRPr lang="en-GB"/>
        </a:p>
      </dgm:t>
    </dgm:pt>
    <dgm:pt modelId="{D2FF4DFD-EA66-40C2-970F-7E263FBEB5EE}">
      <dgm:prSet phldrT="[Text]" custT="1"/>
      <dgm:spPr/>
      <dgm:t>
        <a:bodyPr/>
        <a:lstStyle/>
        <a:p>
          <a:r>
            <a:rPr lang="en-GB" sz="1400" b="1">
              <a:solidFill>
                <a:srgbClr val="243B86"/>
              </a:solidFill>
              <a:latin typeface="Aptos" panose="020B0004020202020204" pitchFamily="34" charset="0"/>
              <a:cs typeface="Aparajita" panose="02020603050405020304" pitchFamily="18" charset="0"/>
            </a:rPr>
            <a:t>Long travel distances</a:t>
          </a:r>
        </a:p>
      </dgm:t>
    </dgm:pt>
    <dgm:pt modelId="{1D43F790-A667-4D26-95BE-0952F8C70D5E}" type="parTrans" cxnId="{02FE9011-FCA6-4435-99A6-3CD9F2E64DAB}">
      <dgm:prSet/>
      <dgm:spPr/>
      <dgm:t>
        <a:bodyPr/>
        <a:lstStyle/>
        <a:p>
          <a:endParaRPr lang="en-GB"/>
        </a:p>
      </dgm:t>
    </dgm:pt>
    <dgm:pt modelId="{27B0031D-85D4-4205-ABC8-27F78927E104}" type="sibTrans" cxnId="{02FE9011-FCA6-4435-99A6-3CD9F2E64DAB}">
      <dgm:prSet/>
      <dgm:spPr/>
      <dgm:t>
        <a:bodyPr/>
        <a:lstStyle/>
        <a:p>
          <a:endParaRPr lang="en-GB"/>
        </a:p>
      </dgm:t>
    </dgm:pt>
    <dgm:pt modelId="{C63E57A0-1A73-468A-A8CE-66B07B6CBB65}">
      <dgm:prSet phldrT="[Text]" custT="1"/>
      <dgm:spPr/>
      <dgm:t>
        <a:bodyPr/>
        <a:lstStyle/>
        <a:p>
          <a:r>
            <a:rPr lang="en-GB" sz="1400" b="1">
              <a:solidFill>
                <a:srgbClr val="243B86"/>
              </a:solidFill>
              <a:latin typeface="Aptos" panose="020B0004020202020204" pitchFamily="34" charset="0"/>
              <a:cs typeface="Aparajita" panose="02020603050405020304" pitchFamily="18" charset="0"/>
            </a:rPr>
            <a:t>Workforce shortages</a:t>
          </a:r>
        </a:p>
      </dgm:t>
    </dgm:pt>
    <dgm:pt modelId="{B489B4D8-80FA-448D-B22F-9E6AA3F04457}" type="parTrans" cxnId="{247A6D8D-5575-4635-8C38-14A0EFA65F1A}">
      <dgm:prSet/>
      <dgm:spPr/>
      <dgm:t>
        <a:bodyPr/>
        <a:lstStyle/>
        <a:p>
          <a:endParaRPr lang="en-GB"/>
        </a:p>
      </dgm:t>
    </dgm:pt>
    <dgm:pt modelId="{4D3A7452-8C97-4ADA-BAD6-D73BB605BC79}" type="sibTrans" cxnId="{247A6D8D-5575-4635-8C38-14A0EFA65F1A}">
      <dgm:prSet/>
      <dgm:spPr/>
      <dgm:t>
        <a:bodyPr/>
        <a:lstStyle/>
        <a:p>
          <a:endParaRPr lang="en-GB"/>
        </a:p>
      </dgm:t>
    </dgm:pt>
    <dgm:pt modelId="{C4EC1A6C-25CB-463E-8E17-200059E148E4}">
      <dgm:prSet phldrT="[Text]" custT="1"/>
      <dgm:spPr/>
      <dgm:t>
        <a:bodyPr/>
        <a:lstStyle/>
        <a:p>
          <a:r>
            <a:rPr lang="en-GB" sz="1300" b="1">
              <a:latin typeface="Aptos" panose="020B0004020202020204" pitchFamily="34" charset="0"/>
              <a:cs typeface="Aparajita" panose="02020603050405020304" pitchFamily="18" charset="0"/>
            </a:rPr>
            <a:t>Economic and cultural barriers</a:t>
          </a:r>
        </a:p>
      </dgm:t>
    </dgm:pt>
    <dgm:pt modelId="{70FE8B52-7852-4E91-9A0B-43BDD164CD78}" type="parTrans" cxnId="{74C74679-8D42-43FA-9620-6FD7C1BAF495}">
      <dgm:prSet/>
      <dgm:spPr/>
      <dgm:t>
        <a:bodyPr/>
        <a:lstStyle/>
        <a:p>
          <a:endParaRPr lang="en-GB"/>
        </a:p>
      </dgm:t>
    </dgm:pt>
    <dgm:pt modelId="{36CFB0C2-0A53-47F6-82F6-C101A177770F}" type="sibTrans" cxnId="{74C74679-8D42-43FA-9620-6FD7C1BAF495}">
      <dgm:prSet/>
      <dgm:spPr/>
      <dgm:t>
        <a:bodyPr/>
        <a:lstStyle/>
        <a:p>
          <a:endParaRPr lang="en-GB"/>
        </a:p>
      </dgm:t>
    </dgm:pt>
    <dgm:pt modelId="{B788909A-4CDF-4A97-B655-DDB1ED05CC82}">
      <dgm:prSet phldrT="[Text]" custT="1"/>
      <dgm:spPr/>
      <dgm:t>
        <a:bodyPr/>
        <a:lstStyle/>
        <a:p>
          <a:r>
            <a:rPr lang="en-GB" sz="1350" b="1">
              <a:solidFill>
                <a:srgbClr val="243B86"/>
              </a:solidFill>
              <a:latin typeface="Aptos" panose="020B0004020202020204" pitchFamily="34" charset="0"/>
              <a:cs typeface="Aparajita" panose="02020603050405020304" pitchFamily="18" charset="0"/>
            </a:rPr>
            <a:t>Fragmented care </a:t>
          </a:r>
          <a:r>
            <a:rPr lang="en-GB" sz="800" b="1">
              <a:solidFill>
                <a:srgbClr val="243B86"/>
              </a:solidFill>
              <a:latin typeface="Aptos" panose="020B0004020202020204" pitchFamily="34" charset="0"/>
              <a:cs typeface="Aparajita" panose="02020603050405020304" pitchFamily="18" charset="0"/>
            </a:rPr>
            <a:t>(multiple appointments)</a:t>
          </a:r>
        </a:p>
      </dgm:t>
    </dgm:pt>
    <dgm:pt modelId="{F616AAE2-CC5A-4552-9D5D-97847D37B549}" type="parTrans" cxnId="{91508E90-5F63-4D65-B50C-18133EABA15A}">
      <dgm:prSet/>
      <dgm:spPr/>
      <dgm:t>
        <a:bodyPr/>
        <a:lstStyle/>
        <a:p>
          <a:endParaRPr lang="en-GB"/>
        </a:p>
      </dgm:t>
    </dgm:pt>
    <dgm:pt modelId="{5A7CC565-40FA-4527-9503-2A9BAC975D98}" type="sibTrans" cxnId="{91508E90-5F63-4D65-B50C-18133EABA15A}">
      <dgm:prSet/>
      <dgm:spPr/>
      <dgm:t>
        <a:bodyPr/>
        <a:lstStyle/>
        <a:p>
          <a:endParaRPr lang="en-GB"/>
        </a:p>
      </dgm:t>
    </dgm:pt>
    <dgm:pt modelId="{1E7F7129-FBFE-4BB0-8557-13170326DD86}" type="pres">
      <dgm:prSet presAssocID="{F5B36866-807F-4383-80F8-085A3BAFA056}" presName="compositeShape" presStyleCnt="0">
        <dgm:presLayoutVars>
          <dgm:chMax val="7"/>
          <dgm:dir/>
          <dgm:resizeHandles val="exact"/>
        </dgm:presLayoutVars>
      </dgm:prSet>
      <dgm:spPr/>
    </dgm:pt>
    <dgm:pt modelId="{35BFE6C4-A73C-4573-A46F-9369D88FB7F4}" type="pres">
      <dgm:prSet presAssocID="{F5B36866-807F-4383-80F8-085A3BAFA056}" presName="wedge1" presStyleLbl="node1" presStyleIdx="0" presStyleCnt="5"/>
      <dgm:spPr/>
    </dgm:pt>
    <dgm:pt modelId="{ADE08CA8-C4A6-4B89-B759-5006A7E20465}" type="pres">
      <dgm:prSet presAssocID="{F5B36866-807F-4383-80F8-085A3BAFA056}" presName="dummy1a" presStyleCnt="0"/>
      <dgm:spPr/>
    </dgm:pt>
    <dgm:pt modelId="{C346B5E9-E23A-4E7B-9A87-D9BBE87E538A}" type="pres">
      <dgm:prSet presAssocID="{F5B36866-807F-4383-80F8-085A3BAFA056}" presName="dummy1b" presStyleCnt="0"/>
      <dgm:spPr/>
    </dgm:pt>
    <dgm:pt modelId="{BBDE0C91-8226-4BCD-AD6E-8621CE8E60DE}" type="pres">
      <dgm:prSet presAssocID="{F5B36866-807F-4383-80F8-085A3BAFA056}" presName="wedge1Tx" presStyleLbl="node1" presStyleIdx="0" presStyleCnt="5">
        <dgm:presLayoutVars>
          <dgm:chMax val="0"/>
          <dgm:chPref val="0"/>
          <dgm:bulletEnabled val="1"/>
        </dgm:presLayoutVars>
      </dgm:prSet>
      <dgm:spPr/>
    </dgm:pt>
    <dgm:pt modelId="{CAE6A9E4-3BD1-4B57-B1F0-CC0E6B3C0B86}" type="pres">
      <dgm:prSet presAssocID="{F5B36866-807F-4383-80F8-085A3BAFA056}" presName="wedge2" presStyleLbl="node1" presStyleIdx="1" presStyleCnt="5"/>
      <dgm:spPr/>
    </dgm:pt>
    <dgm:pt modelId="{96286F23-2807-4EFF-9BBB-95625C3BAD7F}" type="pres">
      <dgm:prSet presAssocID="{F5B36866-807F-4383-80F8-085A3BAFA056}" presName="dummy2a" presStyleCnt="0"/>
      <dgm:spPr/>
    </dgm:pt>
    <dgm:pt modelId="{C9814EC6-2646-4E08-B12E-8EADB505C541}" type="pres">
      <dgm:prSet presAssocID="{F5B36866-807F-4383-80F8-085A3BAFA056}" presName="dummy2b" presStyleCnt="0"/>
      <dgm:spPr/>
    </dgm:pt>
    <dgm:pt modelId="{9567ED24-F80B-41FF-9148-1AD0A7879DBE}" type="pres">
      <dgm:prSet presAssocID="{F5B36866-807F-4383-80F8-085A3BAFA056}" presName="wedge2Tx" presStyleLbl="node1" presStyleIdx="1" presStyleCnt="5">
        <dgm:presLayoutVars>
          <dgm:chMax val="0"/>
          <dgm:chPref val="0"/>
          <dgm:bulletEnabled val="1"/>
        </dgm:presLayoutVars>
      </dgm:prSet>
      <dgm:spPr/>
    </dgm:pt>
    <dgm:pt modelId="{6C9EB8C5-34AF-4693-A93D-B8B838CD3081}" type="pres">
      <dgm:prSet presAssocID="{F5B36866-807F-4383-80F8-085A3BAFA056}" presName="wedge3" presStyleLbl="node1" presStyleIdx="2" presStyleCnt="5"/>
      <dgm:spPr/>
    </dgm:pt>
    <dgm:pt modelId="{69400454-92F2-4CFB-B1B5-3141ABB53481}" type="pres">
      <dgm:prSet presAssocID="{F5B36866-807F-4383-80F8-085A3BAFA056}" presName="dummy3a" presStyleCnt="0"/>
      <dgm:spPr/>
    </dgm:pt>
    <dgm:pt modelId="{D620433B-B629-49F4-811F-3F84FF8A23EB}" type="pres">
      <dgm:prSet presAssocID="{F5B36866-807F-4383-80F8-085A3BAFA056}" presName="dummy3b" presStyleCnt="0"/>
      <dgm:spPr/>
    </dgm:pt>
    <dgm:pt modelId="{B845832C-E3E8-4DF5-8C0D-033F5E5094CE}" type="pres">
      <dgm:prSet presAssocID="{F5B36866-807F-4383-80F8-085A3BAFA056}" presName="wedge3Tx" presStyleLbl="node1" presStyleIdx="2" presStyleCnt="5">
        <dgm:presLayoutVars>
          <dgm:chMax val="0"/>
          <dgm:chPref val="0"/>
          <dgm:bulletEnabled val="1"/>
        </dgm:presLayoutVars>
      </dgm:prSet>
      <dgm:spPr/>
    </dgm:pt>
    <dgm:pt modelId="{5ECA4841-E164-496D-9C22-F49DC88612B2}" type="pres">
      <dgm:prSet presAssocID="{F5B36866-807F-4383-80F8-085A3BAFA056}" presName="wedge4" presStyleLbl="node1" presStyleIdx="3" presStyleCnt="5"/>
      <dgm:spPr/>
    </dgm:pt>
    <dgm:pt modelId="{00713868-C7CF-45C3-94CE-41DCD434AA20}" type="pres">
      <dgm:prSet presAssocID="{F5B36866-807F-4383-80F8-085A3BAFA056}" presName="dummy4a" presStyleCnt="0"/>
      <dgm:spPr/>
    </dgm:pt>
    <dgm:pt modelId="{2AC96BB3-7D0D-43BF-B719-7FB41ECD3633}" type="pres">
      <dgm:prSet presAssocID="{F5B36866-807F-4383-80F8-085A3BAFA056}" presName="dummy4b" presStyleCnt="0"/>
      <dgm:spPr/>
    </dgm:pt>
    <dgm:pt modelId="{65AF2844-FCDB-4E26-A340-72B8D6556CD4}" type="pres">
      <dgm:prSet presAssocID="{F5B36866-807F-4383-80F8-085A3BAFA056}" presName="wedge4Tx" presStyleLbl="node1" presStyleIdx="3" presStyleCnt="5">
        <dgm:presLayoutVars>
          <dgm:chMax val="0"/>
          <dgm:chPref val="0"/>
          <dgm:bulletEnabled val="1"/>
        </dgm:presLayoutVars>
      </dgm:prSet>
      <dgm:spPr/>
    </dgm:pt>
    <dgm:pt modelId="{D2324432-862E-4DC9-8C96-9A4085EE540B}" type="pres">
      <dgm:prSet presAssocID="{F5B36866-807F-4383-80F8-085A3BAFA056}" presName="wedge5" presStyleLbl="node1" presStyleIdx="4" presStyleCnt="5"/>
      <dgm:spPr/>
    </dgm:pt>
    <dgm:pt modelId="{994D6FE7-ADA0-4E66-ADE7-3DA91D308752}" type="pres">
      <dgm:prSet presAssocID="{F5B36866-807F-4383-80F8-085A3BAFA056}" presName="dummy5a" presStyleCnt="0"/>
      <dgm:spPr/>
    </dgm:pt>
    <dgm:pt modelId="{E7743B79-E584-4114-80BF-7DC1F5756FD3}" type="pres">
      <dgm:prSet presAssocID="{F5B36866-807F-4383-80F8-085A3BAFA056}" presName="dummy5b" presStyleCnt="0"/>
      <dgm:spPr/>
    </dgm:pt>
    <dgm:pt modelId="{A2A8FBF0-6D70-4734-B64E-322060FA26DD}" type="pres">
      <dgm:prSet presAssocID="{F5B36866-807F-4383-80F8-085A3BAFA056}" presName="wedge5Tx" presStyleLbl="node1" presStyleIdx="4" presStyleCnt="5">
        <dgm:presLayoutVars>
          <dgm:chMax val="0"/>
          <dgm:chPref val="0"/>
          <dgm:bulletEnabled val="1"/>
        </dgm:presLayoutVars>
      </dgm:prSet>
      <dgm:spPr/>
    </dgm:pt>
    <dgm:pt modelId="{3EE41327-281F-4C09-8A10-F81181DA6FAA}" type="pres">
      <dgm:prSet presAssocID="{F33F8C64-F0A0-4812-BE25-967BC7A6C485}" presName="arrowWedge1" presStyleLbl="fgSibTrans2D1" presStyleIdx="0" presStyleCnt="5"/>
      <dgm:spPr/>
    </dgm:pt>
    <dgm:pt modelId="{66FA066D-8D8A-42B6-B50E-7BBC3159FE2A}" type="pres">
      <dgm:prSet presAssocID="{27B0031D-85D4-4205-ABC8-27F78927E104}" presName="arrowWedge2" presStyleLbl="fgSibTrans2D1" presStyleIdx="1" presStyleCnt="5"/>
      <dgm:spPr/>
    </dgm:pt>
    <dgm:pt modelId="{612ED2A7-46E9-47FA-BBAC-CF6DDE880D8B}" type="pres">
      <dgm:prSet presAssocID="{4D3A7452-8C97-4ADA-BAD6-D73BB605BC79}" presName="arrowWedge3" presStyleLbl="fgSibTrans2D1" presStyleIdx="2" presStyleCnt="5"/>
      <dgm:spPr/>
    </dgm:pt>
    <dgm:pt modelId="{F798CD9D-283D-4612-99D5-28D94017BD9E}" type="pres">
      <dgm:prSet presAssocID="{36CFB0C2-0A53-47F6-82F6-C101A177770F}" presName="arrowWedge4" presStyleLbl="fgSibTrans2D1" presStyleIdx="3" presStyleCnt="5"/>
      <dgm:spPr/>
    </dgm:pt>
    <dgm:pt modelId="{81D184E1-81A1-4556-A4B0-AFEC5C1C5B09}" type="pres">
      <dgm:prSet presAssocID="{5A7CC565-40FA-4527-9503-2A9BAC975D98}" presName="arrowWedge5" presStyleLbl="fgSibTrans2D1" presStyleIdx="4" presStyleCnt="5"/>
      <dgm:spPr/>
    </dgm:pt>
  </dgm:ptLst>
  <dgm:cxnLst>
    <dgm:cxn modelId="{BEFE1504-ACFC-48AD-A253-3CA4B932AE1A}" type="presOf" srcId="{B788909A-4CDF-4A97-B655-DDB1ED05CC82}" destId="{A2A8FBF0-6D70-4734-B64E-322060FA26DD}" srcOrd="1" destOrd="0" presId="urn:microsoft.com/office/officeart/2005/8/layout/cycle8"/>
    <dgm:cxn modelId="{8F95BA09-F08E-4E2D-B9F3-DC4BE7DA2601}" type="presOf" srcId="{B788909A-4CDF-4A97-B655-DDB1ED05CC82}" destId="{D2324432-862E-4DC9-8C96-9A4085EE540B}" srcOrd="0" destOrd="0" presId="urn:microsoft.com/office/officeart/2005/8/layout/cycle8"/>
    <dgm:cxn modelId="{F5F8580B-E64F-4478-95CD-C4EDC2E3DD85}" type="presOf" srcId="{F5B36866-807F-4383-80F8-085A3BAFA056}" destId="{1E7F7129-FBFE-4BB0-8557-13170326DD86}" srcOrd="0" destOrd="0" presId="urn:microsoft.com/office/officeart/2005/8/layout/cycle8"/>
    <dgm:cxn modelId="{98D6E70C-868C-46EE-84AF-C37A91BAEA98}" type="presOf" srcId="{C4EC1A6C-25CB-463E-8E17-200059E148E4}" destId="{5ECA4841-E164-496D-9C22-F49DC88612B2}" srcOrd="0" destOrd="0" presId="urn:microsoft.com/office/officeart/2005/8/layout/cycle8"/>
    <dgm:cxn modelId="{02FE9011-FCA6-4435-99A6-3CD9F2E64DAB}" srcId="{F5B36866-807F-4383-80F8-085A3BAFA056}" destId="{D2FF4DFD-EA66-40C2-970F-7E263FBEB5EE}" srcOrd="1" destOrd="0" parTransId="{1D43F790-A667-4D26-95BE-0952F8C70D5E}" sibTransId="{27B0031D-85D4-4205-ABC8-27F78927E104}"/>
    <dgm:cxn modelId="{EC3E7931-0BCF-4930-9579-331BC3B83674}" type="presOf" srcId="{4054411E-F9B2-41D5-9759-30BA5B15FEAA}" destId="{35BFE6C4-A73C-4573-A46F-9369D88FB7F4}" srcOrd="0" destOrd="0" presId="urn:microsoft.com/office/officeart/2005/8/layout/cycle8"/>
    <dgm:cxn modelId="{0648E457-FD7B-491C-B0F1-B2B6C0278FBC}" type="presOf" srcId="{D2FF4DFD-EA66-40C2-970F-7E263FBEB5EE}" destId="{9567ED24-F80B-41FF-9148-1AD0A7879DBE}" srcOrd="1" destOrd="0" presId="urn:microsoft.com/office/officeart/2005/8/layout/cycle8"/>
    <dgm:cxn modelId="{74C74679-8D42-43FA-9620-6FD7C1BAF495}" srcId="{F5B36866-807F-4383-80F8-085A3BAFA056}" destId="{C4EC1A6C-25CB-463E-8E17-200059E148E4}" srcOrd="3" destOrd="0" parTransId="{70FE8B52-7852-4E91-9A0B-43BDD164CD78}" sibTransId="{36CFB0C2-0A53-47F6-82F6-C101A177770F}"/>
    <dgm:cxn modelId="{247A6D8D-5575-4635-8C38-14A0EFA65F1A}" srcId="{F5B36866-807F-4383-80F8-085A3BAFA056}" destId="{C63E57A0-1A73-468A-A8CE-66B07B6CBB65}" srcOrd="2" destOrd="0" parTransId="{B489B4D8-80FA-448D-B22F-9E6AA3F04457}" sibTransId="{4D3A7452-8C97-4ADA-BAD6-D73BB605BC79}"/>
    <dgm:cxn modelId="{91508E90-5F63-4D65-B50C-18133EABA15A}" srcId="{F5B36866-807F-4383-80F8-085A3BAFA056}" destId="{B788909A-4CDF-4A97-B655-DDB1ED05CC82}" srcOrd="4" destOrd="0" parTransId="{F616AAE2-CC5A-4552-9D5D-97847D37B549}" sibTransId="{5A7CC565-40FA-4527-9503-2A9BAC975D98}"/>
    <dgm:cxn modelId="{26F44D9E-E84B-4A5C-9329-BA3EA53500F3}" type="presOf" srcId="{C63E57A0-1A73-468A-A8CE-66B07B6CBB65}" destId="{6C9EB8C5-34AF-4693-A93D-B8B838CD3081}" srcOrd="0" destOrd="0" presId="urn:microsoft.com/office/officeart/2005/8/layout/cycle8"/>
    <dgm:cxn modelId="{5411EDB3-5001-4776-8027-D82D478C0078}" srcId="{F5B36866-807F-4383-80F8-085A3BAFA056}" destId="{4054411E-F9B2-41D5-9759-30BA5B15FEAA}" srcOrd="0" destOrd="0" parTransId="{9AB376E4-FA4A-4860-B957-8C0E1A63BBDD}" sibTransId="{F33F8C64-F0A0-4812-BE25-967BC7A6C485}"/>
    <dgm:cxn modelId="{49FE8FBC-F746-4822-AEE8-6D58F83FE7EB}" type="presOf" srcId="{4054411E-F9B2-41D5-9759-30BA5B15FEAA}" destId="{BBDE0C91-8226-4BCD-AD6E-8621CE8E60DE}" srcOrd="1" destOrd="0" presId="urn:microsoft.com/office/officeart/2005/8/layout/cycle8"/>
    <dgm:cxn modelId="{37AB2AD1-BEC3-447D-8A2B-2ABA43F9230E}" type="presOf" srcId="{C4EC1A6C-25CB-463E-8E17-200059E148E4}" destId="{65AF2844-FCDB-4E26-A340-72B8D6556CD4}" srcOrd="1" destOrd="0" presId="urn:microsoft.com/office/officeart/2005/8/layout/cycle8"/>
    <dgm:cxn modelId="{A92B8BDF-94F2-4568-9B2D-EC2739983072}" type="presOf" srcId="{C63E57A0-1A73-468A-A8CE-66B07B6CBB65}" destId="{B845832C-E3E8-4DF5-8C0D-033F5E5094CE}" srcOrd="1" destOrd="0" presId="urn:microsoft.com/office/officeart/2005/8/layout/cycle8"/>
    <dgm:cxn modelId="{42A6C3E1-B501-44C4-8F64-6B8A7BF27739}" type="presOf" srcId="{D2FF4DFD-EA66-40C2-970F-7E263FBEB5EE}" destId="{CAE6A9E4-3BD1-4B57-B1F0-CC0E6B3C0B86}" srcOrd="0" destOrd="0" presId="urn:microsoft.com/office/officeart/2005/8/layout/cycle8"/>
    <dgm:cxn modelId="{586A28CB-7085-472B-B048-A93D65C135E8}" type="presParOf" srcId="{1E7F7129-FBFE-4BB0-8557-13170326DD86}" destId="{35BFE6C4-A73C-4573-A46F-9369D88FB7F4}" srcOrd="0" destOrd="0" presId="urn:microsoft.com/office/officeart/2005/8/layout/cycle8"/>
    <dgm:cxn modelId="{2CE50558-57BC-4C0E-9873-46C8E531CABA}" type="presParOf" srcId="{1E7F7129-FBFE-4BB0-8557-13170326DD86}" destId="{ADE08CA8-C4A6-4B89-B759-5006A7E20465}" srcOrd="1" destOrd="0" presId="urn:microsoft.com/office/officeart/2005/8/layout/cycle8"/>
    <dgm:cxn modelId="{B2DC91AA-59EE-4684-9771-59893979073F}" type="presParOf" srcId="{1E7F7129-FBFE-4BB0-8557-13170326DD86}" destId="{C346B5E9-E23A-4E7B-9A87-D9BBE87E538A}" srcOrd="2" destOrd="0" presId="urn:microsoft.com/office/officeart/2005/8/layout/cycle8"/>
    <dgm:cxn modelId="{3B4D9991-93F0-48B3-9D79-FBB2AB53E9BD}" type="presParOf" srcId="{1E7F7129-FBFE-4BB0-8557-13170326DD86}" destId="{BBDE0C91-8226-4BCD-AD6E-8621CE8E60DE}" srcOrd="3" destOrd="0" presId="urn:microsoft.com/office/officeart/2005/8/layout/cycle8"/>
    <dgm:cxn modelId="{925792EF-7125-49F1-A40F-B03CAEFAACF7}" type="presParOf" srcId="{1E7F7129-FBFE-4BB0-8557-13170326DD86}" destId="{CAE6A9E4-3BD1-4B57-B1F0-CC0E6B3C0B86}" srcOrd="4" destOrd="0" presId="urn:microsoft.com/office/officeart/2005/8/layout/cycle8"/>
    <dgm:cxn modelId="{D55402AD-515F-41D1-A007-8CBFB1E27CBA}" type="presParOf" srcId="{1E7F7129-FBFE-4BB0-8557-13170326DD86}" destId="{96286F23-2807-4EFF-9BBB-95625C3BAD7F}" srcOrd="5" destOrd="0" presId="urn:microsoft.com/office/officeart/2005/8/layout/cycle8"/>
    <dgm:cxn modelId="{9207F35F-449D-48B3-85F9-2A481F13654F}" type="presParOf" srcId="{1E7F7129-FBFE-4BB0-8557-13170326DD86}" destId="{C9814EC6-2646-4E08-B12E-8EADB505C541}" srcOrd="6" destOrd="0" presId="urn:microsoft.com/office/officeart/2005/8/layout/cycle8"/>
    <dgm:cxn modelId="{51FA1D3D-0776-463D-8BB5-3CCC2C1D4873}" type="presParOf" srcId="{1E7F7129-FBFE-4BB0-8557-13170326DD86}" destId="{9567ED24-F80B-41FF-9148-1AD0A7879DBE}" srcOrd="7" destOrd="0" presId="urn:microsoft.com/office/officeart/2005/8/layout/cycle8"/>
    <dgm:cxn modelId="{AF5275E2-36D7-42D3-9284-A484D0121C3C}" type="presParOf" srcId="{1E7F7129-FBFE-4BB0-8557-13170326DD86}" destId="{6C9EB8C5-34AF-4693-A93D-B8B838CD3081}" srcOrd="8" destOrd="0" presId="urn:microsoft.com/office/officeart/2005/8/layout/cycle8"/>
    <dgm:cxn modelId="{A5134D44-DFA7-43C3-A807-D9791FD51A8C}" type="presParOf" srcId="{1E7F7129-FBFE-4BB0-8557-13170326DD86}" destId="{69400454-92F2-4CFB-B1B5-3141ABB53481}" srcOrd="9" destOrd="0" presId="urn:microsoft.com/office/officeart/2005/8/layout/cycle8"/>
    <dgm:cxn modelId="{A6194201-6558-4ABF-9541-67D36189AFBE}" type="presParOf" srcId="{1E7F7129-FBFE-4BB0-8557-13170326DD86}" destId="{D620433B-B629-49F4-811F-3F84FF8A23EB}" srcOrd="10" destOrd="0" presId="urn:microsoft.com/office/officeart/2005/8/layout/cycle8"/>
    <dgm:cxn modelId="{7AFA1C4D-88B7-4D7E-8328-D9ACB5A0A43D}" type="presParOf" srcId="{1E7F7129-FBFE-4BB0-8557-13170326DD86}" destId="{B845832C-E3E8-4DF5-8C0D-033F5E5094CE}" srcOrd="11" destOrd="0" presId="urn:microsoft.com/office/officeart/2005/8/layout/cycle8"/>
    <dgm:cxn modelId="{EEF57AD5-03F8-4CEC-B1E0-7937E77CA62A}" type="presParOf" srcId="{1E7F7129-FBFE-4BB0-8557-13170326DD86}" destId="{5ECA4841-E164-496D-9C22-F49DC88612B2}" srcOrd="12" destOrd="0" presId="urn:microsoft.com/office/officeart/2005/8/layout/cycle8"/>
    <dgm:cxn modelId="{BDAAB829-EBD8-47CF-86E7-47F4D45139DF}" type="presParOf" srcId="{1E7F7129-FBFE-4BB0-8557-13170326DD86}" destId="{00713868-C7CF-45C3-94CE-41DCD434AA20}" srcOrd="13" destOrd="0" presId="urn:microsoft.com/office/officeart/2005/8/layout/cycle8"/>
    <dgm:cxn modelId="{96DC952D-7233-4A56-A976-DE629104DB31}" type="presParOf" srcId="{1E7F7129-FBFE-4BB0-8557-13170326DD86}" destId="{2AC96BB3-7D0D-43BF-B719-7FB41ECD3633}" srcOrd="14" destOrd="0" presId="urn:microsoft.com/office/officeart/2005/8/layout/cycle8"/>
    <dgm:cxn modelId="{4EFD6135-2FFD-4E51-A051-FEE3CEA7E5E6}" type="presParOf" srcId="{1E7F7129-FBFE-4BB0-8557-13170326DD86}" destId="{65AF2844-FCDB-4E26-A340-72B8D6556CD4}" srcOrd="15" destOrd="0" presId="urn:microsoft.com/office/officeart/2005/8/layout/cycle8"/>
    <dgm:cxn modelId="{50229372-B3E9-485A-B7FC-959A7F7E8495}" type="presParOf" srcId="{1E7F7129-FBFE-4BB0-8557-13170326DD86}" destId="{D2324432-862E-4DC9-8C96-9A4085EE540B}" srcOrd="16" destOrd="0" presId="urn:microsoft.com/office/officeart/2005/8/layout/cycle8"/>
    <dgm:cxn modelId="{14658BF7-7DD9-401C-83F2-3BE1FD736F93}" type="presParOf" srcId="{1E7F7129-FBFE-4BB0-8557-13170326DD86}" destId="{994D6FE7-ADA0-4E66-ADE7-3DA91D308752}" srcOrd="17" destOrd="0" presId="urn:microsoft.com/office/officeart/2005/8/layout/cycle8"/>
    <dgm:cxn modelId="{D21724F4-9304-4F83-8851-89371B50CD57}" type="presParOf" srcId="{1E7F7129-FBFE-4BB0-8557-13170326DD86}" destId="{E7743B79-E584-4114-80BF-7DC1F5756FD3}" srcOrd="18" destOrd="0" presId="urn:microsoft.com/office/officeart/2005/8/layout/cycle8"/>
    <dgm:cxn modelId="{893AC0B6-A49A-43BB-B8AB-7CE3B84074B5}" type="presParOf" srcId="{1E7F7129-FBFE-4BB0-8557-13170326DD86}" destId="{A2A8FBF0-6D70-4734-B64E-322060FA26DD}" srcOrd="19" destOrd="0" presId="urn:microsoft.com/office/officeart/2005/8/layout/cycle8"/>
    <dgm:cxn modelId="{C84C7236-C234-4533-B766-1B179E1C1908}" type="presParOf" srcId="{1E7F7129-FBFE-4BB0-8557-13170326DD86}" destId="{3EE41327-281F-4C09-8A10-F81181DA6FAA}" srcOrd="20" destOrd="0" presId="urn:microsoft.com/office/officeart/2005/8/layout/cycle8"/>
    <dgm:cxn modelId="{F16BC2E1-1F48-4045-BC71-C6F413F490F5}" type="presParOf" srcId="{1E7F7129-FBFE-4BB0-8557-13170326DD86}" destId="{66FA066D-8D8A-42B6-B50E-7BBC3159FE2A}" srcOrd="21" destOrd="0" presId="urn:microsoft.com/office/officeart/2005/8/layout/cycle8"/>
    <dgm:cxn modelId="{490CE536-11C8-4A7E-B0C9-FEB2D9861A74}" type="presParOf" srcId="{1E7F7129-FBFE-4BB0-8557-13170326DD86}" destId="{612ED2A7-46E9-47FA-BBAC-CF6DDE880D8B}" srcOrd="22" destOrd="0" presId="urn:microsoft.com/office/officeart/2005/8/layout/cycle8"/>
    <dgm:cxn modelId="{9FBE9213-FA99-4A43-85CA-AF723908740D}" type="presParOf" srcId="{1E7F7129-FBFE-4BB0-8557-13170326DD86}" destId="{F798CD9D-283D-4612-99D5-28D94017BD9E}" srcOrd="23" destOrd="0" presId="urn:microsoft.com/office/officeart/2005/8/layout/cycle8"/>
    <dgm:cxn modelId="{44531C97-280F-4326-8B7A-2F6A2BD2F1F9}" type="presParOf" srcId="{1E7F7129-FBFE-4BB0-8557-13170326DD86}" destId="{81D184E1-81A1-4556-A4B0-AFEC5C1C5B09}" srcOrd="2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BFE6C4-A73C-4573-A46F-9369D88FB7F4}">
      <dsp:nvSpPr>
        <dsp:cNvPr id="0" name=""/>
        <dsp:cNvSpPr/>
      </dsp:nvSpPr>
      <dsp:spPr>
        <a:xfrm>
          <a:off x="1491228" y="228092"/>
          <a:ext cx="3095276" cy="3095276"/>
        </a:xfrm>
        <a:prstGeom prst="pie">
          <a:avLst>
            <a:gd name="adj1" fmla="val 16200000"/>
            <a:gd name="adj2" fmla="val 2052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a:solidFill>
                <a:srgbClr val="243B86"/>
              </a:solidFill>
              <a:latin typeface="Aptos" panose="020B0004020202020204" pitchFamily="34" charset="0"/>
              <a:cs typeface="Aparajita" panose="02020603050405020304" pitchFamily="18" charset="0"/>
            </a:rPr>
            <a:t>Fewer specialists</a:t>
          </a:r>
        </a:p>
      </dsp:txBody>
      <dsp:txXfrm>
        <a:off x="3105931" y="748393"/>
        <a:ext cx="994910" cy="663273"/>
      </dsp:txXfrm>
    </dsp:sp>
    <dsp:sp modelId="{CAE6A9E4-3BD1-4B57-B1F0-CC0E6B3C0B86}">
      <dsp:nvSpPr>
        <dsp:cNvPr id="0" name=""/>
        <dsp:cNvSpPr/>
      </dsp:nvSpPr>
      <dsp:spPr>
        <a:xfrm>
          <a:off x="1517759" y="310633"/>
          <a:ext cx="3095276" cy="3095276"/>
        </a:xfrm>
        <a:prstGeom prst="pie">
          <a:avLst>
            <a:gd name="adj1" fmla="val 20520000"/>
            <a:gd name="adj2" fmla="val 324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a:solidFill>
                <a:srgbClr val="243B86"/>
              </a:solidFill>
              <a:latin typeface="Aptos" panose="020B0004020202020204" pitchFamily="34" charset="0"/>
              <a:cs typeface="Aparajita" panose="02020603050405020304" pitchFamily="18" charset="0"/>
            </a:rPr>
            <a:t>Long travel distances</a:t>
          </a:r>
        </a:p>
      </dsp:txBody>
      <dsp:txXfrm>
        <a:off x="3511264" y="1724879"/>
        <a:ext cx="921213" cy="736970"/>
      </dsp:txXfrm>
    </dsp:sp>
    <dsp:sp modelId="{6C9EB8C5-34AF-4693-A93D-B8B838CD3081}">
      <dsp:nvSpPr>
        <dsp:cNvPr id="0" name=""/>
        <dsp:cNvSpPr/>
      </dsp:nvSpPr>
      <dsp:spPr>
        <a:xfrm>
          <a:off x="1447747" y="361484"/>
          <a:ext cx="3095276" cy="3095276"/>
        </a:xfrm>
        <a:prstGeom prst="pie">
          <a:avLst>
            <a:gd name="adj1" fmla="val 3240000"/>
            <a:gd name="adj2" fmla="val 756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a:solidFill>
                <a:srgbClr val="243B86"/>
              </a:solidFill>
              <a:latin typeface="Aptos" panose="020B0004020202020204" pitchFamily="34" charset="0"/>
              <a:cs typeface="Aparajita" panose="02020603050405020304" pitchFamily="18" charset="0"/>
            </a:rPr>
            <a:t>Workforce shortages</a:t>
          </a:r>
        </a:p>
      </dsp:txBody>
      <dsp:txXfrm>
        <a:off x="2553203" y="2535547"/>
        <a:ext cx="884364" cy="810667"/>
      </dsp:txXfrm>
    </dsp:sp>
    <dsp:sp modelId="{5ECA4841-E164-496D-9C22-F49DC88612B2}">
      <dsp:nvSpPr>
        <dsp:cNvPr id="0" name=""/>
        <dsp:cNvSpPr/>
      </dsp:nvSpPr>
      <dsp:spPr>
        <a:xfrm>
          <a:off x="1377735" y="310633"/>
          <a:ext cx="3095276" cy="3095276"/>
        </a:xfrm>
        <a:prstGeom prst="pie">
          <a:avLst>
            <a:gd name="adj1" fmla="val 7560000"/>
            <a:gd name="adj2" fmla="val 1188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b="1" kern="1200">
              <a:latin typeface="Aptos" panose="020B0004020202020204" pitchFamily="34" charset="0"/>
              <a:cs typeface="Aparajita" panose="02020603050405020304" pitchFamily="18" charset="0"/>
            </a:rPr>
            <a:t>Economic and cultural barriers</a:t>
          </a:r>
        </a:p>
      </dsp:txBody>
      <dsp:txXfrm>
        <a:off x="1558292" y="1724879"/>
        <a:ext cx="921213" cy="736970"/>
      </dsp:txXfrm>
    </dsp:sp>
    <dsp:sp modelId="{D2324432-862E-4DC9-8C96-9A4085EE540B}">
      <dsp:nvSpPr>
        <dsp:cNvPr id="0" name=""/>
        <dsp:cNvSpPr/>
      </dsp:nvSpPr>
      <dsp:spPr>
        <a:xfrm>
          <a:off x="1404265" y="228092"/>
          <a:ext cx="3095276" cy="3095276"/>
        </a:xfrm>
        <a:prstGeom prst="pie">
          <a:avLst>
            <a:gd name="adj1" fmla="val 11880000"/>
            <a:gd name="adj2" fmla="val 1620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00075">
            <a:lnSpc>
              <a:spcPct val="90000"/>
            </a:lnSpc>
            <a:spcBef>
              <a:spcPct val="0"/>
            </a:spcBef>
            <a:spcAft>
              <a:spcPct val="35000"/>
            </a:spcAft>
            <a:buNone/>
          </a:pPr>
          <a:r>
            <a:rPr lang="en-GB" sz="1350" b="1" kern="1200">
              <a:solidFill>
                <a:srgbClr val="243B86"/>
              </a:solidFill>
              <a:latin typeface="Aptos" panose="020B0004020202020204" pitchFamily="34" charset="0"/>
              <a:cs typeface="Aparajita" panose="02020603050405020304" pitchFamily="18" charset="0"/>
            </a:rPr>
            <a:t>Fragmented care </a:t>
          </a:r>
          <a:r>
            <a:rPr lang="en-GB" sz="800" b="1" kern="1200">
              <a:solidFill>
                <a:srgbClr val="243B86"/>
              </a:solidFill>
              <a:latin typeface="Aptos" panose="020B0004020202020204" pitchFamily="34" charset="0"/>
              <a:cs typeface="Aparajita" panose="02020603050405020304" pitchFamily="18" charset="0"/>
            </a:rPr>
            <a:t>(multiple appointments)</a:t>
          </a:r>
        </a:p>
      </dsp:txBody>
      <dsp:txXfrm>
        <a:off x="1889929" y="748393"/>
        <a:ext cx="994910" cy="663273"/>
      </dsp:txXfrm>
    </dsp:sp>
    <dsp:sp modelId="{3EE41327-281F-4C09-8A10-F81181DA6FAA}">
      <dsp:nvSpPr>
        <dsp:cNvPr id="0" name=""/>
        <dsp:cNvSpPr/>
      </dsp:nvSpPr>
      <dsp:spPr>
        <a:xfrm>
          <a:off x="1299470" y="36480"/>
          <a:ext cx="3478501" cy="3478501"/>
        </a:xfrm>
        <a:prstGeom prst="circularArrow">
          <a:avLst>
            <a:gd name="adj1" fmla="val 5085"/>
            <a:gd name="adj2" fmla="val 327528"/>
            <a:gd name="adj3" fmla="val 20192361"/>
            <a:gd name="adj4" fmla="val 16200324"/>
            <a:gd name="adj5" fmla="val 5932"/>
          </a:avLst>
        </a:prstGeom>
        <a:solidFill>
          <a:schemeClr val="accent2">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66FA066D-8D8A-42B6-B50E-7BBC3159FE2A}">
      <dsp:nvSpPr>
        <dsp:cNvPr id="0" name=""/>
        <dsp:cNvSpPr/>
      </dsp:nvSpPr>
      <dsp:spPr>
        <a:xfrm>
          <a:off x="1326360" y="118993"/>
          <a:ext cx="3478501" cy="3478501"/>
        </a:xfrm>
        <a:prstGeom prst="circularArrow">
          <a:avLst>
            <a:gd name="adj1" fmla="val 5085"/>
            <a:gd name="adj2" fmla="val 327528"/>
            <a:gd name="adj3" fmla="val 2912753"/>
            <a:gd name="adj4" fmla="val 20519953"/>
            <a:gd name="adj5" fmla="val 5932"/>
          </a:avLst>
        </a:prstGeom>
        <a:solidFill>
          <a:schemeClr val="accent3">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612ED2A7-46E9-47FA-BBAC-CF6DDE880D8B}">
      <dsp:nvSpPr>
        <dsp:cNvPr id="0" name=""/>
        <dsp:cNvSpPr/>
      </dsp:nvSpPr>
      <dsp:spPr>
        <a:xfrm>
          <a:off x="1256134" y="169999"/>
          <a:ext cx="3478501" cy="3478501"/>
        </a:xfrm>
        <a:prstGeom prst="circularArrow">
          <a:avLst>
            <a:gd name="adj1" fmla="val 5085"/>
            <a:gd name="adj2" fmla="val 327528"/>
            <a:gd name="adj3" fmla="val 7232777"/>
            <a:gd name="adj4" fmla="val 3239695"/>
            <a:gd name="adj5" fmla="val 5932"/>
          </a:avLst>
        </a:prstGeom>
        <a:solidFill>
          <a:schemeClr val="accent4">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F798CD9D-283D-4612-99D5-28D94017BD9E}">
      <dsp:nvSpPr>
        <dsp:cNvPr id="0" name=""/>
        <dsp:cNvSpPr/>
      </dsp:nvSpPr>
      <dsp:spPr>
        <a:xfrm>
          <a:off x="1185908" y="118993"/>
          <a:ext cx="3478501" cy="3478501"/>
        </a:xfrm>
        <a:prstGeom prst="circularArrow">
          <a:avLst>
            <a:gd name="adj1" fmla="val 5085"/>
            <a:gd name="adj2" fmla="val 327528"/>
            <a:gd name="adj3" fmla="val 11552519"/>
            <a:gd name="adj4" fmla="val 7559718"/>
            <a:gd name="adj5" fmla="val 5932"/>
          </a:avLst>
        </a:prstGeom>
        <a:solidFill>
          <a:schemeClr val="accent5">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81D184E1-81A1-4556-A4B0-AFEC5C1C5B09}">
      <dsp:nvSpPr>
        <dsp:cNvPr id="0" name=""/>
        <dsp:cNvSpPr/>
      </dsp:nvSpPr>
      <dsp:spPr>
        <a:xfrm>
          <a:off x="1212799" y="36480"/>
          <a:ext cx="3478501" cy="3478501"/>
        </a:xfrm>
        <a:prstGeom prst="circularArrow">
          <a:avLst>
            <a:gd name="adj1" fmla="val 5085"/>
            <a:gd name="adj2" fmla="val 327528"/>
            <a:gd name="adj3" fmla="val 15872148"/>
            <a:gd name="adj4" fmla="val 11880111"/>
            <a:gd name="adj5" fmla="val 5932"/>
          </a:avLst>
        </a:prstGeom>
        <a:solidFill>
          <a:schemeClr val="accent6">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D7972A-BF41-A94D-8E7C-12542549EBBC}" type="datetimeFigureOut">
              <a:rPr lang="en-US" smtClean="0"/>
              <a:t>5/13/2025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F77459-DFA1-E542-9229-335EE8C09679}" type="slidenum">
              <a:rPr lang="en-US" smtClean="0"/>
              <a:t>‹#›</a:t>
            </a:fld>
            <a:endParaRPr lang="en-US"/>
          </a:p>
        </p:txBody>
      </p:sp>
    </p:spTree>
    <p:extLst>
      <p:ext uri="{BB962C8B-B14F-4D97-AF65-F5344CB8AC3E}">
        <p14:creationId xmlns:p14="http://schemas.microsoft.com/office/powerpoint/2010/main" val="3944329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F77459-DFA1-E542-9229-335EE8C09679}" type="slidenum">
              <a:rPr lang="en-US" smtClean="0"/>
              <a:t>1</a:t>
            </a:fld>
            <a:endParaRPr lang="en-US"/>
          </a:p>
        </p:txBody>
      </p:sp>
    </p:spTree>
    <p:extLst>
      <p:ext uri="{BB962C8B-B14F-4D97-AF65-F5344CB8AC3E}">
        <p14:creationId xmlns:p14="http://schemas.microsoft.com/office/powerpoint/2010/main" val="4109551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F77459-DFA1-E542-9229-335EE8C09679}" type="slidenum">
              <a:rPr lang="en-US" smtClean="0"/>
              <a:t>5</a:t>
            </a:fld>
            <a:endParaRPr lang="en-US"/>
          </a:p>
        </p:txBody>
      </p:sp>
    </p:spTree>
    <p:extLst>
      <p:ext uri="{BB962C8B-B14F-4D97-AF65-F5344CB8AC3E}">
        <p14:creationId xmlns:p14="http://schemas.microsoft.com/office/powerpoint/2010/main" val="3926645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D8B10-F04A-CD4B-8D89-6DBA3518ED1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7A4E922-BF21-F347-88E9-CD6B683FC3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237D817-FDC8-1544-8D79-411E20723461}"/>
              </a:ext>
            </a:extLst>
          </p:cNvPr>
          <p:cNvSpPr>
            <a:spLocks noGrp="1"/>
          </p:cNvSpPr>
          <p:nvPr>
            <p:ph type="dt" sz="half" idx="10"/>
          </p:nvPr>
        </p:nvSpPr>
        <p:spPr/>
        <p:txBody>
          <a:bodyPr/>
          <a:lstStyle/>
          <a:p>
            <a:fld id="{96D7C191-8F66-9E42-8AEA-171CC99AF71D}" type="datetimeFigureOut">
              <a:rPr lang="en-US" smtClean="0"/>
              <a:t>5/13/2025</a:t>
            </a:fld>
            <a:endParaRPr lang="en-US"/>
          </a:p>
        </p:txBody>
      </p:sp>
      <p:sp>
        <p:nvSpPr>
          <p:cNvPr id="5" name="Footer Placeholder 4">
            <a:extLst>
              <a:ext uri="{FF2B5EF4-FFF2-40B4-BE49-F238E27FC236}">
                <a16:creationId xmlns:a16="http://schemas.microsoft.com/office/drawing/2014/main" id="{1912EC87-BD82-664C-8AF9-FDC1D712F1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FDFEBB-0F80-FE44-A5FD-13D49DAB6F87}"/>
              </a:ext>
            </a:extLst>
          </p:cNvPr>
          <p:cNvSpPr>
            <a:spLocks noGrp="1"/>
          </p:cNvSpPr>
          <p:nvPr>
            <p:ph type="sldNum" sz="quarter" idx="12"/>
          </p:nvPr>
        </p:nvSpPr>
        <p:spPr/>
        <p:txBody>
          <a:bodyPr/>
          <a:lstStyle/>
          <a:p>
            <a:fld id="{18D7A193-C9A5-0C4B-B52F-3B256AD3A755}" type="slidenum">
              <a:rPr lang="en-US" smtClean="0"/>
              <a:t>‹#›</a:t>
            </a:fld>
            <a:endParaRPr lang="en-US"/>
          </a:p>
        </p:txBody>
      </p:sp>
    </p:spTree>
    <p:extLst>
      <p:ext uri="{BB962C8B-B14F-4D97-AF65-F5344CB8AC3E}">
        <p14:creationId xmlns:p14="http://schemas.microsoft.com/office/powerpoint/2010/main" val="19965835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8EA0F-5EE1-014D-BE8E-CF24D0FE0F8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9584A6C-5BF6-9B41-8244-BAB1B110F10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DCF2B93-2EBE-754E-B503-179162A032AB}"/>
              </a:ext>
            </a:extLst>
          </p:cNvPr>
          <p:cNvSpPr>
            <a:spLocks noGrp="1"/>
          </p:cNvSpPr>
          <p:nvPr>
            <p:ph type="dt" sz="half" idx="10"/>
          </p:nvPr>
        </p:nvSpPr>
        <p:spPr/>
        <p:txBody>
          <a:bodyPr/>
          <a:lstStyle/>
          <a:p>
            <a:fld id="{96D7C191-8F66-9E42-8AEA-171CC99AF71D}" type="datetimeFigureOut">
              <a:rPr lang="en-US" smtClean="0"/>
              <a:t>5/13/2025</a:t>
            </a:fld>
            <a:endParaRPr lang="en-US"/>
          </a:p>
        </p:txBody>
      </p:sp>
      <p:sp>
        <p:nvSpPr>
          <p:cNvPr id="5" name="Footer Placeholder 4">
            <a:extLst>
              <a:ext uri="{FF2B5EF4-FFF2-40B4-BE49-F238E27FC236}">
                <a16:creationId xmlns:a16="http://schemas.microsoft.com/office/drawing/2014/main" id="{BF3C1DF2-B5E3-6946-BCA2-E7CD449D25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17D848-0AF3-CE42-9EDA-FF36E5648FAA}"/>
              </a:ext>
            </a:extLst>
          </p:cNvPr>
          <p:cNvSpPr>
            <a:spLocks noGrp="1"/>
          </p:cNvSpPr>
          <p:nvPr>
            <p:ph type="sldNum" sz="quarter" idx="12"/>
          </p:nvPr>
        </p:nvSpPr>
        <p:spPr/>
        <p:txBody>
          <a:bodyPr/>
          <a:lstStyle/>
          <a:p>
            <a:fld id="{18D7A193-C9A5-0C4B-B52F-3B256AD3A755}" type="slidenum">
              <a:rPr lang="en-US" smtClean="0"/>
              <a:t>‹#›</a:t>
            </a:fld>
            <a:endParaRPr lang="en-US"/>
          </a:p>
        </p:txBody>
      </p:sp>
    </p:spTree>
    <p:extLst>
      <p:ext uri="{BB962C8B-B14F-4D97-AF65-F5344CB8AC3E}">
        <p14:creationId xmlns:p14="http://schemas.microsoft.com/office/powerpoint/2010/main" val="2872774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AA2C22-13DB-F14F-897B-C602382FD4D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D331CF9-0097-534A-9F0F-439999D47A4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26BEDE3-43D5-B54E-9F42-CCBBD4FB9446}"/>
              </a:ext>
            </a:extLst>
          </p:cNvPr>
          <p:cNvSpPr>
            <a:spLocks noGrp="1"/>
          </p:cNvSpPr>
          <p:nvPr>
            <p:ph type="dt" sz="half" idx="10"/>
          </p:nvPr>
        </p:nvSpPr>
        <p:spPr/>
        <p:txBody>
          <a:bodyPr/>
          <a:lstStyle/>
          <a:p>
            <a:fld id="{96D7C191-8F66-9E42-8AEA-171CC99AF71D}" type="datetimeFigureOut">
              <a:rPr lang="en-US" smtClean="0"/>
              <a:t>5/13/2025</a:t>
            </a:fld>
            <a:endParaRPr lang="en-US"/>
          </a:p>
        </p:txBody>
      </p:sp>
      <p:sp>
        <p:nvSpPr>
          <p:cNvPr id="5" name="Footer Placeholder 4">
            <a:extLst>
              <a:ext uri="{FF2B5EF4-FFF2-40B4-BE49-F238E27FC236}">
                <a16:creationId xmlns:a16="http://schemas.microsoft.com/office/drawing/2014/main" id="{0131B3B1-ACA8-5D4E-B7E4-E5DC140A1E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61FBE0-9BA3-6F46-883F-78CEEF8C93ED}"/>
              </a:ext>
            </a:extLst>
          </p:cNvPr>
          <p:cNvSpPr>
            <a:spLocks noGrp="1"/>
          </p:cNvSpPr>
          <p:nvPr>
            <p:ph type="sldNum" sz="quarter" idx="12"/>
          </p:nvPr>
        </p:nvSpPr>
        <p:spPr/>
        <p:txBody>
          <a:bodyPr/>
          <a:lstStyle/>
          <a:p>
            <a:fld id="{18D7A193-C9A5-0C4B-B52F-3B256AD3A755}" type="slidenum">
              <a:rPr lang="en-US" smtClean="0"/>
              <a:t>‹#›</a:t>
            </a:fld>
            <a:endParaRPr lang="en-US"/>
          </a:p>
        </p:txBody>
      </p:sp>
    </p:spTree>
    <p:extLst>
      <p:ext uri="{BB962C8B-B14F-4D97-AF65-F5344CB8AC3E}">
        <p14:creationId xmlns:p14="http://schemas.microsoft.com/office/powerpoint/2010/main" val="613458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Slide with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AD171A87-F0CD-AEF5-6F63-1AE776F8B22C}"/>
              </a:ext>
            </a:extLst>
          </p:cNvPr>
          <p:cNvSpPr txBox="1"/>
          <p:nvPr userDrawn="1"/>
        </p:nvSpPr>
        <p:spPr>
          <a:xfrm>
            <a:off x="6502401" y="-196469"/>
            <a:ext cx="246308" cy="410369"/>
          </a:xfrm>
          <a:prstGeom prst="rect">
            <a:avLst/>
          </a:prstGeom>
          <a:noFill/>
        </p:spPr>
        <p:txBody>
          <a:bodyPr wrap="square" rtlCol="0">
            <a:spAutoFit/>
          </a:bodyPr>
          <a:lstStyle/>
          <a:p>
            <a:endParaRPr lang="en-US" sz="1867"/>
          </a:p>
        </p:txBody>
      </p:sp>
      <p:sp>
        <p:nvSpPr>
          <p:cNvPr id="34" name="Text Placeholder 28">
            <a:extLst>
              <a:ext uri="{FF2B5EF4-FFF2-40B4-BE49-F238E27FC236}">
                <a16:creationId xmlns:a16="http://schemas.microsoft.com/office/drawing/2014/main" id="{2B55AF60-E137-739A-6F0C-E49021F9C9FD}"/>
              </a:ext>
            </a:extLst>
          </p:cNvPr>
          <p:cNvSpPr>
            <a:spLocks noGrp="1"/>
          </p:cNvSpPr>
          <p:nvPr>
            <p:ph type="body" sz="quarter" idx="14" hasCustomPrompt="1"/>
          </p:nvPr>
        </p:nvSpPr>
        <p:spPr>
          <a:xfrm>
            <a:off x="835673" y="2024718"/>
            <a:ext cx="10521260" cy="4315123"/>
          </a:xfrm>
          <a:prstGeom prst="rect">
            <a:avLst/>
          </a:prstGeom>
        </p:spPr>
        <p:txBody>
          <a:bodyPr>
            <a:noAutofit/>
          </a:bodyPr>
          <a:lstStyle>
            <a:lvl1pPr>
              <a:defRPr sz="2933" b="0">
                <a:solidFill>
                  <a:srgbClr val="000000"/>
                </a:solidFill>
                <a:latin typeface="Aptos" panose="020B0004020202020204" pitchFamily="34" charset="0"/>
              </a:defRPr>
            </a:lvl1pPr>
          </a:lstStyle>
          <a:p>
            <a:pPr lvl="0"/>
            <a:r>
              <a:rPr lang="en-GB"/>
              <a:t>Add text</a:t>
            </a:r>
          </a:p>
        </p:txBody>
      </p:sp>
      <p:sp>
        <p:nvSpPr>
          <p:cNvPr id="35" name="Title 34">
            <a:extLst>
              <a:ext uri="{FF2B5EF4-FFF2-40B4-BE49-F238E27FC236}">
                <a16:creationId xmlns:a16="http://schemas.microsoft.com/office/drawing/2014/main" id="{5FED9BEC-AC01-4C0B-7C9D-90A80F7ECC38}"/>
              </a:ext>
            </a:extLst>
          </p:cNvPr>
          <p:cNvSpPr>
            <a:spLocks noGrp="1"/>
          </p:cNvSpPr>
          <p:nvPr>
            <p:ph type="title"/>
          </p:nvPr>
        </p:nvSpPr>
        <p:spPr>
          <a:xfrm>
            <a:off x="2657681" y="326903"/>
            <a:ext cx="8699583" cy="1325563"/>
          </a:xfrm>
        </p:spPr>
        <p:txBody>
          <a:bodyPr>
            <a:noAutofit/>
          </a:bodyPr>
          <a:lstStyle>
            <a:lvl1pPr>
              <a:defRPr b="0">
                <a:solidFill>
                  <a:srgbClr val="243B86"/>
                </a:solidFill>
                <a:latin typeface="Aptos Display" panose="020B0004020202020204" pitchFamily="34" charset="0"/>
              </a:defRPr>
            </a:lvl1pPr>
          </a:lstStyle>
          <a:p>
            <a:r>
              <a:rPr lang="en-GB"/>
              <a:t>Click to edit Master title style</a:t>
            </a:r>
            <a:endParaRPr lang="en-US"/>
          </a:p>
        </p:txBody>
      </p:sp>
      <p:sp>
        <p:nvSpPr>
          <p:cNvPr id="2" name="Slide Number Placeholder 12">
            <a:extLst>
              <a:ext uri="{FF2B5EF4-FFF2-40B4-BE49-F238E27FC236}">
                <a16:creationId xmlns:a16="http://schemas.microsoft.com/office/drawing/2014/main" id="{4D5BBE32-2A78-858A-1990-2D5AC1AAE449}"/>
              </a:ext>
            </a:extLst>
          </p:cNvPr>
          <p:cNvSpPr>
            <a:spLocks noGrp="1"/>
          </p:cNvSpPr>
          <p:nvPr>
            <p:ph type="sldNum" sz="quarter" idx="15"/>
          </p:nvPr>
        </p:nvSpPr>
        <p:spPr>
          <a:xfrm>
            <a:off x="11377961" y="6488431"/>
            <a:ext cx="579864" cy="366183"/>
          </a:xfrm>
        </p:spPr>
        <p:txBody>
          <a:bodyPr/>
          <a:lstStyle>
            <a:lvl1pPr>
              <a:defRPr>
                <a:solidFill>
                  <a:schemeClr val="bg1"/>
                </a:solidFill>
                <a:latin typeface="Aptos" panose="020B0004020202020204" pitchFamily="34" charset="0"/>
              </a:defRPr>
            </a:lvl1pPr>
          </a:lstStyle>
          <a:p>
            <a:fld id="{7EA9B0C3-250C-0D4C-8B96-B90F6BAFB092}" type="slidenum">
              <a:rPr lang="en-US" smtClean="0"/>
              <a:pPr/>
              <a:t>‹#›</a:t>
            </a:fld>
            <a:endParaRPr lang="en-US"/>
          </a:p>
        </p:txBody>
      </p:sp>
    </p:spTree>
    <p:extLst>
      <p:ext uri="{BB962C8B-B14F-4D97-AF65-F5344CB8AC3E}">
        <p14:creationId xmlns:p14="http://schemas.microsoft.com/office/powerpoint/2010/main" val="420530580"/>
      </p:ext>
    </p:extLst>
  </p:cSld>
  <p:clrMapOvr>
    <a:masterClrMapping/>
  </p:clrMapOvr>
  <p:extLst>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FTN_Slide with logo_Inequalities">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AD171A87-F0CD-AEF5-6F63-1AE776F8B22C}"/>
              </a:ext>
            </a:extLst>
          </p:cNvPr>
          <p:cNvSpPr txBox="1"/>
          <p:nvPr userDrawn="1"/>
        </p:nvSpPr>
        <p:spPr>
          <a:xfrm>
            <a:off x="6502401" y="-196469"/>
            <a:ext cx="184731" cy="461665"/>
          </a:xfrm>
          <a:prstGeom prst="rect">
            <a:avLst/>
          </a:prstGeom>
          <a:noFill/>
        </p:spPr>
        <p:txBody>
          <a:bodyPr wrap="none" rtlCol="0">
            <a:spAutoFit/>
          </a:bodyPr>
          <a:lstStyle/>
          <a:p>
            <a:endParaRPr lang="en-US" sz="2400"/>
          </a:p>
        </p:txBody>
      </p:sp>
      <p:sp>
        <p:nvSpPr>
          <p:cNvPr id="34" name="Text Placeholder 28">
            <a:extLst>
              <a:ext uri="{FF2B5EF4-FFF2-40B4-BE49-F238E27FC236}">
                <a16:creationId xmlns:a16="http://schemas.microsoft.com/office/drawing/2014/main" id="{2B55AF60-E137-739A-6F0C-E49021F9C9FD}"/>
              </a:ext>
            </a:extLst>
          </p:cNvPr>
          <p:cNvSpPr>
            <a:spLocks noGrp="1"/>
          </p:cNvSpPr>
          <p:nvPr>
            <p:ph type="body" sz="quarter" idx="14" hasCustomPrompt="1"/>
          </p:nvPr>
        </p:nvSpPr>
        <p:spPr>
          <a:xfrm>
            <a:off x="835673" y="2024718"/>
            <a:ext cx="10521260" cy="4506380"/>
          </a:xfrm>
          <a:prstGeom prst="rect">
            <a:avLst/>
          </a:prstGeom>
        </p:spPr>
        <p:txBody>
          <a:bodyPr>
            <a:noAutofit/>
          </a:bodyPr>
          <a:lstStyle>
            <a:lvl1pPr>
              <a:defRPr sz="2933" b="0">
                <a:solidFill>
                  <a:srgbClr val="000000"/>
                </a:solidFill>
                <a:latin typeface="Aptos" panose="020B0004020202020204" pitchFamily="34" charset="0"/>
              </a:defRPr>
            </a:lvl1pPr>
          </a:lstStyle>
          <a:p>
            <a:pPr lvl="0"/>
            <a:r>
              <a:rPr lang="en-GB"/>
              <a:t>Add text</a:t>
            </a:r>
          </a:p>
        </p:txBody>
      </p:sp>
      <p:sp>
        <p:nvSpPr>
          <p:cNvPr id="35" name="Title 34">
            <a:extLst>
              <a:ext uri="{FF2B5EF4-FFF2-40B4-BE49-F238E27FC236}">
                <a16:creationId xmlns:a16="http://schemas.microsoft.com/office/drawing/2014/main" id="{5FED9BEC-AC01-4C0B-7C9D-90A80F7ECC38}"/>
              </a:ext>
            </a:extLst>
          </p:cNvPr>
          <p:cNvSpPr>
            <a:spLocks noGrp="1"/>
          </p:cNvSpPr>
          <p:nvPr>
            <p:ph type="title"/>
          </p:nvPr>
        </p:nvSpPr>
        <p:spPr>
          <a:xfrm>
            <a:off x="2657681" y="326903"/>
            <a:ext cx="8000795" cy="1325563"/>
          </a:xfrm>
        </p:spPr>
        <p:txBody>
          <a:bodyPr>
            <a:noAutofit/>
          </a:bodyPr>
          <a:lstStyle>
            <a:lvl1pPr>
              <a:defRPr b="0">
                <a:solidFill>
                  <a:schemeClr val="tx2"/>
                </a:solidFill>
                <a:latin typeface="Aptos Display" panose="020B0004020202020204" pitchFamily="34" charset="0"/>
              </a:defRPr>
            </a:lvl1pPr>
          </a:lstStyle>
          <a:p>
            <a:r>
              <a:rPr lang="en-GB"/>
              <a:t>Click to edit Master title style</a:t>
            </a:r>
            <a:endParaRPr lang="en-US"/>
          </a:p>
        </p:txBody>
      </p:sp>
      <p:pic>
        <p:nvPicPr>
          <p:cNvPr id="5" name="Graphic 4">
            <a:extLst>
              <a:ext uri="{FF2B5EF4-FFF2-40B4-BE49-F238E27FC236}">
                <a16:creationId xmlns:a16="http://schemas.microsoft.com/office/drawing/2014/main" id="{E2CCD549-197E-0BD5-B348-44008FB14B9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5065" y="297237"/>
            <a:ext cx="1708587" cy="1400576"/>
          </a:xfrm>
          <a:prstGeom prst="rect">
            <a:avLst/>
          </a:prstGeom>
        </p:spPr>
      </p:pic>
      <p:sp>
        <p:nvSpPr>
          <p:cNvPr id="13" name="Slide Number Placeholder 12">
            <a:extLst>
              <a:ext uri="{FF2B5EF4-FFF2-40B4-BE49-F238E27FC236}">
                <a16:creationId xmlns:a16="http://schemas.microsoft.com/office/drawing/2014/main" id="{9EC230F8-A1F7-3E21-6040-0B8E0E868721}"/>
              </a:ext>
            </a:extLst>
          </p:cNvPr>
          <p:cNvSpPr>
            <a:spLocks noGrp="1"/>
          </p:cNvSpPr>
          <p:nvPr>
            <p:ph type="sldNum" sz="quarter" idx="15"/>
          </p:nvPr>
        </p:nvSpPr>
        <p:spPr/>
        <p:txBody>
          <a:bodyPr/>
          <a:lstStyle>
            <a:lvl1pPr>
              <a:defRPr>
                <a:latin typeface="Aptos" panose="020B0004020202020204" pitchFamily="34" charset="0"/>
              </a:defRPr>
            </a:lvl1pPr>
          </a:lstStyle>
          <a:p>
            <a:fld id="{7EA9B0C3-250C-0D4C-8B96-B90F6BAFB092}" type="slidenum">
              <a:rPr lang="en-US" smtClean="0"/>
              <a:pPr/>
              <a:t>‹#›</a:t>
            </a:fld>
            <a:endParaRPr lang="en-US"/>
          </a:p>
        </p:txBody>
      </p:sp>
      <p:pic>
        <p:nvPicPr>
          <p:cNvPr id="3" name="Picture 2" descr="A blue line drawing of a person sitting on a scale&#10;&#10;Description automatically generated">
            <a:extLst>
              <a:ext uri="{FF2B5EF4-FFF2-40B4-BE49-F238E27FC236}">
                <a16:creationId xmlns:a16="http://schemas.microsoft.com/office/drawing/2014/main" id="{7CF9313B-B58A-F5F8-EA49-C5E31706E8FC}"/>
              </a:ext>
            </a:extLst>
          </p:cNvPr>
          <p:cNvPicPr>
            <a:picLocks noChangeAspect="1"/>
          </p:cNvPicPr>
          <p:nvPr userDrawn="1"/>
        </p:nvPicPr>
        <p:blipFill>
          <a:blip r:embed="rId4"/>
          <a:stretch>
            <a:fillRect/>
          </a:stretch>
        </p:blipFill>
        <p:spPr>
          <a:xfrm>
            <a:off x="10459034" y="135467"/>
            <a:ext cx="1703125" cy="1703125"/>
          </a:xfrm>
          <a:prstGeom prst="rect">
            <a:avLst/>
          </a:prstGeom>
        </p:spPr>
      </p:pic>
    </p:spTree>
    <p:extLst>
      <p:ext uri="{BB962C8B-B14F-4D97-AF65-F5344CB8AC3E}">
        <p14:creationId xmlns:p14="http://schemas.microsoft.com/office/powerpoint/2010/main" val="2747094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0208D-EB2E-604C-890D-10C08DCE7D6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D0BA1B1-78A2-BF4C-B149-994CB027F53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93B38FC-7695-C349-BD7C-AECE6B0DD72F}"/>
              </a:ext>
            </a:extLst>
          </p:cNvPr>
          <p:cNvSpPr>
            <a:spLocks noGrp="1"/>
          </p:cNvSpPr>
          <p:nvPr>
            <p:ph type="dt" sz="half" idx="10"/>
          </p:nvPr>
        </p:nvSpPr>
        <p:spPr/>
        <p:txBody>
          <a:bodyPr/>
          <a:lstStyle/>
          <a:p>
            <a:fld id="{96D7C191-8F66-9E42-8AEA-171CC99AF71D}" type="datetimeFigureOut">
              <a:rPr lang="en-US" smtClean="0"/>
              <a:t>5/13/2025</a:t>
            </a:fld>
            <a:endParaRPr lang="en-US"/>
          </a:p>
        </p:txBody>
      </p:sp>
      <p:sp>
        <p:nvSpPr>
          <p:cNvPr id="5" name="Footer Placeholder 4">
            <a:extLst>
              <a:ext uri="{FF2B5EF4-FFF2-40B4-BE49-F238E27FC236}">
                <a16:creationId xmlns:a16="http://schemas.microsoft.com/office/drawing/2014/main" id="{DFBDBD6A-1114-9347-908F-AA2E4097C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BF7E2-A414-F448-81AA-3A7833348650}"/>
              </a:ext>
            </a:extLst>
          </p:cNvPr>
          <p:cNvSpPr>
            <a:spLocks noGrp="1"/>
          </p:cNvSpPr>
          <p:nvPr>
            <p:ph type="sldNum" sz="quarter" idx="12"/>
          </p:nvPr>
        </p:nvSpPr>
        <p:spPr/>
        <p:txBody>
          <a:bodyPr/>
          <a:lstStyle/>
          <a:p>
            <a:fld id="{18D7A193-C9A5-0C4B-B52F-3B256AD3A755}" type="slidenum">
              <a:rPr lang="en-US" smtClean="0"/>
              <a:t>‹#›</a:t>
            </a:fld>
            <a:endParaRPr lang="en-US"/>
          </a:p>
        </p:txBody>
      </p:sp>
    </p:spTree>
    <p:extLst>
      <p:ext uri="{BB962C8B-B14F-4D97-AF65-F5344CB8AC3E}">
        <p14:creationId xmlns:p14="http://schemas.microsoft.com/office/powerpoint/2010/main" val="353261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4155F-EF56-6540-8453-5E5821F3998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D1F9B3F-A571-AC43-9CE0-7845C49D6D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E86481B-7D92-C543-B04E-44C308A683C7}"/>
              </a:ext>
            </a:extLst>
          </p:cNvPr>
          <p:cNvSpPr>
            <a:spLocks noGrp="1"/>
          </p:cNvSpPr>
          <p:nvPr>
            <p:ph type="dt" sz="half" idx="10"/>
          </p:nvPr>
        </p:nvSpPr>
        <p:spPr/>
        <p:txBody>
          <a:bodyPr/>
          <a:lstStyle/>
          <a:p>
            <a:fld id="{96D7C191-8F66-9E42-8AEA-171CC99AF71D}" type="datetimeFigureOut">
              <a:rPr lang="en-US" smtClean="0"/>
              <a:t>5/13/2025</a:t>
            </a:fld>
            <a:endParaRPr lang="en-US"/>
          </a:p>
        </p:txBody>
      </p:sp>
      <p:sp>
        <p:nvSpPr>
          <p:cNvPr id="5" name="Footer Placeholder 4">
            <a:extLst>
              <a:ext uri="{FF2B5EF4-FFF2-40B4-BE49-F238E27FC236}">
                <a16:creationId xmlns:a16="http://schemas.microsoft.com/office/drawing/2014/main" id="{62269710-678C-4042-9068-D81C5C5CE6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A1C71C-F58B-2C45-822E-50C11D99348B}"/>
              </a:ext>
            </a:extLst>
          </p:cNvPr>
          <p:cNvSpPr>
            <a:spLocks noGrp="1"/>
          </p:cNvSpPr>
          <p:nvPr>
            <p:ph type="sldNum" sz="quarter" idx="12"/>
          </p:nvPr>
        </p:nvSpPr>
        <p:spPr/>
        <p:txBody>
          <a:bodyPr/>
          <a:lstStyle/>
          <a:p>
            <a:fld id="{18D7A193-C9A5-0C4B-B52F-3B256AD3A755}" type="slidenum">
              <a:rPr lang="en-US" smtClean="0"/>
              <a:t>‹#›</a:t>
            </a:fld>
            <a:endParaRPr lang="en-US"/>
          </a:p>
        </p:txBody>
      </p:sp>
    </p:spTree>
    <p:extLst>
      <p:ext uri="{BB962C8B-B14F-4D97-AF65-F5344CB8AC3E}">
        <p14:creationId xmlns:p14="http://schemas.microsoft.com/office/powerpoint/2010/main" val="3963179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856F8-D816-8A4D-A3F2-E222267793A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87B4C75-5EDF-9A4E-8BD9-C1130B8151F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218A9CB-E167-B549-9CB4-AD60F587954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16FA340-D327-1E40-A867-F2A610A8C4E9}"/>
              </a:ext>
            </a:extLst>
          </p:cNvPr>
          <p:cNvSpPr>
            <a:spLocks noGrp="1"/>
          </p:cNvSpPr>
          <p:nvPr>
            <p:ph type="dt" sz="half" idx="10"/>
          </p:nvPr>
        </p:nvSpPr>
        <p:spPr/>
        <p:txBody>
          <a:bodyPr/>
          <a:lstStyle/>
          <a:p>
            <a:fld id="{96D7C191-8F66-9E42-8AEA-171CC99AF71D}" type="datetimeFigureOut">
              <a:rPr lang="en-US" smtClean="0"/>
              <a:t>5/13/2025</a:t>
            </a:fld>
            <a:endParaRPr lang="en-US"/>
          </a:p>
        </p:txBody>
      </p:sp>
      <p:sp>
        <p:nvSpPr>
          <p:cNvPr id="6" name="Footer Placeholder 5">
            <a:extLst>
              <a:ext uri="{FF2B5EF4-FFF2-40B4-BE49-F238E27FC236}">
                <a16:creationId xmlns:a16="http://schemas.microsoft.com/office/drawing/2014/main" id="{E3062FD6-78B3-FE4F-94C3-E893FD2FC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7F1313-AB40-6541-8A54-BFDDD1BE9F63}"/>
              </a:ext>
            </a:extLst>
          </p:cNvPr>
          <p:cNvSpPr>
            <a:spLocks noGrp="1"/>
          </p:cNvSpPr>
          <p:nvPr>
            <p:ph type="sldNum" sz="quarter" idx="12"/>
          </p:nvPr>
        </p:nvSpPr>
        <p:spPr/>
        <p:txBody>
          <a:bodyPr/>
          <a:lstStyle/>
          <a:p>
            <a:fld id="{18D7A193-C9A5-0C4B-B52F-3B256AD3A755}" type="slidenum">
              <a:rPr lang="en-US" smtClean="0"/>
              <a:t>‹#›</a:t>
            </a:fld>
            <a:endParaRPr lang="en-US"/>
          </a:p>
        </p:txBody>
      </p:sp>
    </p:spTree>
    <p:extLst>
      <p:ext uri="{BB962C8B-B14F-4D97-AF65-F5344CB8AC3E}">
        <p14:creationId xmlns:p14="http://schemas.microsoft.com/office/powerpoint/2010/main" val="450080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51601-BE7D-0746-9FE3-631B28031E4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71AB12B-EA35-6346-AC92-F839CBF244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6A1E52C-FDC6-524C-92AB-C61FD70C0B0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4EA943F-DAAA-0844-89D7-6A5544EACF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AC0AC6E-C394-7040-95D2-099E9323B62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9E1E98D-67A3-4141-9D5A-E0D0F42277A8}"/>
              </a:ext>
            </a:extLst>
          </p:cNvPr>
          <p:cNvSpPr>
            <a:spLocks noGrp="1"/>
          </p:cNvSpPr>
          <p:nvPr>
            <p:ph type="dt" sz="half" idx="10"/>
          </p:nvPr>
        </p:nvSpPr>
        <p:spPr/>
        <p:txBody>
          <a:bodyPr/>
          <a:lstStyle/>
          <a:p>
            <a:fld id="{96D7C191-8F66-9E42-8AEA-171CC99AF71D}" type="datetimeFigureOut">
              <a:rPr lang="en-US" smtClean="0"/>
              <a:t>5/13/2025</a:t>
            </a:fld>
            <a:endParaRPr lang="en-US"/>
          </a:p>
        </p:txBody>
      </p:sp>
      <p:sp>
        <p:nvSpPr>
          <p:cNvPr id="8" name="Footer Placeholder 7">
            <a:extLst>
              <a:ext uri="{FF2B5EF4-FFF2-40B4-BE49-F238E27FC236}">
                <a16:creationId xmlns:a16="http://schemas.microsoft.com/office/drawing/2014/main" id="{FD307CE9-9AD1-524A-A525-1874E52FA8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B7B0CEC-7141-6947-A8F9-4A3B99B54BB0}"/>
              </a:ext>
            </a:extLst>
          </p:cNvPr>
          <p:cNvSpPr>
            <a:spLocks noGrp="1"/>
          </p:cNvSpPr>
          <p:nvPr>
            <p:ph type="sldNum" sz="quarter" idx="12"/>
          </p:nvPr>
        </p:nvSpPr>
        <p:spPr/>
        <p:txBody>
          <a:bodyPr/>
          <a:lstStyle/>
          <a:p>
            <a:fld id="{18D7A193-C9A5-0C4B-B52F-3B256AD3A755}" type="slidenum">
              <a:rPr lang="en-US" smtClean="0"/>
              <a:t>‹#›</a:t>
            </a:fld>
            <a:endParaRPr lang="en-US"/>
          </a:p>
        </p:txBody>
      </p:sp>
    </p:spTree>
    <p:extLst>
      <p:ext uri="{BB962C8B-B14F-4D97-AF65-F5344CB8AC3E}">
        <p14:creationId xmlns:p14="http://schemas.microsoft.com/office/powerpoint/2010/main" val="1588245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421D6-5EF9-C64E-8C56-21892F873A9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C5CBA30-F317-F849-9C05-25D46AAC948F}"/>
              </a:ext>
            </a:extLst>
          </p:cNvPr>
          <p:cNvSpPr>
            <a:spLocks noGrp="1"/>
          </p:cNvSpPr>
          <p:nvPr>
            <p:ph type="dt" sz="half" idx="10"/>
          </p:nvPr>
        </p:nvSpPr>
        <p:spPr/>
        <p:txBody>
          <a:bodyPr/>
          <a:lstStyle/>
          <a:p>
            <a:fld id="{96D7C191-8F66-9E42-8AEA-171CC99AF71D}" type="datetimeFigureOut">
              <a:rPr lang="en-US" smtClean="0"/>
              <a:t>5/13/2025</a:t>
            </a:fld>
            <a:endParaRPr lang="en-US"/>
          </a:p>
        </p:txBody>
      </p:sp>
      <p:sp>
        <p:nvSpPr>
          <p:cNvPr id="4" name="Footer Placeholder 3">
            <a:extLst>
              <a:ext uri="{FF2B5EF4-FFF2-40B4-BE49-F238E27FC236}">
                <a16:creationId xmlns:a16="http://schemas.microsoft.com/office/drawing/2014/main" id="{71513F96-AA50-7D44-93DF-C1FAF58C30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A20D71-033A-524C-BC53-62B74259F12C}"/>
              </a:ext>
            </a:extLst>
          </p:cNvPr>
          <p:cNvSpPr>
            <a:spLocks noGrp="1"/>
          </p:cNvSpPr>
          <p:nvPr>
            <p:ph type="sldNum" sz="quarter" idx="12"/>
          </p:nvPr>
        </p:nvSpPr>
        <p:spPr/>
        <p:txBody>
          <a:bodyPr/>
          <a:lstStyle/>
          <a:p>
            <a:fld id="{18D7A193-C9A5-0C4B-B52F-3B256AD3A755}" type="slidenum">
              <a:rPr lang="en-US" smtClean="0"/>
              <a:t>‹#›</a:t>
            </a:fld>
            <a:endParaRPr lang="en-US"/>
          </a:p>
        </p:txBody>
      </p:sp>
    </p:spTree>
    <p:extLst>
      <p:ext uri="{BB962C8B-B14F-4D97-AF65-F5344CB8AC3E}">
        <p14:creationId xmlns:p14="http://schemas.microsoft.com/office/powerpoint/2010/main" val="2378170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752ED9-E43D-0543-B05E-10229E4679A2}"/>
              </a:ext>
            </a:extLst>
          </p:cNvPr>
          <p:cNvSpPr>
            <a:spLocks noGrp="1"/>
          </p:cNvSpPr>
          <p:nvPr>
            <p:ph type="dt" sz="half" idx="10"/>
          </p:nvPr>
        </p:nvSpPr>
        <p:spPr/>
        <p:txBody>
          <a:bodyPr/>
          <a:lstStyle/>
          <a:p>
            <a:fld id="{96D7C191-8F66-9E42-8AEA-171CC99AF71D}" type="datetimeFigureOut">
              <a:rPr lang="en-US" smtClean="0"/>
              <a:t>5/13/2025</a:t>
            </a:fld>
            <a:endParaRPr lang="en-US"/>
          </a:p>
        </p:txBody>
      </p:sp>
      <p:sp>
        <p:nvSpPr>
          <p:cNvPr id="3" name="Footer Placeholder 2">
            <a:extLst>
              <a:ext uri="{FF2B5EF4-FFF2-40B4-BE49-F238E27FC236}">
                <a16:creationId xmlns:a16="http://schemas.microsoft.com/office/drawing/2014/main" id="{2DE658A9-1F4C-9A46-AA25-A784C9122D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7DC649-06B7-6449-AAE3-C783BC2EE18C}"/>
              </a:ext>
            </a:extLst>
          </p:cNvPr>
          <p:cNvSpPr>
            <a:spLocks noGrp="1"/>
          </p:cNvSpPr>
          <p:nvPr>
            <p:ph type="sldNum" sz="quarter" idx="12"/>
          </p:nvPr>
        </p:nvSpPr>
        <p:spPr/>
        <p:txBody>
          <a:bodyPr/>
          <a:lstStyle/>
          <a:p>
            <a:fld id="{18D7A193-C9A5-0C4B-B52F-3B256AD3A755}" type="slidenum">
              <a:rPr lang="en-US" smtClean="0"/>
              <a:t>‹#›</a:t>
            </a:fld>
            <a:endParaRPr lang="en-US"/>
          </a:p>
        </p:txBody>
      </p:sp>
    </p:spTree>
    <p:extLst>
      <p:ext uri="{BB962C8B-B14F-4D97-AF65-F5344CB8AC3E}">
        <p14:creationId xmlns:p14="http://schemas.microsoft.com/office/powerpoint/2010/main" val="794610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70470-DCB0-5A45-81BF-3B03EDB4A61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812A554-41EA-8F46-81AA-15210A1040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E597160-610E-C844-AAC4-DA5837ADA3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D0F7F08-B118-0C44-9D7C-2B4FF5AE82A2}"/>
              </a:ext>
            </a:extLst>
          </p:cNvPr>
          <p:cNvSpPr>
            <a:spLocks noGrp="1"/>
          </p:cNvSpPr>
          <p:nvPr>
            <p:ph type="dt" sz="half" idx="10"/>
          </p:nvPr>
        </p:nvSpPr>
        <p:spPr/>
        <p:txBody>
          <a:bodyPr/>
          <a:lstStyle/>
          <a:p>
            <a:fld id="{96D7C191-8F66-9E42-8AEA-171CC99AF71D}" type="datetimeFigureOut">
              <a:rPr lang="en-US" smtClean="0"/>
              <a:t>5/13/2025</a:t>
            </a:fld>
            <a:endParaRPr lang="en-US"/>
          </a:p>
        </p:txBody>
      </p:sp>
      <p:sp>
        <p:nvSpPr>
          <p:cNvPr id="6" name="Footer Placeholder 5">
            <a:extLst>
              <a:ext uri="{FF2B5EF4-FFF2-40B4-BE49-F238E27FC236}">
                <a16:creationId xmlns:a16="http://schemas.microsoft.com/office/drawing/2014/main" id="{269C86F2-9B36-0542-8BC7-A438691262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A400FD-AC33-DF46-B4C1-EB8FE08B4BC2}"/>
              </a:ext>
            </a:extLst>
          </p:cNvPr>
          <p:cNvSpPr>
            <a:spLocks noGrp="1"/>
          </p:cNvSpPr>
          <p:nvPr>
            <p:ph type="sldNum" sz="quarter" idx="12"/>
          </p:nvPr>
        </p:nvSpPr>
        <p:spPr/>
        <p:txBody>
          <a:bodyPr/>
          <a:lstStyle/>
          <a:p>
            <a:fld id="{18D7A193-C9A5-0C4B-B52F-3B256AD3A755}" type="slidenum">
              <a:rPr lang="en-US" smtClean="0"/>
              <a:t>‹#›</a:t>
            </a:fld>
            <a:endParaRPr lang="en-US"/>
          </a:p>
        </p:txBody>
      </p:sp>
    </p:spTree>
    <p:extLst>
      <p:ext uri="{BB962C8B-B14F-4D97-AF65-F5344CB8AC3E}">
        <p14:creationId xmlns:p14="http://schemas.microsoft.com/office/powerpoint/2010/main" val="4019040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E60A2-D1E3-E046-A500-13C31C16B08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D5ED0B5-6BFF-474D-A3E9-4D181014E3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a:extLst>
              <a:ext uri="{FF2B5EF4-FFF2-40B4-BE49-F238E27FC236}">
                <a16:creationId xmlns:a16="http://schemas.microsoft.com/office/drawing/2014/main" id="{14C4DFB2-5FD5-4B4D-A95F-E8C52C165B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88386CA-C265-B644-902C-C3055ACA230F}"/>
              </a:ext>
            </a:extLst>
          </p:cNvPr>
          <p:cNvSpPr>
            <a:spLocks noGrp="1"/>
          </p:cNvSpPr>
          <p:nvPr>
            <p:ph type="dt" sz="half" idx="10"/>
          </p:nvPr>
        </p:nvSpPr>
        <p:spPr/>
        <p:txBody>
          <a:bodyPr/>
          <a:lstStyle/>
          <a:p>
            <a:fld id="{96D7C191-8F66-9E42-8AEA-171CC99AF71D}" type="datetimeFigureOut">
              <a:rPr lang="en-US" smtClean="0"/>
              <a:t>5/13/2025</a:t>
            </a:fld>
            <a:endParaRPr lang="en-US"/>
          </a:p>
        </p:txBody>
      </p:sp>
      <p:sp>
        <p:nvSpPr>
          <p:cNvPr id="6" name="Footer Placeholder 5">
            <a:extLst>
              <a:ext uri="{FF2B5EF4-FFF2-40B4-BE49-F238E27FC236}">
                <a16:creationId xmlns:a16="http://schemas.microsoft.com/office/drawing/2014/main" id="{49B645C8-F4CF-C842-BB87-388595822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15FDC8-75C2-A142-A6F1-81CB43DFEF37}"/>
              </a:ext>
            </a:extLst>
          </p:cNvPr>
          <p:cNvSpPr>
            <a:spLocks noGrp="1"/>
          </p:cNvSpPr>
          <p:nvPr>
            <p:ph type="sldNum" sz="quarter" idx="12"/>
          </p:nvPr>
        </p:nvSpPr>
        <p:spPr/>
        <p:txBody>
          <a:bodyPr/>
          <a:lstStyle/>
          <a:p>
            <a:fld id="{18D7A193-C9A5-0C4B-B52F-3B256AD3A755}" type="slidenum">
              <a:rPr lang="en-US" smtClean="0"/>
              <a:t>‹#›</a:t>
            </a:fld>
            <a:endParaRPr lang="en-US"/>
          </a:p>
        </p:txBody>
      </p:sp>
    </p:spTree>
    <p:extLst>
      <p:ext uri="{BB962C8B-B14F-4D97-AF65-F5344CB8AC3E}">
        <p14:creationId xmlns:p14="http://schemas.microsoft.com/office/powerpoint/2010/main" val="234874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10B20A-7070-BF44-9AF7-D6AA797908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0547648-43EA-4049-95B6-CDCB2505A7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23B626E-BFA5-9747-8509-C8F3E9C5B3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96D7C191-8F66-9E42-8AEA-171CC99AF71D}" type="datetimeFigureOut">
              <a:rPr lang="en-US" smtClean="0"/>
              <a:pPr/>
              <a:t>5/13/2025</a:t>
            </a:fld>
            <a:endParaRPr lang="en-US"/>
          </a:p>
        </p:txBody>
      </p:sp>
      <p:sp>
        <p:nvSpPr>
          <p:cNvPr id="5" name="Footer Placeholder 4">
            <a:extLst>
              <a:ext uri="{FF2B5EF4-FFF2-40B4-BE49-F238E27FC236}">
                <a16:creationId xmlns:a16="http://schemas.microsoft.com/office/drawing/2014/main" id="{84618713-D44A-E34B-895A-162EC0211D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71052878-9142-1347-A10C-2F15F9F54D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18D7A193-C9A5-0C4B-B52F-3B256AD3A755}" type="slidenum">
              <a:rPr lang="en-US" smtClean="0"/>
              <a:pPr/>
              <a:t>‹#›</a:t>
            </a:fld>
            <a:endParaRPr lang="en-US"/>
          </a:p>
        </p:txBody>
      </p:sp>
    </p:spTree>
    <p:extLst>
      <p:ext uri="{BB962C8B-B14F-4D97-AF65-F5344CB8AC3E}">
        <p14:creationId xmlns:p14="http://schemas.microsoft.com/office/powerpoint/2010/main" val="226029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hyperlink" Target="https://www.europeancancer.org/eu-projects/impact/resource/protect-europe-final-report.html" TargetMode="Externa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mailto:alexandra.eni@europeancancer.org" TargetMode="Externa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9.pn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2" Type="http://schemas.openxmlformats.org/officeDocument/2006/relationships/hyperlink" Target="mailto:juliana.desa@europeancancer.org" TargetMode="Externa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mailto:juliana.desa@europeancancer.org" TargetMode="Externa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2A6FB-6451-4E4D-8E69-51F6BF8E451C}"/>
              </a:ext>
            </a:extLst>
          </p:cNvPr>
          <p:cNvSpPr>
            <a:spLocks noGrp="1"/>
          </p:cNvSpPr>
          <p:nvPr>
            <p:ph type="ctrTitle"/>
          </p:nvPr>
        </p:nvSpPr>
        <p:spPr>
          <a:xfrm>
            <a:off x="0" y="1426514"/>
            <a:ext cx="12192000" cy="1902977"/>
          </a:xfrm>
        </p:spPr>
        <p:txBody>
          <a:bodyPr>
            <a:normAutofit/>
          </a:bodyPr>
          <a:lstStyle/>
          <a:p>
            <a:r>
              <a:rPr lang="en-US" sz="4000" dirty="0">
                <a:solidFill>
                  <a:srgbClr val="002060"/>
                </a:solidFill>
                <a:latin typeface="Arial" panose="020B0604020202020204" pitchFamily="34" charset="0"/>
                <a:cs typeface="Arial" panose="020B0604020202020204" pitchFamily="34" charset="0"/>
              </a:rPr>
              <a:t>Bridging the Cancer Gap: The Role of </a:t>
            </a:r>
            <a:r>
              <a:rPr lang="en-US" sz="4000" dirty="0">
                <a:solidFill>
                  <a:srgbClr val="002060"/>
                </a:solidFill>
              </a:rPr>
              <a:t>the European Cancer Organisation to </a:t>
            </a:r>
            <a:r>
              <a:rPr lang="en-US" sz="4000" dirty="0">
                <a:solidFill>
                  <a:srgbClr val="002060"/>
                </a:solidFill>
                <a:latin typeface="Arial" panose="020B0604020202020204" pitchFamily="34" charset="0"/>
                <a:cs typeface="Arial" panose="020B0604020202020204" pitchFamily="34" charset="0"/>
              </a:rPr>
              <a:t>Drive Equity in Cancer Care in Europe</a:t>
            </a:r>
            <a:endParaRPr lang="en-US" sz="5400" dirty="0">
              <a:solidFill>
                <a:srgbClr val="002060"/>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542F8EA6-9399-FD49-970B-1E54BA5EBBDE}"/>
              </a:ext>
            </a:extLst>
          </p:cNvPr>
          <p:cNvSpPr>
            <a:spLocks noGrp="1"/>
          </p:cNvSpPr>
          <p:nvPr>
            <p:ph type="subTitle" idx="1"/>
          </p:nvPr>
        </p:nvSpPr>
        <p:spPr>
          <a:xfrm>
            <a:off x="0" y="3416860"/>
            <a:ext cx="12191999" cy="2219168"/>
          </a:xfrm>
        </p:spPr>
        <p:txBody>
          <a:bodyPr>
            <a:normAutofit fontScale="32500" lnSpcReduction="20000"/>
          </a:bodyPr>
          <a:lstStyle/>
          <a:p>
            <a:r>
              <a:rPr lang="en-US" sz="5400" dirty="0">
                <a:solidFill>
                  <a:schemeClr val="tx1"/>
                </a:solidFill>
                <a:latin typeface="Arial" panose="020B0604020202020204" pitchFamily="34" charset="0"/>
                <a:cs typeface="Arial" panose="020B0604020202020204" pitchFamily="34" charset="0"/>
              </a:rPr>
              <a:t>Nicolò Matteo Luca Battisti</a:t>
            </a:r>
          </a:p>
          <a:p>
            <a:r>
              <a:rPr lang="en-US" sz="4000" dirty="0">
                <a:solidFill>
                  <a:schemeClr val="tx1"/>
                </a:solidFill>
                <a:latin typeface="Arial" panose="020B0604020202020204" pitchFamily="34" charset="0"/>
                <a:cs typeface="Arial" panose="020B0604020202020204" pitchFamily="34" charset="0"/>
              </a:rPr>
              <a:t>Consultant medical oncologist</a:t>
            </a:r>
          </a:p>
          <a:p>
            <a:r>
              <a:rPr lang="en-US" sz="4000" dirty="0">
                <a:solidFill>
                  <a:schemeClr val="tx1"/>
                </a:solidFill>
                <a:latin typeface="Arial" panose="020B0604020202020204" pitchFamily="34" charset="0"/>
                <a:cs typeface="Arial" panose="020B0604020202020204" pitchFamily="34" charset="0"/>
              </a:rPr>
              <a:t>Department of Medicine, Breast Unit</a:t>
            </a:r>
          </a:p>
          <a:p>
            <a:r>
              <a:rPr lang="en-US" sz="4000" dirty="0">
                <a:solidFill>
                  <a:schemeClr val="tx1"/>
                </a:solidFill>
                <a:latin typeface="Arial" panose="020B0604020202020204" pitchFamily="34" charset="0"/>
                <a:cs typeface="Arial" panose="020B0604020202020204" pitchFamily="34" charset="0"/>
              </a:rPr>
              <a:t>Senior Adult Oncology </a:t>
            </a:r>
            <a:r>
              <a:rPr lang="en-US" sz="4000" dirty="0" err="1">
                <a:solidFill>
                  <a:schemeClr val="tx1"/>
                </a:solidFill>
                <a:latin typeface="Arial" panose="020B0604020202020204" pitchFamily="34" charset="0"/>
                <a:cs typeface="Arial" panose="020B0604020202020204" pitchFamily="34" charset="0"/>
              </a:rPr>
              <a:t>Programme</a:t>
            </a:r>
            <a:r>
              <a:rPr lang="en-US" sz="4000" dirty="0">
                <a:solidFill>
                  <a:schemeClr val="tx1"/>
                </a:solidFill>
                <a:latin typeface="Arial" panose="020B0604020202020204" pitchFamily="34" charset="0"/>
                <a:cs typeface="Arial" panose="020B0604020202020204" pitchFamily="34" charset="0"/>
              </a:rPr>
              <a:t> Clinical Lead</a:t>
            </a:r>
          </a:p>
          <a:p>
            <a:r>
              <a:rPr lang="en-US" sz="4000" dirty="0">
                <a:solidFill>
                  <a:schemeClr val="tx1"/>
                </a:solidFill>
                <a:latin typeface="Arial" panose="020B0604020202020204" pitchFamily="34" charset="0"/>
                <a:cs typeface="Arial" panose="020B0604020202020204" pitchFamily="34" charset="0"/>
              </a:rPr>
              <a:t>The Royal Marsden NHS Foundation Trust</a:t>
            </a:r>
          </a:p>
          <a:p>
            <a:r>
              <a:rPr lang="en-US" sz="4000" dirty="0">
                <a:solidFill>
                  <a:schemeClr val="tx1"/>
                </a:solidFill>
                <a:latin typeface="Arial" panose="020B0604020202020204" pitchFamily="34" charset="0"/>
                <a:cs typeface="Arial" panose="020B0604020202020204" pitchFamily="34" charset="0"/>
              </a:rPr>
              <a:t>Past President of the International Society of Geriatric Oncology (SIOG)</a:t>
            </a:r>
          </a:p>
          <a:p>
            <a:r>
              <a:rPr lang="en-US" sz="4000" dirty="0">
                <a:solidFill>
                  <a:schemeClr val="tx1"/>
                </a:solidFill>
                <a:latin typeface="Arial" panose="020B0604020202020204" pitchFamily="34" charset="0"/>
                <a:cs typeface="Arial" panose="020B0604020202020204" pitchFamily="34" charset="0"/>
              </a:rPr>
              <a:t>Treasurer and Co-Chair of the Inequalities Network of the European Cancer Organisation (ECO)</a:t>
            </a:r>
          </a:p>
          <a:p>
            <a:r>
              <a:rPr lang="en-US" sz="4000" dirty="0">
                <a:solidFill>
                  <a:schemeClr val="tx1"/>
                </a:solidFill>
                <a:latin typeface="Arial" panose="020B0604020202020204" pitchFamily="34" charset="0"/>
                <a:cs typeface="Arial" panose="020B0604020202020204" pitchFamily="34" charset="0"/>
              </a:rPr>
              <a:t>Member of the Executive Committee of the European Society of Breast Cancer Specialists (EUSOMA)</a:t>
            </a:r>
            <a:endParaRPr lang="en-US" sz="3600" dirty="0">
              <a:solidFill>
                <a:schemeClr val="tx1"/>
              </a:solidFill>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85ECF613-B91C-344C-AFA7-6A1B8F50FE57}"/>
              </a:ext>
            </a:extLst>
          </p:cNvPr>
          <p:cNvSpPr txBox="1">
            <a:spLocks/>
          </p:cNvSpPr>
          <p:nvPr/>
        </p:nvSpPr>
        <p:spPr>
          <a:xfrm>
            <a:off x="0" y="6083119"/>
            <a:ext cx="12191998" cy="99145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solidFill>
                  <a:srgbClr val="002060"/>
                </a:solidFill>
                <a:latin typeface="Arial" panose="020B0604020202020204" pitchFamily="34" charset="0"/>
                <a:cs typeface="Arial" panose="020B0604020202020204" pitchFamily="34" charset="0"/>
              </a:rPr>
              <a:t>2</a:t>
            </a:r>
            <a:r>
              <a:rPr lang="en-US" sz="2000" baseline="30000" dirty="0">
                <a:solidFill>
                  <a:srgbClr val="002060"/>
                </a:solidFill>
                <a:latin typeface="Arial" panose="020B0604020202020204" pitchFamily="34" charset="0"/>
                <a:cs typeface="Arial" panose="020B0604020202020204" pitchFamily="34" charset="0"/>
              </a:rPr>
              <a:t>nd</a:t>
            </a:r>
            <a:r>
              <a:rPr lang="en-US" sz="2000" dirty="0">
                <a:solidFill>
                  <a:srgbClr val="002060"/>
                </a:solidFill>
                <a:latin typeface="Arial" panose="020B0604020202020204" pitchFamily="34" charset="0"/>
                <a:cs typeface="Arial" panose="020B0604020202020204" pitchFamily="34" charset="0"/>
              </a:rPr>
              <a:t> European Oncology Patient Congress, Riga</a:t>
            </a:r>
          </a:p>
          <a:p>
            <a:r>
              <a:rPr lang="en-US" sz="2000" dirty="0">
                <a:solidFill>
                  <a:srgbClr val="002060"/>
                </a:solidFill>
                <a:latin typeface="Arial" panose="020B0604020202020204" pitchFamily="34" charset="0"/>
                <a:cs typeface="Arial" panose="020B0604020202020204" pitchFamily="34" charset="0"/>
              </a:rPr>
              <a:t>20</a:t>
            </a:r>
            <a:r>
              <a:rPr lang="en-US" sz="2000" baseline="30000" dirty="0">
                <a:solidFill>
                  <a:srgbClr val="002060"/>
                </a:solidFill>
                <a:latin typeface="Arial" panose="020B0604020202020204" pitchFamily="34" charset="0"/>
                <a:cs typeface="Arial" panose="020B0604020202020204" pitchFamily="34" charset="0"/>
              </a:rPr>
              <a:t>th</a:t>
            </a:r>
            <a:r>
              <a:rPr lang="en-US" sz="2000" dirty="0">
                <a:solidFill>
                  <a:srgbClr val="002060"/>
                </a:solidFill>
                <a:latin typeface="Arial" panose="020B0604020202020204" pitchFamily="34" charset="0"/>
                <a:cs typeface="Arial" panose="020B0604020202020204" pitchFamily="34" charset="0"/>
              </a:rPr>
              <a:t> May 2025</a:t>
            </a:r>
            <a:endParaRPr lang="en-US" sz="20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25E8B3A8-9236-E222-7D76-E5ABB5782370}"/>
              </a:ext>
            </a:extLst>
          </p:cNvPr>
          <p:cNvPicPr>
            <a:picLocks noChangeAspect="1"/>
          </p:cNvPicPr>
          <p:nvPr/>
        </p:nvPicPr>
        <p:blipFill rotWithShape="1">
          <a:blip r:embed="rId3"/>
          <a:srcRect r="62931"/>
          <a:stretch/>
        </p:blipFill>
        <p:spPr>
          <a:xfrm>
            <a:off x="10113816" y="89500"/>
            <a:ext cx="1825929" cy="1080932"/>
          </a:xfrm>
          <a:prstGeom prst="rect">
            <a:avLst/>
          </a:prstGeom>
        </p:spPr>
      </p:pic>
      <p:pic>
        <p:nvPicPr>
          <p:cNvPr id="7" name="Graphic 6">
            <a:extLst>
              <a:ext uri="{FF2B5EF4-FFF2-40B4-BE49-F238E27FC236}">
                <a16:creationId xmlns:a16="http://schemas.microsoft.com/office/drawing/2014/main" id="{3487D0C2-0EF9-A03A-DF79-6B76F71010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04379" y="127761"/>
            <a:ext cx="1225296" cy="1004409"/>
          </a:xfrm>
          <a:prstGeom prst="rect">
            <a:avLst/>
          </a:prstGeom>
        </p:spPr>
      </p:pic>
      <p:pic>
        <p:nvPicPr>
          <p:cNvPr id="8" name="Picture 7">
            <a:extLst>
              <a:ext uri="{FF2B5EF4-FFF2-40B4-BE49-F238E27FC236}">
                <a16:creationId xmlns:a16="http://schemas.microsoft.com/office/drawing/2014/main" id="{F9370126-40AE-3067-F816-67166DDD933D}"/>
              </a:ext>
            </a:extLst>
          </p:cNvPr>
          <p:cNvPicPr>
            <a:picLocks noChangeAspect="1"/>
          </p:cNvPicPr>
          <p:nvPr/>
        </p:nvPicPr>
        <p:blipFill>
          <a:blip r:embed="rId6"/>
          <a:stretch>
            <a:fillRect/>
          </a:stretch>
        </p:blipFill>
        <p:spPr>
          <a:xfrm>
            <a:off x="252255" y="230824"/>
            <a:ext cx="3711961" cy="622300"/>
          </a:xfrm>
          <a:prstGeom prst="rect">
            <a:avLst/>
          </a:prstGeom>
        </p:spPr>
      </p:pic>
      <p:pic>
        <p:nvPicPr>
          <p:cNvPr id="9" name="Picture 8">
            <a:extLst>
              <a:ext uri="{FF2B5EF4-FFF2-40B4-BE49-F238E27FC236}">
                <a16:creationId xmlns:a16="http://schemas.microsoft.com/office/drawing/2014/main" id="{C870E769-EDDA-18B8-565C-5C995C751965}"/>
              </a:ext>
            </a:extLst>
          </p:cNvPr>
          <p:cNvPicPr>
            <a:picLocks noChangeAspect="1"/>
          </p:cNvPicPr>
          <p:nvPr/>
        </p:nvPicPr>
        <p:blipFill>
          <a:blip r:embed="rId7"/>
          <a:stretch>
            <a:fillRect/>
          </a:stretch>
        </p:blipFill>
        <p:spPr>
          <a:xfrm>
            <a:off x="6777874" y="213112"/>
            <a:ext cx="2666667" cy="816667"/>
          </a:xfrm>
          <a:prstGeom prst="rect">
            <a:avLst/>
          </a:prstGeom>
        </p:spPr>
      </p:pic>
    </p:spTree>
    <p:extLst>
      <p:ext uri="{BB962C8B-B14F-4D97-AF65-F5344CB8AC3E}">
        <p14:creationId xmlns:p14="http://schemas.microsoft.com/office/powerpoint/2010/main" val="1317829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E598513-6CB4-2E6D-9347-A62C148DBBE1}"/>
              </a:ext>
            </a:extLst>
          </p:cNvPr>
          <p:cNvSpPr>
            <a:spLocks noGrp="1"/>
          </p:cNvSpPr>
          <p:nvPr>
            <p:ph type="body" sz="quarter" idx="14"/>
          </p:nvPr>
        </p:nvSpPr>
        <p:spPr>
          <a:xfrm>
            <a:off x="810947" y="1712104"/>
            <a:ext cx="10570106" cy="1819840"/>
          </a:xfrm>
        </p:spPr>
        <p:txBody>
          <a:bodyPr vert="horz" lIns="91440" tIns="45720" rIns="91440" bIns="45720" rtlCol="0" anchor="t">
            <a:noAutofit/>
          </a:bodyPr>
          <a:lstStyle/>
          <a:p>
            <a:r>
              <a:rPr lang="en-GB" sz="1800">
                <a:solidFill>
                  <a:schemeClr val="bg2">
                    <a:lumMod val="10000"/>
                  </a:schemeClr>
                </a:solidFill>
                <a:latin typeface="Aptos"/>
                <a:cs typeface="Calibri"/>
              </a:rPr>
              <a:t>Published in December 2024, the  "</a:t>
            </a:r>
            <a:r>
              <a:rPr lang="en-GB" sz="1800" i="1">
                <a:solidFill>
                  <a:schemeClr val="bg2">
                    <a:lumMod val="10000"/>
                  </a:schemeClr>
                </a:solidFill>
                <a:latin typeface="Aptos"/>
                <a:cs typeface="Calibri"/>
                <a:hlinkClick r:id="rId2">
                  <a:extLst>
                    <a:ext uri="{A12FA001-AC4F-418D-AE19-62706E023703}">
                      <ahyp:hlinkClr xmlns:ahyp="http://schemas.microsoft.com/office/drawing/2018/hyperlinkcolor" val="tx"/>
                    </a:ext>
                  </a:extLst>
                </a:hlinkClick>
              </a:rPr>
              <a:t>PROTECT-EUROPE to drive HPV vaccination across Europe</a:t>
            </a:r>
            <a:r>
              <a:rPr lang="en-GB" sz="1800">
                <a:solidFill>
                  <a:schemeClr val="bg2">
                    <a:lumMod val="10000"/>
                  </a:schemeClr>
                </a:solidFill>
                <a:latin typeface="Aptos"/>
                <a:cs typeface="Calibri"/>
              </a:rPr>
              <a:t>" Report incorporates policy recommendations including ensuring gender-neutral HPV vaccination in all EU countries. The report also provide information on the risks of infection relevant to the young person’s sex/gender.</a:t>
            </a:r>
          </a:p>
          <a:p>
            <a:endParaRPr lang="en-GB" sz="1800">
              <a:solidFill>
                <a:schemeClr val="bg2">
                  <a:lumMod val="10000"/>
                </a:schemeClr>
              </a:solidFill>
              <a:latin typeface="Aptos"/>
              <a:cs typeface="Calibri"/>
            </a:endParaRPr>
          </a:p>
          <a:p>
            <a:pPr marL="342900" indent="-342900">
              <a:buFont typeface="Calibri" panose="020B0604020202020204" pitchFamily="34" charset="0"/>
              <a:buChar char="-"/>
            </a:pPr>
            <a:endParaRPr lang="en-GB" sz="1600" i="1">
              <a:latin typeface="Aptos"/>
              <a:cs typeface="Calibri"/>
            </a:endParaRPr>
          </a:p>
          <a:p>
            <a:pPr marL="342900" indent="-342900">
              <a:buFont typeface="Calibri" panose="020B0604020202020204" pitchFamily="34" charset="0"/>
              <a:buChar char="-"/>
            </a:pPr>
            <a:endParaRPr lang="en-GB" sz="1600" i="1">
              <a:solidFill>
                <a:schemeClr val="bg2">
                  <a:lumMod val="10000"/>
                </a:schemeClr>
              </a:solidFill>
              <a:latin typeface="Aptos"/>
              <a:cs typeface="Calibri"/>
            </a:endParaRPr>
          </a:p>
        </p:txBody>
      </p:sp>
      <p:sp>
        <p:nvSpPr>
          <p:cNvPr id="4" name="Title 3">
            <a:extLst>
              <a:ext uri="{FF2B5EF4-FFF2-40B4-BE49-F238E27FC236}">
                <a16:creationId xmlns:a16="http://schemas.microsoft.com/office/drawing/2014/main" id="{5493AAD7-873B-0A80-0934-98D11AA7B540}"/>
              </a:ext>
            </a:extLst>
          </p:cNvPr>
          <p:cNvSpPr>
            <a:spLocks noGrp="1"/>
          </p:cNvSpPr>
          <p:nvPr>
            <p:ph type="title"/>
          </p:nvPr>
        </p:nvSpPr>
        <p:spPr>
          <a:xfrm>
            <a:off x="2755373" y="248749"/>
            <a:ext cx="8000795" cy="1325563"/>
          </a:xfrm>
        </p:spPr>
        <p:txBody>
          <a:bodyPr/>
          <a:lstStyle/>
          <a:p>
            <a:r>
              <a:rPr lang="en-GB" sz="3600">
                <a:latin typeface="Aptos Display"/>
                <a:cs typeface="Calibri"/>
              </a:rPr>
              <a:t>Men &amp; Cancer Workstream</a:t>
            </a:r>
            <a:endParaRPr lang="en-GB" sz="3600"/>
          </a:p>
        </p:txBody>
      </p:sp>
      <p:sp>
        <p:nvSpPr>
          <p:cNvPr id="3" name="TextBox 2">
            <a:extLst>
              <a:ext uri="{FF2B5EF4-FFF2-40B4-BE49-F238E27FC236}">
                <a16:creationId xmlns:a16="http://schemas.microsoft.com/office/drawing/2014/main" id="{EFB3769B-AD0D-2F62-D176-BFE0A7C69194}"/>
              </a:ext>
            </a:extLst>
          </p:cNvPr>
          <p:cNvSpPr txBox="1"/>
          <p:nvPr/>
        </p:nvSpPr>
        <p:spPr>
          <a:xfrm>
            <a:off x="809218" y="2873782"/>
            <a:ext cx="10567865"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000000"/>
                </a:solidFill>
                <a:latin typeface="Aptos"/>
                <a:ea typeface="+mn-lt"/>
                <a:cs typeface="+mn-lt"/>
              </a:rPr>
              <a:t>Looking ahead to 2025, Men &amp; Cancer Workstream aims to address social inequalities in cancer through initiatives including:</a:t>
            </a:r>
          </a:p>
          <a:p>
            <a:endParaRPr lang="en-US" dirty="0">
              <a:solidFill>
                <a:srgbClr val="000000"/>
              </a:solidFill>
              <a:latin typeface="Aptos"/>
              <a:ea typeface="+mn-lt"/>
              <a:cs typeface="+mn-lt"/>
            </a:endParaRPr>
          </a:p>
          <a:p>
            <a:pPr marL="285750" indent="-285750">
              <a:buFont typeface="Arial"/>
              <a:buChar char="•"/>
            </a:pPr>
            <a:r>
              <a:rPr lang="en-US" dirty="0">
                <a:solidFill>
                  <a:srgbClr val="000000"/>
                </a:solidFill>
                <a:latin typeface="Aptos"/>
                <a:ea typeface="+mn-lt"/>
                <a:cs typeface="+mn-lt"/>
              </a:rPr>
              <a:t>Work with the new intergroup in the European Parliament to conduct a special hearing on men and cancer associated with</a:t>
            </a:r>
            <a:r>
              <a:rPr lang="en-US" b="1" dirty="0">
                <a:solidFill>
                  <a:srgbClr val="000000"/>
                </a:solidFill>
                <a:latin typeface="Aptos"/>
                <a:ea typeface="+mn-lt"/>
                <a:cs typeface="+mn-lt"/>
              </a:rPr>
              <a:t> Men's Health Week from 10</a:t>
            </a:r>
            <a:r>
              <a:rPr lang="en-US" b="1" baseline="30000" dirty="0">
                <a:solidFill>
                  <a:srgbClr val="000000"/>
                </a:solidFill>
                <a:latin typeface="Aptos"/>
                <a:ea typeface="+mn-lt"/>
                <a:cs typeface="+mn-lt"/>
              </a:rPr>
              <a:t>th</a:t>
            </a:r>
            <a:r>
              <a:rPr lang="en-US" b="1" dirty="0">
                <a:solidFill>
                  <a:srgbClr val="000000"/>
                </a:solidFill>
                <a:latin typeface="Aptos"/>
                <a:ea typeface="+mn-lt"/>
                <a:cs typeface="+mn-lt"/>
              </a:rPr>
              <a:t>  to 16</a:t>
            </a:r>
            <a:r>
              <a:rPr lang="en-US" b="1" baseline="30000" dirty="0">
                <a:solidFill>
                  <a:srgbClr val="000000"/>
                </a:solidFill>
                <a:latin typeface="Aptos"/>
                <a:ea typeface="+mn-lt"/>
                <a:cs typeface="+mn-lt"/>
              </a:rPr>
              <a:t>th</a:t>
            </a:r>
            <a:r>
              <a:rPr lang="en-US" b="1" dirty="0">
                <a:solidFill>
                  <a:srgbClr val="000000"/>
                </a:solidFill>
                <a:latin typeface="Aptos"/>
                <a:ea typeface="+mn-lt"/>
                <a:cs typeface="+mn-lt"/>
              </a:rPr>
              <a:t>  June 2025</a:t>
            </a:r>
            <a:r>
              <a:rPr lang="en-US" dirty="0">
                <a:solidFill>
                  <a:srgbClr val="000000"/>
                </a:solidFill>
                <a:latin typeface="Aptos"/>
                <a:ea typeface="+mn-lt"/>
                <a:cs typeface="+mn-lt"/>
              </a:rPr>
              <a:t>. The hearing will produce an official report.</a:t>
            </a:r>
          </a:p>
          <a:p>
            <a:endParaRPr lang="en-US" dirty="0">
              <a:solidFill>
                <a:srgbClr val="000000"/>
              </a:solidFill>
              <a:latin typeface="Aptos"/>
              <a:ea typeface="Calibri" panose="020F0502020204030204"/>
              <a:cs typeface="Calibri" panose="020F0502020204030204"/>
            </a:endParaRPr>
          </a:p>
          <a:p>
            <a:pPr marL="285750" indent="-285750">
              <a:buFont typeface="Arial"/>
              <a:buChar char="•"/>
            </a:pPr>
            <a:r>
              <a:rPr lang="en-US" b="1" dirty="0">
                <a:solidFill>
                  <a:srgbClr val="000000"/>
                </a:solidFill>
                <a:latin typeface="Aptos"/>
                <a:ea typeface="+mn-lt"/>
                <a:cs typeface="+mn-lt"/>
              </a:rPr>
              <a:t>Spotlight on prostate cancer in the third quarter of 2025</a:t>
            </a:r>
            <a:r>
              <a:rPr lang="en-US" dirty="0">
                <a:solidFill>
                  <a:srgbClr val="000000"/>
                </a:solidFill>
                <a:latin typeface="Aptos"/>
                <a:ea typeface="+mn-lt"/>
                <a:cs typeface="+mn-lt"/>
              </a:rPr>
              <a:t>, in support of prostate cancer awareness activities in that period, e.g. </a:t>
            </a:r>
            <a:r>
              <a:rPr lang="en-US" dirty="0" err="1">
                <a:solidFill>
                  <a:srgbClr val="000000"/>
                </a:solidFill>
                <a:latin typeface="Aptos"/>
                <a:ea typeface="+mn-lt"/>
                <a:cs typeface="+mn-lt"/>
              </a:rPr>
              <a:t>Movember</a:t>
            </a:r>
            <a:r>
              <a:rPr lang="en-US" dirty="0">
                <a:solidFill>
                  <a:srgbClr val="000000"/>
                </a:solidFill>
                <a:latin typeface="Aptos"/>
                <a:ea typeface="+mn-lt"/>
                <a:cs typeface="+mn-lt"/>
              </a:rPr>
              <a:t>. The initiative will present relevant data from the European Cancer Pulse, testimonials, best practices and policy recommendations, supported by a Europe-wide event.</a:t>
            </a:r>
          </a:p>
          <a:p>
            <a:endParaRPr lang="en-US" dirty="0">
              <a:solidFill>
                <a:srgbClr val="000000"/>
              </a:solidFill>
              <a:latin typeface="Aptos"/>
              <a:ea typeface="+mn-lt"/>
              <a:cs typeface="+mn-lt"/>
            </a:endParaRPr>
          </a:p>
          <a:p>
            <a:pPr marL="285750" indent="-285750">
              <a:buFont typeface="Arial"/>
              <a:buChar char="•"/>
            </a:pPr>
            <a:r>
              <a:rPr lang="en-US" dirty="0">
                <a:solidFill>
                  <a:srgbClr val="000000"/>
                </a:solidFill>
                <a:latin typeface="Aptos"/>
                <a:ea typeface="+mn-lt"/>
                <a:cs typeface="+mn-lt"/>
              </a:rPr>
              <a:t>In addition, continue to </a:t>
            </a:r>
            <a:r>
              <a:rPr lang="en-US" b="1" dirty="0">
                <a:solidFill>
                  <a:srgbClr val="000000"/>
                </a:solidFill>
                <a:latin typeface="Aptos"/>
                <a:ea typeface="+mn-lt"/>
                <a:cs typeface="+mn-lt"/>
              </a:rPr>
              <a:t>develop synergies and cooperation with PRAISE - U </a:t>
            </a:r>
            <a:r>
              <a:rPr lang="en-US" dirty="0">
                <a:solidFill>
                  <a:srgbClr val="000000"/>
                </a:solidFill>
                <a:latin typeface="Aptos"/>
                <a:ea typeface="+mn-lt"/>
                <a:cs typeface="+mn-lt"/>
              </a:rPr>
              <a:t>and unveil the results of the first screening </a:t>
            </a:r>
            <a:r>
              <a:rPr lang="en-US" dirty="0" err="1">
                <a:solidFill>
                  <a:srgbClr val="000000"/>
                </a:solidFill>
                <a:latin typeface="Aptos"/>
                <a:ea typeface="+mn-lt"/>
                <a:cs typeface="+mn-lt"/>
              </a:rPr>
              <a:t>programmes</a:t>
            </a:r>
            <a:r>
              <a:rPr lang="en-US" dirty="0">
                <a:solidFill>
                  <a:srgbClr val="000000"/>
                </a:solidFill>
                <a:latin typeface="Aptos"/>
                <a:ea typeface="+mn-lt"/>
                <a:cs typeface="+mn-lt"/>
              </a:rPr>
              <a:t> launched in Europe</a:t>
            </a:r>
          </a:p>
          <a:p>
            <a:endParaRPr lang="en-US" dirty="0"/>
          </a:p>
        </p:txBody>
      </p:sp>
    </p:spTree>
    <p:extLst>
      <p:ext uri="{BB962C8B-B14F-4D97-AF65-F5344CB8AC3E}">
        <p14:creationId xmlns:p14="http://schemas.microsoft.com/office/powerpoint/2010/main" val="265696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3D9E6ACD-D757-0A7D-5C8F-CA060C65F0E8}"/>
              </a:ext>
            </a:extLst>
          </p:cNvPr>
          <p:cNvSpPr>
            <a:spLocks noGrp="1"/>
          </p:cNvSpPr>
          <p:nvPr>
            <p:ph type="body" sz="quarter" idx="14"/>
          </p:nvPr>
        </p:nvSpPr>
        <p:spPr/>
        <p:txBody>
          <a:bodyPr/>
          <a:lstStyle/>
          <a:p>
            <a:endParaRPr lang="en-GB"/>
          </a:p>
        </p:txBody>
      </p:sp>
      <p:sp>
        <p:nvSpPr>
          <p:cNvPr id="13" name="Title 12">
            <a:extLst>
              <a:ext uri="{FF2B5EF4-FFF2-40B4-BE49-F238E27FC236}">
                <a16:creationId xmlns:a16="http://schemas.microsoft.com/office/drawing/2014/main" id="{90C99633-4802-9649-594F-F75FC9D28497}"/>
              </a:ext>
            </a:extLst>
          </p:cNvPr>
          <p:cNvSpPr>
            <a:spLocks noGrp="1"/>
          </p:cNvSpPr>
          <p:nvPr>
            <p:ph type="title"/>
          </p:nvPr>
        </p:nvSpPr>
        <p:spPr/>
        <p:txBody>
          <a:bodyPr/>
          <a:lstStyle/>
          <a:p>
            <a:endParaRPr lang="en-GB"/>
          </a:p>
        </p:txBody>
      </p:sp>
      <p:sp>
        <p:nvSpPr>
          <p:cNvPr id="4" name="Slide Number Placeholder 3">
            <a:extLst>
              <a:ext uri="{FF2B5EF4-FFF2-40B4-BE49-F238E27FC236}">
                <a16:creationId xmlns:a16="http://schemas.microsoft.com/office/drawing/2014/main" id="{41832168-9BA3-59DA-F3F4-AC6887C56675}"/>
              </a:ext>
            </a:extLst>
          </p:cNvPr>
          <p:cNvSpPr>
            <a:spLocks noGrp="1"/>
          </p:cNvSpPr>
          <p:nvPr>
            <p:ph type="sldNum" sz="quarter" idx="15"/>
          </p:nvPr>
        </p:nvSpPr>
        <p:spPr/>
        <p:txBody>
          <a:bodyPr/>
          <a:lstStyle>
            <a:defPPr>
              <a:defRPr lang="en-US"/>
            </a:defPPr>
            <a:lvl1pPr marL="0" algn="l" defTabSz="1219139" rtl="0" eaLnBrk="1" latinLnBrk="0" hangingPunct="1">
              <a:defRPr sz="2489" kern="1200">
                <a:solidFill>
                  <a:schemeClr val="tx1"/>
                </a:solidFill>
                <a:latin typeface="+mn-lt"/>
                <a:ea typeface="+mn-ea"/>
                <a:cs typeface="+mn-cs"/>
              </a:defRPr>
            </a:lvl1pPr>
            <a:lvl2pPr marL="609570" algn="l" defTabSz="1219139" rtl="0" eaLnBrk="1" latinLnBrk="0" hangingPunct="1">
              <a:defRPr sz="2489" kern="1200">
                <a:solidFill>
                  <a:schemeClr val="tx1"/>
                </a:solidFill>
                <a:latin typeface="+mn-lt"/>
                <a:ea typeface="+mn-ea"/>
                <a:cs typeface="+mn-cs"/>
              </a:defRPr>
            </a:lvl2pPr>
            <a:lvl3pPr marL="1219139" algn="l" defTabSz="1219139" rtl="0" eaLnBrk="1" latinLnBrk="0" hangingPunct="1">
              <a:defRPr sz="2489" kern="1200">
                <a:solidFill>
                  <a:schemeClr val="tx1"/>
                </a:solidFill>
                <a:latin typeface="+mn-lt"/>
                <a:ea typeface="+mn-ea"/>
                <a:cs typeface="+mn-cs"/>
              </a:defRPr>
            </a:lvl3pPr>
            <a:lvl4pPr marL="1828709" algn="l" defTabSz="1219139" rtl="0" eaLnBrk="1" latinLnBrk="0" hangingPunct="1">
              <a:defRPr sz="2489" kern="1200">
                <a:solidFill>
                  <a:schemeClr val="tx1"/>
                </a:solidFill>
                <a:latin typeface="+mn-lt"/>
                <a:ea typeface="+mn-ea"/>
                <a:cs typeface="+mn-cs"/>
              </a:defRPr>
            </a:lvl4pPr>
            <a:lvl5pPr marL="2438278" algn="l" defTabSz="1219139" rtl="0" eaLnBrk="1" latinLnBrk="0" hangingPunct="1">
              <a:defRPr sz="2489" kern="1200">
                <a:solidFill>
                  <a:schemeClr val="tx1"/>
                </a:solidFill>
                <a:latin typeface="+mn-lt"/>
                <a:ea typeface="+mn-ea"/>
                <a:cs typeface="+mn-cs"/>
              </a:defRPr>
            </a:lvl5pPr>
            <a:lvl6pPr marL="3047848" algn="l" defTabSz="1219139" rtl="0" eaLnBrk="1" latinLnBrk="0" hangingPunct="1">
              <a:defRPr sz="2489" kern="1200">
                <a:solidFill>
                  <a:schemeClr val="tx1"/>
                </a:solidFill>
                <a:latin typeface="+mn-lt"/>
                <a:ea typeface="+mn-ea"/>
                <a:cs typeface="+mn-cs"/>
              </a:defRPr>
            </a:lvl6pPr>
            <a:lvl7pPr marL="3657417" algn="l" defTabSz="1219139" rtl="0" eaLnBrk="1" latinLnBrk="0" hangingPunct="1">
              <a:defRPr sz="2489" kern="1200">
                <a:solidFill>
                  <a:schemeClr val="tx1"/>
                </a:solidFill>
                <a:latin typeface="+mn-lt"/>
                <a:ea typeface="+mn-ea"/>
                <a:cs typeface="+mn-cs"/>
              </a:defRPr>
            </a:lvl7pPr>
            <a:lvl8pPr marL="4266987" algn="l" defTabSz="1219139" rtl="0" eaLnBrk="1" latinLnBrk="0" hangingPunct="1">
              <a:defRPr sz="2489" kern="1200">
                <a:solidFill>
                  <a:schemeClr val="tx1"/>
                </a:solidFill>
                <a:latin typeface="+mn-lt"/>
                <a:ea typeface="+mn-ea"/>
                <a:cs typeface="+mn-cs"/>
              </a:defRPr>
            </a:lvl8pPr>
            <a:lvl9pPr marL="4876557" algn="l" defTabSz="1219139" rtl="0" eaLnBrk="1" latinLnBrk="0" hangingPunct="1">
              <a:defRPr sz="2489" kern="1200">
                <a:solidFill>
                  <a:schemeClr val="tx1"/>
                </a:solidFill>
                <a:latin typeface="+mn-lt"/>
                <a:ea typeface="+mn-ea"/>
                <a:cs typeface="+mn-cs"/>
              </a:defRPr>
            </a:lvl9pPr>
          </a:lstStyle>
          <a:p>
            <a:fld id="{7EA9B0C3-250C-0D4C-8B96-B90F6BAFB092}" type="slidenum">
              <a:rPr lang="en-US" smtClean="0"/>
              <a:pPr/>
              <a:t>11</a:t>
            </a:fld>
            <a:endParaRPr lang="en-US"/>
          </a:p>
        </p:txBody>
      </p:sp>
      <p:pic>
        <p:nvPicPr>
          <p:cNvPr id="14" name="Picture 13" descr="A group of people holding a heart&#10;&#10;AI-generated content may be incorrect.">
            <a:extLst>
              <a:ext uri="{FF2B5EF4-FFF2-40B4-BE49-F238E27FC236}">
                <a16:creationId xmlns:a16="http://schemas.microsoft.com/office/drawing/2014/main" id="{762152C4-54A8-0639-7470-CCC4343D93F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35321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2525A-BB37-DF95-CA61-CF16A49F43F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C470AF0-41AD-790C-57AD-AAE579486624}"/>
              </a:ext>
            </a:extLst>
          </p:cNvPr>
          <p:cNvSpPr>
            <a:spLocks noGrp="1"/>
          </p:cNvSpPr>
          <p:nvPr>
            <p:ph type="body" sz="quarter" idx="14"/>
          </p:nvPr>
        </p:nvSpPr>
        <p:spPr>
          <a:xfrm>
            <a:off x="835672" y="2024718"/>
            <a:ext cx="10540797" cy="4418457"/>
          </a:xfrm>
        </p:spPr>
        <p:txBody>
          <a:bodyPr vert="horz" lIns="121920" tIns="60960" rIns="121920" bIns="60960" rtlCol="0" anchor="t">
            <a:noAutofit/>
          </a:bodyPr>
          <a:lst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a:lstStyle>
          <a:p>
            <a:pPr indent="0">
              <a:buNone/>
            </a:pPr>
            <a:r>
              <a:rPr lang="en-GB" sz="2100" dirty="0">
                <a:solidFill>
                  <a:srgbClr val="000000"/>
                </a:solidFill>
                <a:latin typeface="Aptos"/>
              </a:rPr>
              <a:t>The LGBTIQ workstream is starting </a:t>
            </a:r>
            <a:r>
              <a:rPr lang="en-GB" sz="2100" b="1" dirty="0">
                <a:solidFill>
                  <a:srgbClr val="000000"/>
                </a:solidFill>
                <a:latin typeface="Aptos"/>
              </a:rPr>
              <a:t>a pan-European research project</a:t>
            </a:r>
            <a:r>
              <a:rPr lang="en-GB" sz="2100" dirty="0">
                <a:solidFill>
                  <a:srgbClr val="000000"/>
                </a:solidFill>
                <a:latin typeface="Aptos"/>
              </a:rPr>
              <a:t> based on the fact that:</a:t>
            </a:r>
            <a:endParaRPr lang="en-US" sz="2100" dirty="0">
              <a:solidFill>
                <a:srgbClr val="000000"/>
              </a:solidFill>
              <a:latin typeface="Aptos"/>
              <a:ea typeface="Calibri"/>
              <a:cs typeface="Calibri"/>
            </a:endParaRPr>
          </a:p>
          <a:p>
            <a:endParaRPr lang="en-GB" sz="1300" dirty="0">
              <a:solidFill>
                <a:srgbClr val="000000"/>
              </a:solidFill>
              <a:ea typeface="Calibri"/>
              <a:cs typeface="Calibri"/>
            </a:endParaRPr>
          </a:p>
          <a:p>
            <a:pPr marL="380365" indent="-380365">
              <a:lnSpc>
                <a:spcPct val="100000"/>
              </a:lnSpc>
              <a:spcBef>
                <a:spcPts val="933"/>
              </a:spcBef>
              <a:spcAft>
                <a:spcPts val="1067"/>
              </a:spcAft>
              <a:buFont typeface="Arial,Sans-Serif"/>
              <a:buChar char="•"/>
            </a:pPr>
            <a:r>
              <a:rPr lang="en-GB" sz="2100" dirty="0">
                <a:solidFill>
                  <a:srgbClr val="000000"/>
                </a:solidFill>
                <a:latin typeface="Aptos"/>
                <a:cs typeface="Calibri"/>
              </a:rPr>
              <a:t>LGBTIQ individuals in Europe face </a:t>
            </a:r>
            <a:r>
              <a:rPr lang="en-GB" sz="2100" b="1" dirty="0">
                <a:solidFill>
                  <a:srgbClr val="00B0F0"/>
                </a:solidFill>
                <a:latin typeface="Aptos"/>
                <a:cs typeface="Calibri"/>
              </a:rPr>
              <a:t>discrimination and barriers in healthcare</a:t>
            </a:r>
            <a:r>
              <a:rPr lang="en-GB" sz="2100" dirty="0">
                <a:solidFill>
                  <a:srgbClr val="000000"/>
                </a:solidFill>
                <a:latin typeface="Aptos"/>
                <a:cs typeface="Calibri"/>
              </a:rPr>
              <a:t> due to inadequate training, non-inclusive policies, and a lack of safe spaces.</a:t>
            </a:r>
            <a:endParaRPr lang="en-US" sz="2100" dirty="0">
              <a:solidFill>
                <a:srgbClr val="000000"/>
              </a:solidFill>
              <a:latin typeface="Aptos"/>
              <a:cs typeface="Calibri"/>
            </a:endParaRPr>
          </a:p>
          <a:p>
            <a:pPr marL="380365" indent="-380365">
              <a:lnSpc>
                <a:spcPct val="100000"/>
              </a:lnSpc>
              <a:spcBef>
                <a:spcPts val="933"/>
              </a:spcBef>
              <a:spcAft>
                <a:spcPts val="1067"/>
              </a:spcAft>
              <a:buFont typeface="Arial,Sans-Serif"/>
              <a:buChar char="•"/>
            </a:pPr>
            <a:r>
              <a:rPr lang="en-GB" sz="2100" dirty="0">
                <a:solidFill>
                  <a:srgbClr val="000000"/>
                </a:solidFill>
                <a:latin typeface="Aptos"/>
                <a:cs typeface="Calibri"/>
              </a:rPr>
              <a:t>45% of LGBTIQ people in the EU report difficulties accessing healthcare, especially trans women, men, and intersex persons (EU FRA, </a:t>
            </a:r>
            <a:r>
              <a:rPr lang="en-GB" sz="2100" i="1" dirty="0">
                <a:solidFill>
                  <a:srgbClr val="000000"/>
                </a:solidFill>
                <a:latin typeface="Aptos"/>
                <a:cs typeface="Calibri"/>
              </a:rPr>
              <a:t>LGBTIQ at a crossroads</a:t>
            </a:r>
            <a:r>
              <a:rPr lang="en-GB" sz="2100" dirty="0">
                <a:solidFill>
                  <a:srgbClr val="000000"/>
                </a:solidFill>
                <a:latin typeface="Aptos"/>
                <a:cs typeface="Calibri"/>
              </a:rPr>
              <a:t>, 2024).</a:t>
            </a:r>
          </a:p>
          <a:p>
            <a:pPr marL="380365" indent="-380365">
              <a:lnSpc>
                <a:spcPct val="100000"/>
              </a:lnSpc>
              <a:spcBef>
                <a:spcPts val="933"/>
              </a:spcBef>
              <a:spcAft>
                <a:spcPts val="1067"/>
              </a:spcAft>
              <a:buFont typeface="Arial,Sans-Serif"/>
              <a:buChar char="•"/>
            </a:pPr>
            <a:r>
              <a:rPr lang="en-GB" sz="2100" b="1" dirty="0">
                <a:solidFill>
                  <a:srgbClr val="00B0F0"/>
                </a:solidFill>
                <a:latin typeface="Aptos"/>
                <a:cs typeface="Calibri"/>
              </a:rPr>
              <a:t>More specific data is needed</a:t>
            </a:r>
            <a:r>
              <a:rPr lang="en-GB" sz="2100" dirty="0">
                <a:solidFill>
                  <a:srgbClr val="000000"/>
                </a:solidFill>
                <a:latin typeface="Aptos"/>
                <a:cs typeface="Calibri"/>
              </a:rPr>
              <a:t> to better understand barriers to cancer prevention and care for LGBTIQ communities in Europe to ensure equitable health access.</a:t>
            </a:r>
          </a:p>
          <a:p>
            <a:pPr marL="380365" indent="-380365">
              <a:lnSpc>
                <a:spcPct val="100000"/>
              </a:lnSpc>
              <a:spcBef>
                <a:spcPts val="933"/>
              </a:spcBef>
              <a:spcAft>
                <a:spcPts val="1067"/>
              </a:spcAft>
              <a:buFont typeface="Arial,Sans-Serif"/>
              <a:buChar char="•"/>
            </a:pPr>
            <a:r>
              <a:rPr lang="en-GB" sz="2100" dirty="0">
                <a:solidFill>
                  <a:srgbClr val="000000"/>
                </a:solidFill>
                <a:latin typeface="Aptos"/>
                <a:cs typeface="Calibri"/>
              </a:rPr>
              <a:t>Previous data focuses on healthcare professionals' attitudes towards LGBTIQ patients</a:t>
            </a:r>
          </a:p>
        </p:txBody>
      </p:sp>
      <p:sp>
        <p:nvSpPr>
          <p:cNvPr id="3" name="Title 2">
            <a:extLst>
              <a:ext uri="{FF2B5EF4-FFF2-40B4-BE49-F238E27FC236}">
                <a16:creationId xmlns:a16="http://schemas.microsoft.com/office/drawing/2014/main" id="{EC176892-A016-A0E7-C32D-02C09069FEE2}"/>
              </a:ext>
            </a:extLst>
          </p:cNvPr>
          <p:cNvSpPr>
            <a:spLocks noGrp="1"/>
          </p:cNvSpPr>
          <p:nvPr>
            <p:ph type="title"/>
          </p:nvPr>
        </p:nvSpPr>
        <p:spPr/>
        <p:txBody>
          <a:bodyPr/>
          <a:lst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a:lstStyle>
          <a:p>
            <a:r>
              <a:rPr lang="en-US" sz="3600">
                <a:solidFill>
                  <a:srgbClr val="243B86"/>
                </a:solidFill>
                <a:latin typeface="Aptos Display"/>
                <a:ea typeface="+mj-ea"/>
                <a:cs typeface="Calibri"/>
              </a:rPr>
              <a:t>LGBTIQ and Cancer Survey</a:t>
            </a:r>
            <a:br>
              <a:rPr lang="en-US" sz="3600">
                <a:solidFill>
                  <a:schemeClr val="tx2"/>
                </a:solidFill>
                <a:latin typeface="Aptos Display"/>
                <a:ea typeface="+mj-ea"/>
                <a:cs typeface="Calibri"/>
              </a:rPr>
            </a:br>
            <a:r>
              <a:rPr lang="en-US" sz="3600">
                <a:solidFill>
                  <a:schemeClr val="tx2"/>
                </a:solidFill>
                <a:latin typeface="Aptos Display"/>
                <a:ea typeface="+mj-ea"/>
                <a:cs typeface="Calibri"/>
              </a:rPr>
              <a:t>Why do we need this project?</a:t>
            </a:r>
          </a:p>
        </p:txBody>
      </p:sp>
    </p:spTree>
    <p:extLst>
      <p:ext uri="{BB962C8B-B14F-4D97-AF65-F5344CB8AC3E}">
        <p14:creationId xmlns:p14="http://schemas.microsoft.com/office/powerpoint/2010/main" val="707789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AED62-25EA-4E29-CCB6-752C329A738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B9FB5F4-2589-0685-BE6C-0E1210F30C13}"/>
              </a:ext>
            </a:extLst>
          </p:cNvPr>
          <p:cNvSpPr>
            <a:spLocks noGrp="1"/>
          </p:cNvSpPr>
          <p:nvPr>
            <p:ph type="body" sz="quarter" idx="14"/>
          </p:nvPr>
        </p:nvSpPr>
        <p:spPr/>
        <p:txBody>
          <a:bodyPr vert="horz" lIns="121920" tIns="60960" rIns="121920" bIns="60960" rtlCol="0" anchor="t">
            <a:noAutofit/>
          </a:bodyPr>
          <a:lst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a:lstStyle>
          <a:p>
            <a:pPr marL="456565" indent="-456565">
              <a:buFont typeface="Arial" panose="020B0604020202020204" pitchFamily="34" charset="0"/>
              <a:buChar char="•"/>
            </a:pPr>
            <a:r>
              <a:rPr lang="en-GB" sz="2400">
                <a:solidFill>
                  <a:srgbClr val="000000"/>
                </a:solidFill>
                <a:latin typeface="Aptos"/>
                <a:cs typeface="Calibri"/>
              </a:rPr>
              <a:t>The survey is available in English and other 17 European languages, including </a:t>
            </a:r>
            <a:r>
              <a:rPr lang="en-GB" sz="2400">
                <a:solidFill>
                  <a:srgbClr val="000000"/>
                </a:solidFill>
                <a:latin typeface="Aptos"/>
                <a:ea typeface="+mn-lt"/>
                <a:cs typeface="+mn-lt"/>
              </a:rPr>
              <a:t>Bulgarian, Croatian, Czech, Danish, Dutch, Finnish, French, German, Greek, Hungarian, Italian, Norwegian, Polish, Portuguese, Romanian, Spanish, Swedish </a:t>
            </a:r>
            <a:endParaRPr lang="en-GB" sz="2400">
              <a:solidFill>
                <a:srgbClr val="000000"/>
              </a:solidFill>
              <a:latin typeface="Aptos"/>
              <a:ea typeface="Calibri"/>
              <a:cs typeface="Calibri"/>
            </a:endParaRPr>
          </a:p>
          <a:p>
            <a:pPr marL="456565" indent="-456565">
              <a:buFont typeface="Arial" panose="020B0604020202020204" pitchFamily="34" charset="0"/>
              <a:buChar char="•"/>
            </a:pPr>
            <a:endParaRPr lang="en-GB" sz="2400">
              <a:solidFill>
                <a:srgbClr val="000000"/>
              </a:solidFill>
              <a:latin typeface="Aptos"/>
              <a:ea typeface="Calibri"/>
              <a:cs typeface="Calibri"/>
            </a:endParaRPr>
          </a:p>
          <a:p>
            <a:pPr marL="456565" indent="-456565">
              <a:buFont typeface="Arial" panose="020B0604020202020204" pitchFamily="34" charset="0"/>
              <a:buChar char="•"/>
            </a:pPr>
            <a:r>
              <a:rPr lang="en-GB" sz="2400">
                <a:solidFill>
                  <a:srgbClr val="000000"/>
                </a:solidFill>
                <a:latin typeface="Aptos"/>
                <a:cs typeface="Calibri"/>
              </a:rPr>
              <a:t>The link to the survey will be accompanied by a </a:t>
            </a:r>
            <a:r>
              <a:rPr lang="en-GB" sz="2400" b="1">
                <a:latin typeface="Aptos"/>
                <a:cs typeface="Calibri"/>
              </a:rPr>
              <a:t>dissemination toolkit</a:t>
            </a:r>
            <a:r>
              <a:rPr lang="en-GB" sz="2400">
                <a:solidFill>
                  <a:srgbClr val="000000"/>
                </a:solidFill>
                <a:latin typeface="Aptos"/>
                <a:cs typeface="Calibri"/>
              </a:rPr>
              <a:t>, comprised of visuals, social media ready-to-post texts, flyer, standard presentation slide, and other materials and guidelines</a:t>
            </a:r>
          </a:p>
        </p:txBody>
      </p:sp>
      <p:sp>
        <p:nvSpPr>
          <p:cNvPr id="3" name="Title 2">
            <a:extLst>
              <a:ext uri="{FF2B5EF4-FFF2-40B4-BE49-F238E27FC236}">
                <a16:creationId xmlns:a16="http://schemas.microsoft.com/office/drawing/2014/main" id="{6F5E3DD5-AF07-B2F7-975D-6A96686F05F2}"/>
              </a:ext>
            </a:extLst>
          </p:cNvPr>
          <p:cNvSpPr>
            <a:spLocks noGrp="1"/>
          </p:cNvSpPr>
          <p:nvPr>
            <p:ph type="title"/>
          </p:nvPr>
        </p:nvSpPr>
        <p:spPr/>
        <p:txBody>
          <a:bodyPr/>
          <a:lst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a:lstStyle>
          <a:p>
            <a:r>
              <a:rPr lang="en-US" sz="3600">
                <a:solidFill>
                  <a:schemeClr val="tx2"/>
                </a:solidFill>
                <a:latin typeface="Aptos Display"/>
                <a:ea typeface="+mj-ea"/>
                <a:cs typeface="Calibri"/>
              </a:rPr>
              <a:t>LGBTIQ and Cancer Survey</a:t>
            </a:r>
          </a:p>
        </p:txBody>
      </p:sp>
    </p:spTree>
    <p:extLst>
      <p:ext uri="{BB962C8B-B14F-4D97-AF65-F5344CB8AC3E}">
        <p14:creationId xmlns:p14="http://schemas.microsoft.com/office/powerpoint/2010/main" val="20162588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421118-16A5-09D4-22EA-AA484AA1E8F7}"/>
              </a:ext>
            </a:extLst>
          </p:cNvPr>
          <p:cNvSpPr>
            <a:spLocks noGrp="1"/>
          </p:cNvSpPr>
          <p:nvPr>
            <p:ph type="body" sz="quarter" idx="14"/>
          </p:nvPr>
        </p:nvSpPr>
        <p:spPr>
          <a:xfrm>
            <a:off x="835673" y="2024718"/>
            <a:ext cx="5402184" cy="4506380"/>
          </a:xfrm>
        </p:spPr>
        <p:txBody>
          <a:bodyPr vert="horz" lIns="91440" tIns="45720" rIns="91440" bIns="45720" rtlCol="0" anchor="t">
            <a:noAutofit/>
          </a:bodyPr>
          <a:lstStyle/>
          <a:p>
            <a:pPr marL="285750" indent="-285750">
              <a:buChar char="•"/>
            </a:pPr>
            <a:r>
              <a:rPr lang="en-GB" sz="1800" dirty="0">
                <a:latin typeface="Aptos"/>
                <a:cs typeface="Calibri"/>
              </a:rPr>
              <a:t>ECO, in collaboration with the European Public Health Alliance, hosted a webinar on </a:t>
            </a:r>
            <a:r>
              <a:rPr lang="en-GB" sz="1800" b="1" dirty="0">
                <a:latin typeface="Aptos"/>
                <a:cs typeface="Calibri"/>
              </a:rPr>
              <a:t>9 April 2025</a:t>
            </a:r>
            <a:r>
              <a:rPr lang="en-GB" sz="1800" dirty="0">
                <a:latin typeface="Aptos"/>
                <a:cs typeface="Calibri"/>
              </a:rPr>
              <a:t>, as part of Global Public Health Week, titled </a:t>
            </a:r>
            <a:r>
              <a:rPr lang="en-GB" sz="1800" b="1" i="1" dirty="0">
                <a:solidFill>
                  <a:schemeClr val="tx1"/>
                </a:solidFill>
                <a:latin typeface="Aptos"/>
                <a:cs typeface="Calibri"/>
              </a:rPr>
              <a:t>Combatting ethnic disparities in healthcare: a case study of prostate and breast cancer</a:t>
            </a:r>
            <a:endParaRPr lang="en-GB" sz="1800" i="1" dirty="0">
              <a:solidFill>
                <a:schemeClr val="tx1"/>
              </a:solidFill>
              <a:latin typeface="Aptos"/>
              <a:cs typeface="Calibri"/>
            </a:endParaRPr>
          </a:p>
          <a:p>
            <a:pPr marL="285750" indent="-285750">
              <a:buFont typeface="Arial"/>
              <a:buChar char="•"/>
            </a:pPr>
            <a:r>
              <a:rPr lang="en-GB" sz="1800" dirty="0">
                <a:latin typeface="Aptos"/>
                <a:cs typeface="Calibri"/>
              </a:rPr>
              <a:t>The discussion centred on sharing best practices and engaging the community, with contributions from experts in breast and prostate cancer, patient advocates, policy and stakeholder initiatives on diversity, equality and inclusion, as well as civil society representatives, all working to address ethnic inequities in cancer care in Europe and beyond.</a:t>
            </a:r>
            <a:endParaRPr lang="en-GB" sz="1800" dirty="0"/>
          </a:p>
          <a:p>
            <a:pPr marL="285750" indent="-285750">
              <a:buFont typeface="Arial"/>
              <a:buChar char="•"/>
            </a:pPr>
            <a:endParaRPr lang="en-GB" sz="1800" dirty="0">
              <a:latin typeface="Aptos"/>
              <a:cs typeface="Calibri"/>
            </a:endParaRPr>
          </a:p>
          <a:p>
            <a:pPr marL="0" indent="0" algn="ctr">
              <a:buNone/>
            </a:pPr>
            <a:r>
              <a:rPr lang="en-GB" sz="1500" b="1" dirty="0">
                <a:latin typeface="Aptos"/>
                <a:cs typeface="Calibri"/>
              </a:rPr>
              <a:t>For more information, please contact</a:t>
            </a:r>
            <a:r>
              <a:rPr lang="en-GB" sz="1500" dirty="0">
                <a:solidFill>
                  <a:schemeClr val="tx1"/>
                </a:solidFill>
                <a:latin typeface="Aptos"/>
                <a:cs typeface="Calibri"/>
              </a:rPr>
              <a:t>: </a:t>
            </a:r>
            <a:r>
              <a:rPr lang="en-GB" sz="1500" b="1" dirty="0">
                <a:solidFill>
                  <a:schemeClr val="tx1"/>
                </a:solidFill>
                <a:latin typeface="Aptos"/>
                <a:cs typeface="Calibri"/>
                <a:hlinkClick r:id="rId2">
                  <a:extLst>
                    <a:ext uri="{A12FA001-AC4F-418D-AE19-62706E023703}">
                      <ahyp:hlinkClr xmlns:ahyp="http://schemas.microsoft.com/office/drawing/2018/hyperlinkcolor" val="tx"/>
                    </a:ext>
                  </a:extLst>
                </a:hlinkClick>
              </a:rPr>
              <a:t>alexandra.eni@europeancancer.org</a:t>
            </a:r>
            <a:endParaRPr lang="en-GB" sz="1500" dirty="0">
              <a:solidFill>
                <a:schemeClr val="tx1"/>
              </a:solidFill>
              <a:latin typeface="Aptos"/>
              <a:cs typeface="Calibri"/>
            </a:endParaRPr>
          </a:p>
          <a:p>
            <a:pPr marL="457200" indent="-457200">
              <a:buChar char="•"/>
            </a:pPr>
            <a:endParaRPr lang="en-GB" sz="2400" b="1" dirty="0">
              <a:solidFill>
                <a:schemeClr val="tx1"/>
              </a:solidFill>
            </a:endParaRPr>
          </a:p>
        </p:txBody>
      </p:sp>
      <p:sp>
        <p:nvSpPr>
          <p:cNvPr id="3" name="Title 2">
            <a:extLst>
              <a:ext uri="{FF2B5EF4-FFF2-40B4-BE49-F238E27FC236}">
                <a16:creationId xmlns:a16="http://schemas.microsoft.com/office/drawing/2014/main" id="{DE381F06-FEF1-637B-BCAC-D643FF3C6AA9}"/>
              </a:ext>
            </a:extLst>
          </p:cNvPr>
          <p:cNvSpPr>
            <a:spLocks noGrp="1"/>
          </p:cNvSpPr>
          <p:nvPr>
            <p:ph type="title"/>
          </p:nvPr>
        </p:nvSpPr>
        <p:spPr/>
        <p:txBody>
          <a:bodyPr/>
          <a:lstStyle/>
          <a:p>
            <a:r>
              <a:rPr lang="en-GB" sz="3600">
                <a:latin typeface="Aptos Display"/>
                <a:cs typeface="Calibri"/>
              </a:rPr>
              <a:t>Ethnicity workstream</a:t>
            </a:r>
            <a:endParaRPr lang="en-GB" sz="3600"/>
          </a:p>
        </p:txBody>
      </p:sp>
      <p:pic>
        <p:nvPicPr>
          <p:cNvPr id="5" name="Picture 4" descr="A poster for a webinar&#10;&#10;AI-generated content may be incorrect.">
            <a:extLst>
              <a:ext uri="{FF2B5EF4-FFF2-40B4-BE49-F238E27FC236}">
                <a16:creationId xmlns:a16="http://schemas.microsoft.com/office/drawing/2014/main" id="{9A76F52A-456D-05C7-95DD-CF1793CC8885}"/>
              </a:ext>
            </a:extLst>
          </p:cNvPr>
          <p:cNvPicPr>
            <a:picLocks noChangeAspect="1"/>
          </p:cNvPicPr>
          <p:nvPr/>
        </p:nvPicPr>
        <p:blipFill>
          <a:blip r:embed="rId3"/>
          <a:stretch>
            <a:fillRect/>
          </a:stretch>
        </p:blipFill>
        <p:spPr>
          <a:xfrm>
            <a:off x="7082692" y="1944076"/>
            <a:ext cx="4298463" cy="4298463"/>
          </a:xfrm>
          <a:prstGeom prst="rect">
            <a:avLst/>
          </a:prstGeom>
        </p:spPr>
      </p:pic>
    </p:spTree>
    <p:extLst>
      <p:ext uri="{BB962C8B-B14F-4D97-AF65-F5344CB8AC3E}">
        <p14:creationId xmlns:p14="http://schemas.microsoft.com/office/powerpoint/2010/main" val="4105564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99AFEC-2236-EA6A-08C2-96ABEFECA40A}"/>
              </a:ext>
            </a:extLst>
          </p:cNvPr>
          <p:cNvSpPr>
            <a:spLocks noGrp="1"/>
          </p:cNvSpPr>
          <p:nvPr>
            <p:ph type="body" sz="quarter" idx="14"/>
          </p:nvPr>
        </p:nvSpPr>
        <p:spPr>
          <a:xfrm>
            <a:off x="892629" y="1953974"/>
            <a:ext cx="10775264" cy="1186568"/>
          </a:xfrm>
        </p:spPr>
        <p:txBody>
          <a:bodyPr/>
          <a:lstStyle/>
          <a:p>
            <a:r>
              <a:rPr lang="en-US" sz="2000"/>
              <a:t>📌 </a:t>
            </a:r>
            <a:r>
              <a:rPr lang="en-US" sz="2000" b="1"/>
              <a:t>27% of Europeans</a:t>
            </a:r>
            <a:r>
              <a:rPr lang="en-US" sz="2000"/>
              <a:t> live in rural areas - yet healthcare access remains unequal</a:t>
            </a:r>
          </a:p>
          <a:p>
            <a:r>
              <a:rPr lang="en-US" sz="2000"/>
              <a:t>📌 </a:t>
            </a:r>
            <a:r>
              <a:rPr lang="en-US" sz="2000" b="1" i="1"/>
              <a:t>"Health workforce shortages </a:t>
            </a:r>
            <a:r>
              <a:rPr lang="en-US" sz="2000" i="1"/>
              <a:t>are particularly </a:t>
            </a:r>
            <a:r>
              <a:rPr lang="en-US" sz="2000" b="1" i="1"/>
              <a:t>severe</a:t>
            </a:r>
            <a:r>
              <a:rPr lang="en-US" sz="2000" i="1"/>
              <a:t> in </a:t>
            </a:r>
            <a:r>
              <a:rPr lang="en-US" sz="2000" b="1" i="1"/>
              <a:t>rural areas</a:t>
            </a:r>
            <a:r>
              <a:rPr lang="en-US" sz="2000" i="1"/>
              <a:t>, further </a:t>
            </a:r>
            <a:r>
              <a:rPr lang="en-US" sz="2000" b="1" i="1"/>
              <a:t>worsening healthcare access</a:t>
            </a:r>
            <a:r>
              <a:rPr lang="en-US" sz="2000" i="1"/>
              <a:t>." </a:t>
            </a:r>
            <a:r>
              <a:rPr lang="en-US" sz="2000"/>
              <a:t>– Health at a Glance 2024 (OECD)</a:t>
            </a:r>
            <a:br>
              <a:rPr lang="en-US" sz="2000"/>
            </a:br>
            <a:endParaRPr lang="en-GB" sz="2000"/>
          </a:p>
        </p:txBody>
      </p:sp>
      <p:sp>
        <p:nvSpPr>
          <p:cNvPr id="3" name="Title 2">
            <a:extLst>
              <a:ext uri="{FF2B5EF4-FFF2-40B4-BE49-F238E27FC236}">
                <a16:creationId xmlns:a16="http://schemas.microsoft.com/office/drawing/2014/main" id="{2554AB02-5CE9-51F6-DB03-2B9DF7D2BD31}"/>
              </a:ext>
            </a:extLst>
          </p:cNvPr>
          <p:cNvSpPr>
            <a:spLocks noGrp="1"/>
          </p:cNvSpPr>
          <p:nvPr>
            <p:ph type="title"/>
          </p:nvPr>
        </p:nvSpPr>
        <p:spPr/>
        <p:txBody>
          <a:bodyPr/>
          <a:lstStyle/>
          <a:p>
            <a:r>
              <a:rPr lang="en-GB" sz="3600">
                <a:solidFill>
                  <a:srgbClr val="243B86"/>
                </a:solidFill>
                <a:latin typeface="Aptos Display" panose="020B0004020202020204" pitchFamily="34" charset="0"/>
              </a:rPr>
              <a:t>Rural Cancer Care</a:t>
            </a:r>
            <a:br>
              <a:rPr lang="en-GB" sz="3600">
                <a:solidFill>
                  <a:srgbClr val="243B86"/>
                </a:solidFill>
                <a:latin typeface="Aptos Display" panose="020B0004020202020204" pitchFamily="34" charset="0"/>
              </a:rPr>
            </a:br>
            <a:r>
              <a:rPr lang="en-US" sz="2800">
                <a:solidFill>
                  <a:srgbClr val="243B86"/>
                </a:solidFill>
                <a:latin typeface="Aptos Display" panose="020B0004020202020204" pitchFamily="34" charset="0"/>
              </a:rPr>
              <a:t>What does cancer care look like in rural Europe?</a:t>
            </a:r>
            <a:endParaRPr lang="en-GB" sz="3600"/>
          </a:p>
        </p:txBody>
      </p:sp>
      <p:graphicFrame>
        <p:nvGraphicFramePr>
          <p:cNvPr id="11" name="Diagram 10">
            <a:extLst>
              <a:ext uri="{FF2B5EF4-FFF2-40B4-BE49-F238E27FC236}">
                <a16:creationId xmlns:a16="http://schemas.microsoft.com/office/drawing/2014/main" id="{69001267-2A04-B09E-FA98-096EDC40EF29}"/>
              </a:ext>
            </a:extLst>
          </p:cNvPr>
          <p:cNvGraphicFramePr/>
          <p:nvPr/>
        </p:nvGraphicFramePr>
        <p:xfrm>
          <a:off x="-243115" y="3037680"/>
          <a:ext cx="5990771" cy="36848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Picture 12" descr="A person pushing a ball up a bar graph&#10;&#10;AI-generated content may be incorrect.">
            <a:extLst>
              <a:ext uri="{FF2B5EF4-FFF2-40B4-BE49-F238E27FC236}">
                <a16:creationId xmlns:a16="http://schemas.microsoft.com/office/drawing/2014/main" id="{4383F2C1-40D3-2F8F-D833-B231E4A02A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6542" y="4443256"/>
            <a:ext cx="671456" cy="671456"/>
          </a:xfrm>
          <a:prstGeom prst="rect">
            <a:avLst/>
          </a:prstGeom>
        </p:spPr>
      </p:pic>
      <p:sp>
        <p:nvSpPr>
          <p:cNvPr id="14" name="Arrow: Right 13">
            <a:extLst>
              <a:ext uri="{FF2B5EF4-FFF2-40B4-BE49-F238E27FC236}">
                <a16:creationId xmlns:a16="http://schemas.microsoft.com/office/drawing/2014/main" id="{3F0A7354-E27D-B55F-16A9-7F81EA78166D}"/>
              </a:ext>
            </a:extLst>
          </p:cNvPr>
          <p:cNvSpPr/>
          <p:nvPr/>
        </p:nvSpPr>
        <p:spPr>
          <a:xfrm>
            <a:off x="4799010" y="4260081"/>
            <a:ext cx="1481251" cy="671456"/>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
            <a:extLst>
              <a:ext uri="{FF2B5EF4-FFF2-40B4-BE49-F238E27FC236}">
                <a16:creationId xmlns:a16="http://schemas.microsoft.com/office/drawing/2014/main" id="{0FC4C269-ADCA-4FD9-0CAA-B46A071D2599}"/>
              </a:ext>
            </a:extLst>
          </p:cNvPr>
          <p:cNvSpPr txBox="1">
            <a:spLocks/>
          </p:cNvSpPr>
          <p:nvPr/>
        </p:nvSpPr>
        <p:spPr>
          <a:xfrm>
            <a:off x="6444346" y="3302696"/>
            <a:ext cx="5257799" cy="2952575"/>
          </a:xfrm>
          <a:prstGeom prst="rect">
            <a:avLst/>
          </a:prstGeom>
          <a:ln w="28575">
            <a:solidFill>
              <a:srgbClr val="243B86"/>
            </a:solidFill>
          </a:ln>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2933" b="0" kern="1200">
                <a:solidFill>
                  <a:srgbClr val="000000"/>
                </a:solidFill>
                <a:latin typeface="Aptos" panose="020B0004020202020204" pitchFamily="34" charset="0"/>
                <a:ea typeface="+mn-ea"/>
                <a:cs typeface="Calibri" panose="020F0502020204030204" pitchFamily="34" charset="0"/>
              </a:defRPr>
            </a:lvl1pPr>
            <a:lvl2pPr marL="457189" indent="0" algn="l" defTabSz="914377" rtl="0" eaLnBrk="1" latinLnBrk="0" hangingPunct="1">
              <a:lnSpc>
                <a:spcPct val="90000"/>
              </a:lnSpc>
              <a:spcBef>
                <a:spcPts val="500"/>
              </a:spcBef>
              <a:buFont typeface="Arial" panose="020B0604020202020204" pitchFamily="34" charset="0"/>
              <a:buNone/>
              <a:defRPr sz="2933" kern="1200">
                <a:solidFill>
                  <a:srgbClr val="000000"/>
                </a:solidFill>
                <a:latin typeface="Aptos" panose="020B0004020202020204" pitchFamily="34" charset="0"/>
                <a:ea typeface="+mn-ea"/>
                <a:cs typeface="Calibri" panose="020F0502020204030204" pitchFamily="34" charset="0"/>
              </a:defRPr>
            </a:lvl2pPr>
            <a:lvl3pPr marL="914377" indent="0" algn="l" defTabSz="914377" rtl="0" eaLnBrk="1" latinLnBrk="0" hangingPunct="1">
              <a:lnSpc>
                <a:spcPct val="90000"/>
              </a:lnSpc>
              <a:spcBef>
                <a:spcPts val="500"/>
              </a:spcBef>
              <a:buFont typeface="Arial" panose="020B0604020202020204" pitchFamily="34" charset="0"/>
              <a:buNone/>
              <a:defRPr sz="2667" kern="1200">
                <a:solidFill>
                  <a:srgbClr val="000000"/>
                </a:solidFill>
                <a:latin typeface="Aptos" panose="020B0004020202020204" pitchFamily="34" charset="0"/>
                <a:ea typeface="+mn-ea"/>
                <a:cs typeface="Calibri" panose="020F0502020204030204" pitchFamily="34" charset="0"/>
              </a:defRPr>
            </a:lvl3pPr>
            <a:lvl4pPr marL="1371566" indent="0" algn="l" defTabSz="914377" rtl="0" eaLnBrk="1" latinLnBrk="0" hangingPunct="1">
              <a:lnSpc>
                <a:spcPct val="90000"/>
              </a:lnSpc>
              <a:spcBef>
                <a:spcPts val="500"/>
              </a:spcBef>
              <a:buFont typeface="Arial" panose="020B0604020202020204" pitchFamily="34" charset="0"/>
              <a:buNone/>
              <a:defRPr sz="1800" kern="1200">
                <a:solidFill>
                  <a:srgbClr val="000000"/>
                </a:solidFill>
                <a:latin typeface="Aptos" panose="020B0004020202020204" pitchFamily="34" charset="0"/>
                <a:ea typeface="+mn-ea"/>
                <a:cs typeface="Calibri" panose="020F0502020204030204" pitchFamily="34" charset="0"/>
              </a:defRPr>
            </a:lvl4pPr>
            <a:lvl5pPr marL="1828754" indent="0" algn="l" defTabSz="914377" rtl="0" eaLnBrk="1" latinLnBrk="0" hangingPunct="1">
              <a:lnSpc>
                <a:spcPct val="90000"/>
              </a:lnSpc>
              <a:spcBef>
                <a:spcPts val="500"/>
              </a:spcBef>
              <a:buFont typeface="Arial" panose="020B0604020202020204" pitchFamily="34" charset="0"/>
              <a:buNone/>
              <a:defRPr sz="1800" kern="1200">
                <a:solidFill>
                  <a:srgbClr val="000000"/>
                </a:solidFill>
                <a:latin typeface="Aptos" panose="020B0004020202020204" pitchFamily="34" charset="0"/>
                <a:ea typeface="+mn-ea"/>
                <a:cs typeface="Calibri" panose="020F050202020403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a:solidFill>
                  <a:srgbClr val="243B86"/>
                </a:solidFill>
              </a:rPr>
              <a:t>Literature shows that these challenges contribute to:</a:t>
            </a:r>
          </a:p>
          <a:p>
            <a:r>
              <a:rPr lang="en-US" sz="2000"/>
              <a:t>📈 Higher cancer </a:t>
            </a:r>
            <a:r>
              <a:rPr lang="en-US" sz="2000" b="1"/>
              <a:t>incidence </a:t>
            </a:r>
            <a:r>
              <a:rPr lang="en-US" sz="2000"/>
              <a:t>and</a:t>
            </a:r>
            <a:r>
              <a:rPr lang="en-US" sz="2000" b="1"/>
              <a:t> mortality</a:t>
            </a:r>
          </a:p>
          <a:p>
            <a:endParaRPr lang="en-US" sz="2000" b="1"/>
          </a:p>
          <a:p>
            <a:r>
              <a:rPr lang="en-US" sz="2000" b="1">
                <a:solidFill>
                  <a:srgbClr val="243B86"/>
                </a:solidFill>
              </a:rPr>
              <a:t>The data gap:</a:t>
            </a:r>
          </a:p>
          <a:p>
            <a:r>
              <a:rPr lang="en-US" sz="2000"/>
              <a:t>🔍 Most studies on rural cancer care come from the </a:t>
            </a:r>
            <a:r>
              <a:rPr lang="en-US" sz="2000" b="1"/>
              <a:t>US</a:t>
            </a:r>
            <a:r>
              <a:rPr lang="en-US" sz="2000"/>
              <a:t>, </a:t>
            </a:r>
            <a:r>
              <a:rPr lang="en-US" sz="2000" b="1"/>
              <a:t>Canada</a:t>
            </a:r>
            <a:r>
              <a:rPr lang="en-US" sz="2000"/>
              <a:t>, and </a:t>
            </a:r>
            <a:r>
              <a:rPr lang="en-US" sz="2000" b="1"/>
              <a:t>Australia</a:t>
            </a:r>
          </a:p>
          <a:p>
            <a:r>
              <a:rPr lang="en-US" sz="2000"/>
              <a:t>💡  Europe lacks tailored data and solutions</a:t>
            </a:r>
            <a:endParaRPr lang="en-GB" sz="2000"/>
          </a:p>
        </p:txBody>
      </p:sp>
    </p:spTree>
    <p:extLst>
      <p:ext uri="{BB962C8B-B14F-4D97-AF65-F5344CB8AC3E}">
        <p14:creationId xmlns:p14="http://schemas.microsoft.com/office/powerpoint/2010/main" val="2668136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6781D-E74D-2ED4-023D-01CA3D2E69B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815EBC2-06EC-9EA9-10FF-53A98727D25E}"/>
              </a:ext>
            </a:extLst>
          </p:cNvPr>
          <p:cNvSpPr>
            <a:spLocks noGrp="1"/>
          </p:cNvSpPr>
          <p:nvPr>
            <p:ph type="title"/>
          </p:nvPr>
        </p:nvSpPr>
        <p:spPr/>
        <p:txBody>
          <a:bodyPr/>
          <a:lstStyle/>
          <a:p>
            <a:r>
              <a:rPr lang="en-GB" sz="3600">
                <a:solidFill>
                  <a:srgbClr val="243B86"/>
                </a:solidFill>
                <a:latin typeface="Aptos Display" panose="020B0004020202020204" pitchFamily="34" charset="0"/>
              </a:rPr>
              <a:t>Rural Cancer Care</a:t>
            </a:r>
            <a:br>
              <a:rPr lang="en-GB" sz="6000">
                <a:solidFill>
                  <a:srgbClr val="243B86"/>
                </a:solidFill>
                <a:latin typeface="Aptos Display" panose="020B0004020202020204" pitchFamily="34" charset="0"/>
              </a:rPr>
            </a:br>
            <a:r>
              <a:rPr lang="en-US" sz="2800">
                <a:solidFill>
                  <a:srgbClr val="243B86"/>
                </a:solidFill>
                <a:latin typeface="Aptos Display" panose="020B0004020202020204" pitchFamily="34" charset="0"/>
              </a:rPr>
              <a:t>Closing the data and </a:t>
            </a:r>
            <a:r>
              <a:rPr lang="en-US" sz="2800">
                <a:solidFill>
                  <a:srgbClr val="243B86"/>
                </a:solidFill>
              </a:rPr>
              <a:t>policy </a:t>
            </a:r>
            <a:r>
              <a:rPr lang="en-US" sz="2800">
                <a:solidFill>
                  <a:srgbClr val="243B86"/>
                </a:solidFill>
                <a:latin typeface="Aptos Display" panose="020B0004020202020204" pitchFamily="34" charset="0"/>
              </a:rPr>
              <a:t>gap: next steps considered</a:t>
            </a:r>
            <a:endParaRPr lang="en-GB" sz="2800"/>
          </a:p>
        </p:txBody>
      </p:sp>
      <p:graphicFrame>
        <p:nvGraphicFramePr>
          <p:cNvPr id="10" name="Table 9">
            <a:extLst>
              <a:ext uri="{FF2B5EF4-FFF2-40B4-BE49-F238E27FC236}">
                <a16:creationId xmlns:a16="http://schemas.microsoft.com/office/drawing/2014/main" id="{AE1CDAEB-D521-B2B7-625C-55A0F40095E4}"/>
              </a:ext>
            </a:extLst>
          </p:cNvPr>
          <p:cNvGraphicFramePr>
            <a:graphicFrameLocks noGrp="1"/>
          </p:cNvGraphicFramePr>
          <p:nvPr/>
        </p:nvGraphicFramePr>
        <p:xfrm>
          <a:off x="874486" y="2327911"/>
          <a:ext cx="10443028" cy="4028440"/>
        </p:xfrm>
        <a:graphic>
          <a:graphicData uri="http://schemas.openxmlformats.org/drawingml/2006/table">
            <a:tbl>
              <a:tblPr firstRow="1" bandRow="1">
                <a:tableStyleId>{5940675A-B579-460E-94D1-54222C63F5DA}</a:tableStyleId>
              </a:tblPr>
              <a:tblGrid>
                <a:gridCol w="586231">
                  <a:extLst>
                    <a:ext uri="{9D8B030D-6E8A-4147-A177-3AD203B41FA5}">
                      <a16:colId xmlns:a16="http://schemas.microsoft.com/office/drawing/2014/main" val="311083803"/>
                    </a:ext>
                  </a:extLst>
                </a:gridCol>
                <a:gridCol w="5193541">
                  <a:extLst>
                    <a:ext uri="{9D8B030D-6E8A-4147-A177-3AD203B41FA5}">
                      <a16:colId xmlns:a16="http://schemas.microsoft.com/office/drawing/2014/main" val="3784478168"/>
                    </a:ext>
                  </a:extLst>
                </a:gridCol>
                <a:gridCol w="3243721">
                  <a:extLst>
                    <a:ext uri="{9D8B030D-6E8A-4147-A177-3AD203B41FA5}">
                      <a16:colId xmlns:a16="http://schemas.microsoft.com/office/drawing/2014/main" val="3485877491"/>
                    </a:ext>
                  </a:extLst>
                </a:gridCol>
                <a:gridCol w="1419535">
                  <a:extLst>
                    <a:ext uri="{9D8B030D-6E8A-4147-A177-3AD203B41FA5}">
                      <a16:colId xmlns:a16="http://schemas.microsoft.com/office/drawing/2014/main" val="1755009155"/>
                    </a:ext>
                  </a:extLst>
                </a:gridCol>
              </a:tblGrid>
              <a:tr h="640080">
                <a:tc rowSpan="2">
                  <a:txBody>
                    <a:bodyPr/>
                    <a:lstStyle/>
                    <a:p>
                      <a:pPr algn="ctr"/>
                      <a:r>
                        <a:rPr lang="en-GB" sz="5000" b="1">
                          <a:solidFill>
                            <a:schemeClr val="bg1"/>
                          </a:solidFill>
                          <a:latin typeface="Aptos" panose="020B0004020202020204" pitchFamily="34" charset="0"/>
                        </a:rPr>
                        <a:t>1</a:t>
                      </a:r>
                    </a:p>
                  </a:txBody>
                  <a:tcPr>
                    <a:solidFill>
                      <a:schemeClr val="tx1"/>
                    </a:solidFill>
                  </a:tcPr>
                </a:tc>
                <a:tc>
                  <a:txBody>
                    <a:bodyPr/>
                    <a:lstStyle/>
                    <a:p>
                      <a:r>
                        <a:rPr lang="en-GB" sz="1600" b="1">
                          <a:solidFill>
                            <a:srgbClr val="243B86"/>
                          </a:solidFill>
                          <a:latin typeface="Aptos" panose="020B0004020202020204" pitchFamily="34" charset="0"/>
                        </a:rPr>
                        <a:t>Literature review: </a:t>
                      </a:r>
                      <a:r>
                        <a:rPr lang="en-GB" sz="1600" b="0">
                          <a:solidFill>
                            <a:srgbClr val="000000"/>
                          </a:solidFill>
                          <a:latin typeface="Aptos" panose="020B0004020202020204" pitchFamily="34" charset="0"/>
                        </a:rPr>
                        <a:t>Qualitative and quantitative data </a:t>
                      </a:r>
                      <a:endParaRPr lang="en-GB" sz="1600" b="1">
                        <a:solidFill>
                          <a:srgbClr val="000000"/>
                        </a:solidFill>
                        <a:latin typeface="Aptos" panose="020B0004020202020204" pitchFamily="34" charset="0"/>
                      </a:endParaRPr>
                    </a:p>
                    <a:p>
                      <a:endParaRPr lang="en-GB" sz="1600" b="1">
                        <a:solidFill>
                          <a:srgbClr val="243B86"/>
                        </a:solidFill>
                        <a:latin typeface="Aptos" panose="020B0004020202020204" pitchFamily="34" charset="0"/>
                      </a:endParaRPr>
                    </a:p>
                  </a:txBody>
                  <a:tcPr/>
                </a:tc>
                <a:tc>
                  <a:txBody>
                    <a:bodyPr/>
                    <a:lstStyle/>
                    <a:p>
                      <a:pPr marL="0" indent="0" algn="l">
                        <a:buFont typeface="Arial" panose="020B0604020202020204" pitchFamily="34" charset="0"/>
                        <a:buNone/>
                      </a:pPr>
                      <a:r>
                        <a:rPr lang="en-GB" sz="1600"/>
                        <a:t>📖 </a:t>
                      </a:r>
                      <a:r>
                        <a:rPr lang="en-GB" sz="1600">
                          <a:solidFill>
                            <a:srgbClr val="000000"/>
                          </a:solidFill>
                          <a:latin typeface="Aptos" panose="020B0004020202020204" pitchFamily="34" charset="0"/>
                        </a:rPr>
                        <a:t>Potential academic publication</a:t>
                      </a:r>
                    </a:p>
                  </a:txBody>
                  <a:tcPr/>
                </a:tc>
                <a:tc rowSpan="2">
                  <a:txBody>
                    <a:bodyPr/>
                    <a:lstStyle/>
                    <a:p>
                      <a:pPr marL="0" indent="0" algn="l">
                        <a:buFont typeface="Arial" panose="020B0604020202020204" pitchFamily="34" charset="0"/>
                        <a:buNone/>
                      </a:pPr>
                      <a:r>
                        <a:rPr lang="en-GB" sz="1600">
                          <a:solidFill>
                            <a:srgbClr val="000000"/>
                          </a:solidFill>
                          <a:latin typeface="Aptos" panose="020B0004020202020204" pitchFamily="34" charset="0"/>
                        </a:rPr>
                        <a:t>Spring/</a:t>
                      </a:r>
                    </a:p>
                    <a:p>
                      <a:pPr marL="0" indent="0" algn="l">
                        <a:buFont typeface="Arial" panose="020B0604020202020204" pitchFamily="34" charset="0"/>
                        <a:buNone/>
                      </a:pPr>
                      <a:r>
                        <a:rPr lang="en-GB" sz="1600">
                          <a:solidFill>
                            <a:srgbClr val="000000"/>
                          </a:solidFill>
                          <a:latin typeface="Aptos" panose="020B0004020202020204" pitchFamily="34" charset="0"/>
                        </a:rPr>
                        <a:t>Summer 2025</a:t>
                      </a:r>
                    </a:p>
                  </a:txBody>
                  <a:tcPr/>
                </a:tc>
                <a:extLst>
                  <a:ext uri="{0D108BD9-81ED-4DB2-BD59-A6C34878D82A}">
                    <a16:rowId xmlns:a16="http://schemas.microsoft.com/office/drawing/2014/main" val="3132965527"/>
                  </a:ext>
                </a:extLst>
              </a:tr>
              <a:tr h="370840">
                <a:tc vMerge="1">
                  <a:txBody>
                    <a:bodyPr/>
                    <a:lstStyle/>
                    <a:p>
                      <a:endParaRPr lang="en-GB">
                        <a:latin typeface="Aptos" panose="020B0004020202020204" pitchFamily="34" charset="0"/>
                      </a:endParaRPr>
                    </a:p>
                  </a:txBody>
                  <a:tcPr/>
                </a:tc>
                <a:tc>
                  <a:txBody>
                    <a:bodyPr/>
                    <a:lstStyle/>
                    <a:p>
                      <a:r>
                        <a:rPr lang="en-GB" sz="1600" b="1">
                          <a:solidFill>
                            <a:srgbClr val="243B86"/>
                          </a:solidFill>
                          <a:latin typeface="Aptos" panose="020B0004020202020204" pitchFamily="34" charset="0"/>
                        </a:rPr>
                        <a:t>Coalition-building: </a:t>
                      </a:r>
                      <a:r>
                        <a:rPr lang="en-GB" sz="1600" b="0">
                          <a:solidFill>
                            <a:srgbClr val="000000"/>
                          </a:solidFill>
                          <a:latin typeface="Aptos" panose="020B0004020202020204" pitchFamily="34" charset="0"/>
                        </a:rPr>
                        <a:t>Stakeholder mapping and outreach</a:t>
                      </a:r>
                      <a:endParaRPr lang="en-GB" sz="1600" b="1">
                        <a:solidFill>
                          <a:srgbClr val="000000"/>
                        </a:solidFill>
                        <a:latin typeface="Aptos" panose="020B0004020202020204" pitchFamily="34" charset="0"/>
                      </a:endParaRPr>
                    </a:p>
                  </a:txBody>
                  <a:tcPr/>
                </a:tc>
                <a:tc>
                  <a:txBody>
                    <a:bodyPr/>
                    <a:lstStyle/>
                    <a:p>
                      <a:pPr marL="0" indent="0" algn="l">
                        <a:buFont typeface="Arial" panose="020B0604020202020204" pitchFamily="34" charset="0"/>
                        <a:buNone/>
                      </a:pPr>
                      <a:r>
                        <a:rPr lang="en-GB" sz="1600"/>
                        <a:t>👥 </a:t>
                      </a:r>
                      <a:r>
                        <a:rPr lang="en-GB" sz="1600">
                          <a:solidFill>
                            <a:srgbClr val="000000"/>
                          </a:solidFill>
                          <a:latin typeface="Aptos" panose="020B0004020202020204" pitchFamily="34" charset="0"/>
                        </a:rPr>
                        <a:t>Stakeholder mapping</a:t>
                      </a:r>
                    </a:p>
                  </a:txBody>
                  <a:tcPr/>
                </a:tc>
                <a:tc vMerge="1">
                  <a:txBody>
                    <a:bodyPr/>
                    <a:lstStyle/>
                    <a:p>
                      <a:pPr marL="285750" indent="-285750" algn="l">
                        <a:buFont typeface="Arial" panose="020B0604020202020204" pitchFamily="34" charset="0"/>
                        <a:buChar char="•"/>
                      </a:pPr>
                      <a:endParaRPr lang="en-GB" sz="1600">
                        <a:solidFill>
                          <a:srgbClr val="000000"/>
                        </a:solidFill>
                        <a:latin typeface="Aptos" panose="020B0004020202020204" pitchFamily="34" charset="0"/>
                      </a:endParaRPr>
                    </a:p>
                  </a:txBody>
                  <a:tcPr/>
                </a:tc>
                <a:extLst>
                  <a:ext uri="{0D108BD9-81ED-4DB2-BD59-A6C34878D82A}">
                    <a16:rowId xmlns:a16="http://schemas.microsoft.com/office/drawing/2014/main" val="2810417950"/>
                  </a:ext>
                </a:extLst>
              </a:tr>
              <a:tr h="457200">
                <a:tc>
                  <a:txBody>
                    <a:bodyPr/>
                    <a:lstStyle/>
                    <a:p>
                      <a:pPr algn="ctr"/>
                      <a:r>
                        <a:rPr lang="en-GB" sz="5000" b="1">
                          <a:latin typeface="Aptos" panose="020B0004020202020204" pitchFamily="34" charset="0"/>
                        </a:rPr>
                        <a:t>2</a:t>
                      </a:r>
                    </a:p>
                  </a:txBody>
                  <a:tcPr>
                    <a:solidFill>
                      <a:schemeClr val="tx1">
                        <a:lumMod val="20000"/>
                        <a:lumOff val="80000"/>
                      </a:schemeClr>
                    </a:solidFill>
                  </a:tcPr>
                </a:tc>
                <a:tc>
                  <a:txBody>
                    <a:bodyPr/>
                    <a:lstStyle/>
                    <a:p>
                      <a:r>
                        <a:rPr lang="en-GB" sz="1600" b="1">
                          <a:solidFill>
                            <a:srgbClr val="243B86"/>
                          </a:solidFill>
                          <a:latin typeface="Aptos" panose="020B0004020202020204" pitchFamily="34" charset="0"/>
                        </a:rPr>
                        <a:t>Workshop: </a:t>
                      </a:r>
                      <a:r>
                        <a:rPr lang="en-GB" sz="1600">
                          <a:solidFill>
                            <a:srgbClr val="000000"/>
                          </a:solidFill>
                          <a:latin typeface="Aptos" panose="020B0004020202020204" pitchFamily="34" charset="0"/>
                        </a:rPr>
                        <a:t>Cancer patients/representatives from rural areas, HCPs, researchers, regional health authorities</a:t>
                      </a:r>
                    </a:p>
                  </a:txBody>
                  <a:tcPr/>
                </a:tc>
                <a:tc>
                  <a:txBody>
                    <a:bodyPr/>
                    <a:lstStyle/>
                    <a:p>
                      <a:pPr marL="0" indent="0" algn="l">
                        <a:buFont typeface="Arial" panose="020B0604020202020204" pitchFamily="34" charset="0"/>
                        <a:buNone/>
                      </a:pPr>
                      <a:r>
                        <a:rPr lang="en-GB" sz="1600"/>
                        <a:t>👥 </a:t>
                      </a:r>
                      <a:r>
                        <a:rPr lang="en-GB" sz="1600">
                          <a:solidFill>
                            <a:srgbClr val="000000"/>
                          </a:solidFill>
                          <a:latin typeface="Aptos" panose="020B0004020202020204" pitchFamily="34" charset="0"/>
                        </a:rPr>
                        <a:t>Creation of expert group</a:t>
                      </a:r>
                    </a:p>
                  </a:txBody>
                  <a:tcPr/>
                </a:tc>
                <a:tc>
                  <a:txBody>
                    <a:bodyPr/>
                    <a:lstStyle/>
                    <a:p>
                      <a:pPr marL="0" indent="0" algn="l">
                        <a:buFont typeface="Arial" panose="020B0604020202020204" pitchFamily="34" charset="0"/>
                        <a:buNone/>
                      </a:pPr>
                      <a:r>
                        <a:rPr lang="en-GB" sz="1600">
                          <a:solidFill>
                            <a:srgbClr val="000000"/>
                          </a:solidFill>
                          <a:latin typeface="Aptos" panose="020B0004020202020204" pitchFamily="34" charset="0"/>
                        </a:rPr>
                        <a:t>Summer/</a:t>
                      </a:r>
                    </a:p>
                    <a:p>
                      <a:pPr marL="0" indent="0" algn="l">
                        <a:buFont typeface="Arial" panose="020B0604020202020204" pitchFamily="34" charset="0"/>
                        <a:buNone/>
                      </a:pPr>
                      <a:r>
                        <a:rPr lang="en-GB" sz="1600">
                          <a:solidFill>
                            <a:srgbClr val="000000"/>
                          </a:solidFill>
                          <a:latin typeface="Aptos" panose="020B0004020202020204" pitchFamily="34" charset="0"/>
                        </a:rPr>
                        <a:t>Autumn 2025</a:t>
                      </a:r>
                    </a:p>
                  </a:txBody>
                  <a:tcPr/>
                </a:tc>
                <a:extLst>
                  <a:ext uri="{0D108BD9-81ED-4DB2-BD59-A6C34878D82A}">
                    <a16:rowId xmlns:a16="http://schemas.microsoft.com/office/drawing/2014/main" val="3939639542"/>
                  </a:ext>
                </a:extLst>
              </a:tr>
              <a:tr h="370840">
                <a:tc>
                  <a:txBody>
                    <a:bodyPr/>
                    <a:lstStyle/>
                    <a:p>
                      <a:pPr algn="ctr"/>
                      <a:r>
                        <a:rPr lang="en-GB" sz="5000" b="1">
                          <a:latin typeface="Aptos" panose="020B0004020202020204" pitchFamily="34" charset="0"/>
                        </a:rPr>
                        <a:t>3</a:t>
                      </a:r>
                    </a:p>
                  </a:txBody>
                  <a:tcPr>
                    <a:solidFill>
                      <a:schemeClr val="accent1">
                        <a:lumMod val="40000"/>
                        <a:lumOff val="60000"/>
                      </a:schemeClr>
                    </a:solidFill>
                  </a:tcPr>
                </a:tc>
                <a:tc>
                  <a:txBody>
                    <a:bodyPr/>
                    <a:lstStyle/>
                    <a:p>
                      <a:r>
                        <a:rPr lang="en-GB" sz="1600" b="1">
                          <a:solidFill>
                            <a:srgbClr val="243B86"/>
                          </a:solidFill>
                          <a:latin typeface="Aptos" panose="020B0004020202020204" pitchFamily="34" charset="0"/>
                        </a:rPr>
                        <a:t>Policy research project</a:t>
                      </a:r>
                    </a:p>
                    <a:p>
                      <a:pPr marL="285750" indent="-285750">
                        <a:buFont typeface="Arial" panose="020B0604020202020204" pitchFamily="34" charset="0"/>
                        <a:buChar char="•"/>
                      </a:pPr>
                      <a:r>
                        <a:rPr lang="en-GB" sz="1600" b="1">
                          <a:solidFill>
                            <a:srgbClr val="243B86"/>
                          </a:solidFill>
                          <a:latin typeface="Aptos" panose="020B0004020202020204" pitchFamily="34" charset="0"/>
                        </a:rPr>
                        <a:t>Quantitative: </a:t>
                      </a:r>
                      <a:r>
                        <a:rPr lang="en-GB" sz="1600">
                          <a:solidFill>
                            <a:srgbClr val="000000"/>
                          </a:solidFill>
                          <a:latin typeface="Aptos" panose="020B0004020202020204" pitchFamily="34" charset="0"/>
                        </a:rPr>
                        <a:t>Pan-European survey patients/citizen about rural cancer care issues</a:t>
                      </a:r>
                    </a:p>
                    <a:p>
                      <a:pPr marL="285750" indent="-285750">
                        <a:buFont typeface="Arial" panose="020B0604020202020204" pitchFamily="34" charset="0"/>
                        <a:buChar char="•"/>
                      </a:pPr>
                      <a:r>
                        <a:rPr lang="en-GB" sz="1600" b="1">
                          <a:solidFill>
                            <a:srgbClr val="243B86"/>
                          </a:solidFill>
                          <a:latin typeface="Aptos" panose="020B0004020202020204" pitchFamily="34" charset="0"/>
                        </a:rPr>
                        <a:t>Qualitative</a:t>
                      </a:r>
                      <a:r>
                        <a:rPr lang="en-GB" sz="1600">
                          <a:solidFill>
                            <a:srgbClr val="243B86"/>
                          </a:solidFill>
                          <a:latin typeface="Aptos" panose="020B0004020202020204" pitchFamily="34" charset="0"/>
                        </a:rPr>
                        <a:t>: </a:t>
                      </a:r>
                      <a:r>
                        <a:rPr lang="en-GB" sz="1600">
                          <a:solidFill>
                            <a:srgbClr val="000000"/>
                          </a:solidFill>
                          <a:latin typeface="Aptos" panose="020B0004020202020204" pitchFamily="34" charset="0"/>
                        </a:rPr>
                        <a:t>Interviews and/or focus groups in specific regions</a:t>
                      </a:r>
                    </a:p>
                  </a:txBody>
                  <a:tcPr/>
                </a:tc>
                <a:tc>
                  <a:txBody>
                    <a:bodyPr/>
                    <a:lstStyle/>
                    <a:p>
                      <a:pPr marL="0" indent="0" algn="l">
                        <a:buFont typeface="Arial" panose="020B0604020202020204" pitchFamily="34" charset="0"/>
                        <a:buNone/>
                      </a:pPr>
                      <a:r>
                        <a:rPr lang="en-GB" sz="1600"/>
                        <a:t>📖 </a:t>
                      </a:r>
                      <a:r>
                        <a:rPr lang="en-GB" sz="1600">
                          <a:solidFill>
                            <a:srgbClr val="000000"/>
                          </a:solidFill>
                          <a:latin typeface="Aptos" panose="020B0004020202020204" pitchFamily="34" charset="0"/>
                        </a:rPr>
                        <a:t>Potential second academic publication</a:t>
                      </a:r>
                    </a:p>
                    <a:p>
                      <a:pPr marL="0" indent="0" algn="l">
                        <a:buFont typeface="Arial" panose="020B0604020202020204" pitchFamily="34" charset="0"/>
                        <a:buNone/>
                      </a:pPr>
                      <a:r>
                        <a:rPr lang="en-GB" sz="1600"/>
                        <a:t>🏛️</a:t>
                      </a:r>
                      <a:r>
                        <a:rPr lang="en-GB" sz="1600">
                          <a:solidFill>
                            <a:srgbClr val="000000"/>
                          </a:solidFill>
                          <a:latin typeface="Aptos" panose="020B0004020202020204" pitchFamily="34" charset="0"/>
                        </a:rPr>
                        <a:t>Policy recommendations</a:t>
                      </a:r>
                    </a:p>
                  </a:txBody>
                  <a:tcPr/>
                </a:tc>
                <a:tc>
                  <a:txBody>
                    <a:bodyPr/>
                    <a:lstStyle/>
                    <a:p>
                      <a:pPr marL="0" indent="0" algn="l">
                        <a:buFont typeface="Arial" panose="020B0604020202020204" pitchFamily="34" charset="0"/>
                        <a:buNone/>
                      </a:pPr>
                      <a:r>
                        <a:rPr lang="en-GB" sz="1600" i="0">
                          <a:solidFill>
                            <a:srgbClr val="000000"/>
                          </a:solidFill>
                          <a:latin typeface="Aptos" panose="020B0004020202020204" pitchFamily="34" charset="0"/>
                        </a:rPr>
                        <a:t>Summer/</a:t>
                      </a:r>
                    </a:p>
                    <a:p>
                      <a:pPr marL="0" indent="0" algn="l">
                        <a:buFont typeface="Arial" panose="020B0604020202020204" pitchFamily="34" charset="0"/>
                        <a:buNone/>
                      </a:pPr>
                      <a:r>
                        <a:rPr lang="en-GB" sz="1600" i="0">
                          <a:solidFill>
                            <a:srgbClr val="000000"/>
                          </a:solidFill>
                          <a:latin typeface="Aptos" panose="020B0004020202020204" pitchFamily="34" charset="0"/>
                        </a:rPr>
                        <a:t>Autumn 2025-</a:t>
                      </a:r>
                    </a:p>
                    <a:p>
                      <a:pPr marL="0" indent="0" algn="l">
                        <a:buFont typeface="Arial" panose="020B0604020202020204" pitchFamily="34" charset="0"/>
                        <a:buNone/>
                      </a:pPr>
                      <a:r>
                        <a:rPr lang="en-GB" sz="1600" i="0">
                          <a:solidFill>
                            <a:srgbClr val="000000"/>
                          </a:solidFill>
                          <a:latin typeface="Aptos" panose="020B0004020202020204" pitchFamily="34" charset="0"/>
                        </a:rPr>
                        <a:t>Summer/</a:t>
                      </a:r>
                    </a:p>
                    <a:p>
                      <a:pPr marL="0" indent="0" algn="l">
                        <a:buFont typeface="Arial" panose="020B0604020202020204" pitchFamily="34" charset="0"/>
                        <a:buNone/>
                      </a:pPr>
                      <a:r>
                        <a:rPr lang="en-GB" sz="1600" i="0">
                          <a:solidFill>
                            <a:srgbClr val="000000"/>
                          </a:solidFill>
                          <a:latin typeface="Aptos" panose="020B0004020202020204" pitchFamily="34" charset="0"/>
                        </a:rPr>
                        <a:t>Autumn 2026</a:t>
                      </a:r>
                    </a:p>
                  </a:txBody>
                  <a:tcPr/>
                </a:tc>
                <a:extLst>
                  <a:ext uri="{0D108BD9-81ED-4DB2-BD59-A6C34878D82A}">
                    <a16:rowId xmlns:a16="http://schemas.microsoft.com/office/drawing/2014/main" val="2523185537"/>
                  </a:ext>
                </a:extLst>
              </a:tr>
              <a:tr h="0">
                <a:tc>
                  <a:txBody>
                    <a:bodyPr/>
                    <a:lstStyle/>
                    <a:p>
                      <a:pPr algn="ctr"/>
                      <a:r>
                        <a:rPr lang="en-GB" sz="5000" b="1">
                          <a:latin typeface="Aptos" panose="020B0004020202020204" pitchFamily="34" charset="0"/>
                        </a:rPr>
                        <a:t>4</a:t>
                      </a:r>
                    </a:p>
                  </a:txBody>
                  <a:tcPr>
                    <a:solidFill>
                      <a:schemeClr val="accent1">
                        <a:lumMod val="60000"/>
                        <a:lumOff val="40000"/>
                      </a:schemeClr>
                    </a:solidFill>
                  </a:tcPr>
                </a:tc>
                <a:tc>
                  <a:txBody>
                    <a:bodyPr/>
                    <a:lstStyle/>
                    <a:p>
                      <a:r>
                        <a:rPr lang="en-GB" sz="1600" b="1">
                          <a:solidFill>
                            <a:srgbClr val="243B86"/>
                          </a:solidFill>
                          <a:latin typeface="Aptos" panose="020B0004020202020204" pitchFamily="34" charset="0"/>
                        </a:rPr>
                        <a:t>Policy report launch:</a:t>
                      </a:r>
                      <a:r>
                        <a:rPr lang="en-GB" sz="1600">
                          <a:solidFill>
                            <a:srgbClr val="243B86"/>
                          </a:solidFill>
                          <a:latin typeface="Aptos" panose="020B0004020202020204" pitchFamily="34" charset="0"/>
                        </a:rPr>
                        <a:t> </a:t>
                      </a:r>
                      <a:r>
                        <a:rPr lang="en-GB" sz="1600">
                          <a:solidFill>
                            <a:srgbClr val="000000"/>
                          </a:solidFill>
                          <a:latin typeface="Aptos" panose="020B0004020202020204" pitchFamily="34" charset="0"/>
                        </a:rPr>
                        <a:t>at the European Cancer Summit 2026</a:t>
                      </a:r>
                    </a:p>
                  </a:txBody>
                  <a:tcPr/>
                </a:tc>
                <a:tc>
                  <a:txBody>
                    <a:bodyPr/>
                    <a:lstStyle/>
                    <a:p>
                      <a:pPr marL="0" indent="0" algn="l">
                        <a:buFont typeface="Arial" panose="020B0604020202020204" pitchFamily="34" charset="0"/>
                        <a:buNone/>
                      </a:pPr>
                      <a:r>
                        <a:rPr lang="en-GB" sz="1600"/>
                        <a:t>🏛️</a:t>
                      </a:r>
                      <a:r>
                        <a:rPr lang="en-GB" sz="1600">
                          <a:solidFill>
                            <a:srgbClr val="000000"/>
                          </a:solidFill>
                          <a:latin typeface="Aptos" panose="020B0004020202020204" pitchFamily="34" charset="0"/>
                        </a:rPr>
                        <a:t>Policy report</a:t>
                      </a:r>
                    </a:p>
                    <a:p>
                      <a:pPr marL="0" indent="0" algn="l">
                        <a:buFont typeface="Arial" panose="020B0604020202020204" pitchFamily="34" charset="0"/>
                        <a:buNone/>
                      </a:pPr>
                      <a:r>
                        <a:rPr lang="en-GB" sz="1600"/>
                        <a:t>🏛️</a:t>
                      </a:r>
                      <a:r>
                        <a:rPr lang="en-GB" sz="1600">
                          <a:solidFill>
                            <a:srgbClr val="000000"/>
                          </a:solidFill>
                          <a:latin typeface="Aptos" panose="020B0004020202020204" pitchFamily="34" charset="0"/>
                        </a:rPr>
                        <a:t>Policymakers’ engagement plan</a:t>
                      </a:r>
                    </a:p>
                  </a:txBody>
                  <a:tcPr/>
                </a:tc>
                <a:tc>
                  <a:txBody>
                    <a:bodyPr/>
                    <a:lstStyle/>
                    <a:p>
                      <a:pPr marL="0" indent="0" algn="l">
                        <a:buFont typeface="Arial" panose="020B0604020202020204" pitchFamily="34" charset="0"/>
                        <a:buNone/>
                      </a:pPr>
                      <a:r>
                        <a:rPr lang="en-GB" sz="1600">
                          <a:solidFill>
                            <a:srgbClr val="000000"/>
                          </a:solidFill>
                          <a:latin typeface="Aptos" panose="020B0004020202020204" pitchFamily="34" charset="0"/>
                        </a:rPr>
                        <a:t>November 2026</a:t>
                      </a:r>
                    </a:p>
                  </a:txBody>
                  <a:tcPr/>
                </a:tc>
                <a:extLst>
                  <a:ext uri="{0D108BD9-81ED-4DB2-BD59-A6C34878D82A}">
                    <a16:rowId xmlns:a16="http://schemas.microsoft.com/office/drawing/2014/main" val="3975660169"/>
                  </a:ext>
                </a:extLst>
              </a:tr>
            </a:tbl>
          </a:graphicData>
        </a:graphic>
      </p:graphicFrame>
      <p:sp>
        <p:nvSpPr>
          <p:cNvPr id="11" name="Rectangle 10">
            <a:extLst>
              <a:ext uri="{FF2B5EF4-FFF2-40B4-BE49-F238E27FC236}">
                <a16:creationId xmlns:a16="http://schemas.microsoft.com/office/drawing/2014/main" id="{6AF1DBF9-F503-3F70-9F0C-C9AB5CE361B7}"/>
              </a:ext>
            </a:extLst>
          </p:cNvPr>
          <p:cNvSpPr/>
          <p:nvPr/>
        </p:nvSpPr>
        <p:spPr>
          <a:xfrm>
            <a:off x="1507958" y="1788759"/>
            <a:ext cx="5101389" cy="402858"/>
          </a:xfrm>
          <a:prstGeom prst="rect">
            <a:avLst/>
          </a:prstGeom>
          <a:solidFill>
            <a:schemeClr val="tx1"/>
          </a:solidFill>
          <a:ln>
            <a:solidFill>
              <a:srgbClr val="243B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bg1"/>
                </a:solidFill>
                <a:latin typeface="Aptos" panose="020B0004020202020204" pitchFamily="34" charset="0"/>
              </a:rPr>
              <a:t>STEPS</a:t>
            </a:r>
          </a:p>
        </p:txBody>
      </p:sp>
      <p:sp>
        <p:nvSpPr>
          <p:cNvPr id="12" name="Rectangle 11">
            <a:extLst>
              <a:ext uri="{FF2B5EF4-FFF2-40B4-BE49-F238E27FC236}">
                <a16:creationId xmlns:a16="http://schemas.microsoft.com/office/drawing/2014/main" id="{6C0D9C0E-034E-1FCC-52A2-74F6E069324E}"/>
              </a:ext>
            </a:extLst>
          </p:cNvPr>
          <p:cNvSpPr/>
          <p:nvPr/>
        </p:nvSpPr>
        <p:spPr>
          <a:xfrm>
            <a:off x="6609347" y="1788759"/>
            <a:ext cx="3304673" cy="402858"/>
          </a:xfrm>
          <a:prstGeom prst="rect">
            <a:avLst/>
          </a:prstGeom>
          <a:solidFill>
            <a:schemeClr val="tx1"/>
          </a:solidFill>
          <a:ln>
            <a:solidFill>
              <a:srgbClr val="243B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bg1"/>
                </a:solidFill>
                <a:latin typeface="Aptos" panose="020B0004020202020204" pitchFamily="34" charset="0"/>
              </a:rPr>
              <a:t>OUTCOMES</a:t>
            </a:r>
          </a:p>
        </p:txBody>
      </p:sp>
      <p:sp>
        <p:nvSpPr>
          <p:cNvPr id="13" name="Rectangle 12">
            <a:extLst>
              <a:ext uri="{FF2B5EF4-FFF2-40B4-BE49-F238E27FC236}">
                <a16:creationId xmlns:a16="http://schemas.microsoft.com/office/drawing/2014/main" id="{73B15A77-DD77-3E37-F054-CE5F38BC5D77}"/>
              </a:ext>
            </a:extLst>
          </p:cNvPr>
          <p:cNvSpPr/>
          <p:nvPr/>
        </p:nvSpPr>
        <p:spPr>
          <a:xfrm>
            <a:off x="9914020" y="1788759"/>
            <a:ext cx="1403495" cy="402858"/>
          </a:xfrm>
          <a:prstGeom prst="rect">
            <a:avLst/>
          </a:prstGeom>
          <a:solidFill>
            <a:schemeClr val="tx1"/>
          </a:solidFill>
          <a:ln>
            <a:solidFill>
              <a:srgbClr val="243B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bg1"/>
                </a:solidFill>
                <a:latin typeface="Aptos" panose="020B0004020202020204" pitchFamily="34" charset="0"/>
              </a:rPr>
              <a:t>TIMELINE</a:t>
            </a:r>
          </a:p>
          <a:p>
            <a:pPr algn="ctr"/>
            <a:r>
              <a:rPr lang="en-GB" sz="800" b="1">
                <a:solidFill>
                  <a:schemeClr val="bg1"/>
                </a:solidFill>
                <a:latin typeface="Aptos" panose="020B0004020202020204" pitchFamily="34" charset="0"/>
              </a:rPr>
              <a:t>(indicative)</a:t>
            </a:r>
          </a:p>
        </p:txBody>
      </p:sp>
      <p:sp>
        <p:nvSpPr>
          <p:cNvPr id="15" name="TextBox 14">
            <a:extLst>
              <a:ext uri="{FF2B5EF4-FFF2-40B4-BE49-F238E27FC236}">
                <a16:creationId xmlns:a16="http://schemas.microsoft.com/office/drawing/2014/main" id="{FB4E77D0-EF2F-E669-BC86-205641049619}"/>
              </a:ext>
            </a:extLst>
          </p:cNvPr>
          <p:cNvSpPr txBox="1"/>
          <p:nvPr/>
        </p:nvSpPr>
        <p:spPr>
          <a:xfrm>
            <a:off x="1894457" y="6313319"/>
            <a:ext cx="8820159" cy="584775"/>
          </a:xfrm>
          <a:prstGeom prst="rect">
            <a:avLst/>
          </a:prstGeom>
          <a:noFill/>
        </p:spPr>
        <p:txBody>
          <a:bodyPr wrap="square">
            <a:spAutoFit/>
          </a:bodyPr>
          <a:lstStyle/>
          <a:p>
            <a:pPr algn="ctr"/>
            <a:r>
              <a:rPr lang="en-GB" sz="1600" b="1">
                <a:solidFill>
                  <a:srgbClr val="000000"/>
                </a:solidFill>
                <a:latin typeface="Aptos"/>
                <a:cs typeface="Calibri"/>
              </a:rPr>
              <a:t>For more information and to be involved, please contact</a:t>
            </a:r>
            <a:endParaRPr lang="en-GB" sz="1600">
              <a:solidFill>
                <a:srgbClr val="000000"/>
              </a:solidFill>
              <a:latin typeface="Aptos"/>
              <a:cs typeface="Calibri"/>
            </a:endParaRPr>
          </a:p>
          <a:p>
            <a:pPr algn="ctr">
              <a:spcBef>
                <a:spcPts val="0"/>
              </a:spcBef>
            </a:pPr>
            <a:r>
              <a:rPr lang="en-GB" sz="1600" b="1">
                <a:latin typeface="Aptos"/>
                <a:cs typeface="Calibri"/>
                <a:hlinkClick r:id="rId2">
                  <a:extLst>
                    <a:ext uri="{A12FA001-AC4F-418D-AE19-62706E023703}">
                      <ahyp:hlinkClr xmlns:ahyp="http://schemas.microsoft.com/office/drawing/2018/hyperlinkcolor" val="tx"/>
                    </a:ext>
                  </a:extLst>
                </a:hlinkClick>
              </a:rPr>
              <a:t>ju</a:t>
            </a:r>
            <a:r>
              <a:rPr lang="en-GB" sz="1600" b="1">
                <a:solidFill>
                  <a:schemeClr val="tx1"/>
                </a:solidFill>
                <a:latin typeface="Aptos"/>
                <a:cs typeface="Calibri"/>
                <a:hlinkClick r:id="rId2">
                  <a:extLst>
                    <a:ext uri="{A12FA001-AC4F-418D-AE19-62706E023703}">
                      <ahyp:hlinkClr xmlns:ahyp="http://schemas.microsoft.com/office/drawing/2018/hyperlinkcolor" val="tx"/>
                    </a:ext>
                  </a:extLst>
                </a:hlinkClick>
              </a:rPr>
              <a:t>liana.desa@europeancancer.org</a:t>
            </a:r>
            <a:endParaRPr lang="en-GB" sz="1600">
              <a:solidFill>
                <a:schemeClr val="tx1"/>
              </a:solidFill>
              <a:latin typeface="Aptos"/>
              <a:cs typeface="Calibri"/>
            </a:endParaRPr>
          </a:p>
        </p:txBody>
      </p:sp>
    </p:spTree>
    <p:extLst>
      <p:ext uri="{BB962C8B-B14F-4D97-AF65-F5344CB8AC3E}">
        <p14:creationId xmlns:p14="http://schemas.microsoft.com/office/powerpoint/2010/main" val="3202834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496FD-88A7-5703-8E55-8CED3CB7CF9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7152102-6B9E-B993-845C-6777D14BC4C0}"/>
              </a:ext>
            </a:extLst>
          </p:cNvPr>
          <p:cNvSpPr>
            <a:spLocks noGrp="1"/>
          </p:cNvSpPr>
          <p:nvPr>
            <p:ph type="body" sz="quarter" idx="14"/>
          </p:nvPr>
        </p:nvSpPr>
        <p:spPr>
          <a:xfrm>
            <a:off x="835673" y="2024718"/>
            <a:ext cx="6780978" cy="4506380"/>
          </a:xfrm>
        </p:spPr>
        <p:txBody>
          <a:bodyPr vert="horz" lIns="91440" tIns="45720" rIns="91440" bIns="45720" rtlCol="0" anchor="t">
            <a:noAutofit/>
          </a:bodyPr>
          <a:lstStyle/>
          <a:p>
            <a:pPr marL="457200" indent="-457200">
              <a:buChar char="•"/>
            </a:pPr>
            <a:r>
              <a:rPr lang="en-GB" sz="2400">
                <a:latin typeface="Aptos"/>
                <a:cs typeface="Calibri"/>
              </a:rPr>
              <a:t>ECO’s </a:t>
            </a:r>
            <a:r>
              <a:rPr lang="en-GB" sz="2400" b="1">
                <a:latin typeface="Aptos"/>
                <a:cs typeface="Calibri"/>
              </a:rPr>
              <a:t>data visualisation tool </a:t>
            </a:r>
            <a:r>
              <a:rPr lang="en-GB" sz="2400">
                <a:latin typeface="Aptos"/>
                <a:cs typeface="Calibri"/>
              </a:rPr>
              <a:t>on cancer inequalities between and within European countries</a:t>
            </a:r>
          </a:p>
          <a:p>
            <a:endParaRPr lang="en-GB" sz="2400">
              <a:latin typeface="Aptos"/>
              <a:cs typeface="Calibri"/>
            </a:endParaRPr>
          </a:p>
          <a:p>
            <a:pPr marL="457200" indent="-457200">
              <a:buChar char="•"/>
            </a:pPr>
            <a:r>
              <a:rPr lang="en-GB" sz="2400" b="1">
                <a:latin typeface="Aptos"/>
                <a:cs typeface="Calibri"/>
              </a:rPr>
              <a:t>2024 status</a:t>
            </a:r>
            <a:r>
              <a:rPr lang="en-GB" sz="2400">
                <a:latin typeface="Aptos"/>
                <a:cs typeface="Calibri"/>
              </a:rPr>
              <a:t>:</a:t>
            </a:r>
          </a:p>
          <a:p>
            <a:pPr marL="914389" lvl="1" indent="-457200">
              <a:buChar char="•"/>
            </a:pPr>
            <a:r>
              <a:rPr lang="en-GB" sz="2400" b="1">
                <a:latin typeface="Aptos"/>
                <a:cs typeface="Calibri"/>
              </a:rPr>
              <a:t>280+ indicators </a:t>
            </a:r>
            <a:r>
              <a:rPr lang="en-GB" sz="2400">
                <a:latin typeface="Aptos"/>
                <a:cs typeface="Calibri"/>
              </a:rPr>
              <a:t>and </a:t>
            </a:r>
            <a:r>
              <a:rPr lang="en-GB" sz="2400" b="1">
                <a:latin typeface="Aptos"/>
                <a:cs typeface="Calibri"/>
              </a:rPr>
              <a:t>13,000+ data points </a:t>
            </a:r>
            <a:r>
              <a:rPr lang="en-GB" sz="2400">
                <a:latin typeface="Aptos"/>
                <a:cs typeface="Calibri"/>
              </a:rPr>
              <a:t>included on the tool</a:t>
            </a:r>
          </a:p>
          <a:p>
            <a:pPr marL="914389" lvl="1" indent="-457200">
              <a:buChar char="•"/>
            </a:pPr>
            <a:r>
              <a:rPr lang="en-GB" sz="2400" b="1">
                <a:latin typeface="Aptos"/>
                <a:cs typeface="Calibri"/>
              </a:rPr>
              <a:t>9 country reports </a:t>
            </a:r>
            <a:r>
              <a:rPr lang="en-GB" sz="2400">
                <a:latin typeface="Aptos"/>
                <a:cs typeface="Calibri"/>
              </a:rPr>
              <a:t>developed as national factsheets of European Cancer Pulse data</a:t>
            </a:r>
          </a:p>
          <a:p>
            <a:pPr marL="914389" lvl="1" indent="-457200">
              <a:buChar char="•"/>
            </a:pPr>
            <a:r>
              <a:rPr lang="en-GB" sz="2400">
                <a:latin typeface="Aptos"/>
                <a:cs typeface="Calibri"/>
              </a:rPr>
              <a:t>New </a:t>
            </a:r>
            <a:r>
              <a:rPr lang="en-GB" sz="2400" b="1">
                <a:latin typeface="Aptos"/>
                <a:cs typeface="Calibri"/>
              </a:rPr>
              <a:t>Cancer Screening Policy Index </a:t>
            </a:r>
            <a:r>
              <a:rPr lang="en-GB" sz="2400">
                <a:latin typeface="Aptos"/>
                <a:cs typeface="Calibri"/>
              </a:rPr>
              <a:t>benchmarking national progress based on European Cancer Pulse data</a:t>
            </a:r>
          </a:p>
          <a:p>
            <a:pPr lvl="1"/>
            <a:endParaRPr lang="en-GB" sz="2400">
              <a:latin typeface="Aptos"/>
              <a:cs typeface="Calibri"/>
            </a:endParaRPr>
          </a:p>
          <a:p>
            <a:pPr marL="457200" indent="-457200">
              <a:buChar char="•"/>
            </a:pPr>
            <a:endParaRPr lang="en-GB" sz="2400" b="1">
              <a:solidFill>
                <a:schemeClr val="tx1"/>
              </a:solidFill>
            </a:endParaRPr>
          </a:p>
        </p:txBody>
      </p:sp>
      <p:sp>
        <p:nvSpPr>
          <p:cNvPr id="3" name="Title 2">
            <a:extLst>
              <a:ext uri="{FF2B5EF4-FFF2-40B4-BE49-F238E27FC236}">
                <a16:creationId xmlns:a16="http://schemas.microsoft.com/office/drawing/2014/main" id="{96FC0962-988E-D2B0-B40F-CE9DA78A49D3}"/>
              </a:ext>
            </a:extLst>
          </p:cNvPr>
          <p:cNvSpPr>
            <a:spLocks noGrp="1"/>
          </p:cNvSpPr>
          <p:nvPr>
            <p:ph type="title"/>
          </p:nvPr>
        </p:nvSpPr>
        <p:spPr/>
        <p:txBody>
          <a:bodyPr/>
          <a:lstStyle/>
          <a:p>
            <a:r>
              <a:rPr lang="en-GB" sz="3600">
                <a:latin typeface="Aptos Display"/>
                <a:cs typeface="Calibri"/>
              </a:rPr>
              <a:t>European Cancer Pulse</a:t>
            </a:r>
            <a:endParaRPr lang="en-GB" sz="3600"/>
          </a:p>
        </p:txBody>
      </p:sp>
      <p:grpSp>
        <p:nvGrpSpPr>
          <p:cNvPr id="6" name="Group 5">
            <a:extLst>
              <a:ext uri="{FF2B5EF4-FFF2-40B4-BE49-F238E27FC236}">
                <a16:creationId xmlns:a16="http://schemas.microsoft.com/office/drawing/2014/main" id="{F8B25804-08A0-03E1-FCBA-0BA13C630590}"/>
              </a:ext>
            </a:extLst>
          </p:cNvPr>
          <p:cNvGrpSpPr>
            <a:grpSpLocks noChangeAspect="1"/>
          </p:cNvGrpSpPr>
          <p:nvPr/>
        </p:nvGrpSpPr>
        <p:grpSpPr>
          <a:xfrm>
            <a:off x="7616652" y="2200679"/>
            <a:ext cx="4428995" cy="3811670"/>
            <a:chOff x="7303225" y="1845723"/>
            <a:chExt cx="3590723" cy="3090238"/>
          </a:xfrm>
        </p:grpSpPr>
        <p:grpSp>
          <p:nvGrpSpPr>
            <p:cNvPr id="7" name="Group 6">
              <a:extLst>
                <a:ext uri="{FF2B5EF4-FFF2-40B4-BE49-F238E27FC236}">
                  <a16:creationId xmlns:a16="http://schemas.microsoft.com/office/drawing/2014/main" id="{3A62C785-22F4-F40D-6A76-4380F171A34E}"/>
                </a:ext>
              </a:extLst>
            </p:cNvPr>
            <p:cNvGrpSpPr>
              <a:grpSpLocks/>
            </p:cNvGrpSpPr>
            <p:nvPr/>
          </p:nvGrpSpPr>
          <p:grpSpPr>
            <a:xfrm>
              <a:off x="9139151" y="1845723"/>
              <a:ext cx="1754797" cy="2844682"/>
              <a:chOff x="7299466" y="1436420"/>
              <a:chExt cx="1754797" cy="2844682"/>
            </a:xfrm>
          </p:grpSpPr>
          <p:pic>
            <p:nvPicPr>
              <p:cNvPr id="14" name="Picture 13">
                <a:extLst>
                  <a:ext uri="{FF2B5EF4-FFF2-40B4-BE49-F238E27FC236}">
                    <a16:creationId xmlns:a16="http://schemas.microsoft.com/office/drawing/2014/main" id="{E46CF4B3-D366-629D-274D-BBECEC53A62E}"/>
                  </a:ext>
                </a:extLst>
              </p:cNvPr>
              <p:cNvPicPr>
                <a:picLocks noChangeAspect="1"/>
              </p:cNvPicPr>
              <p:nvPr/>
            </p:nvPicPr>
            <p:blipFill>
              <a:blip r:embed="rId2"/>
              <a:stretch>
                <a:fillRect/>
              </a:stretch>
            </p:blipFill>
            <p:spPr>
              <a:xfrm>
                <a:off x="7299466" y="1436420"/>
                <a:ext cx="1498014" cy="2160000"/>
              </a:xfrm>
              <a:prstGeom prst="rect">
                <a:avLst/>
              </a:prstGeom>
              <a:ln w="19050">
                <a:solidFill>
                  <a:srgbClr val="000000"/>
                </a:solidFill>
              </a:ln>
            </p:spPr>
          </p:pic>
          <p:pic>
            <p:nvPicPr>
              <p:cNvPr id="15" name="Picture 14">
                <a:extLst>
                  <a:ext uri="{FF2B5EF4-FFF2-40B4-BE49-F238E27FC236}">
                    <a16:creationId xmlns:a16="http://schemas.microsoft.com/office/drawing/2014/main" id="{43D463D6-91FA-1511-AD77-B7701FA7B720}"/>
                  </a:ext>
                </a:extLst>
              </p:cNvPr>
              <p:cNvPicPr>
                <a:picLocks noChangeAspect="1"/>
              </p:cNvPicPr>
              <p:nvPr/>
            </p:nvPicPr>
            <p:blipFill>
              <a:blip r:embed="rId3"/>
              <a:stretch>
                <a:fillRect/>
              </a:stretch>
            </p:blipFill>
            <p:spPr>
              <a:xfrm>
                <a:off x="7376283" y="1655615"/>
                <a:ext cx="1504230" cy="2160000"/>
              </a:xfrm>
              <a:prstGeom prst="rect">
                <a:avLst/>
              </a:prstGeom>
              <a:ln w="19050">
                <a:solidFill>
                  <a:srgbClr val="000000"/>
                </a:solidFill>
              </a:ln>
            </p:spPr>
          </p:pic>
          <p:pic>
            <p:nvPicPr>
              <p:cNvPr id="16" name="Picture 15">
                <a:extLst>
                  <a:ext uri="{FF2B5EF4-FFF2-40B4-BE49-F238E27FC236}">
                    <a16:creationId xmlns:a16="http://schemas.microsoft.com/office/drawing/2014/main" id="{E879C83A-F4E6-6D90-6943-FD7CBE86CF6A}"/>
                  </a:ext>
                </a:extLst>
              </p:cNvPr>
              <p:cNvPicPr>
                <a:picLocks noChangeAspect="1"/>
              </p:cNvPicPr>
              <p:nvPr/>
            </p:nvPicPr>
            <p:blipFill>
              <a:blip r:embed="rId4"/>
              <a:stretch>
                <a:fillRect/>
              </a:stretch>
            </p:blipFill>
            <p:spPr>
              <a:xfrm>
                <a:off x="7450278" y="1874810"/>
                <a:ext cx="1513554" cy="2160000"/>
              </a:xfrm>
              <a:prstGeom prst="rect">
                <a:avLst/>
              </a:prstGeom>
              <a:ln w="19050">
                <a:solidFill>
                  <a:srgbClr val="000000"/>
                </a:solidFill>
              </a:ln>
            </p:spPr>
          </p:pic>
          <p:pic>
            <p:nvPicPr>
              <p:cNvPr id="17" name="Picture 16">
                <a:extLst>
                  <a:ext uri="{FF2B5EF4-FFF2-40B4-BE49-F238E27FC236}">
                    <a16:creationId xmlns:a16="http://schemas.microsoft.com/office/drawing/2014/main" id="{12549DC8-626D-6C92-9454-F9089AB9552B}"/>
                  </a:ext>
                </a:extLst>
              </p:cNvPr>
              <p:cNvPicPr>
                <a:picLocks noChangeAspect="1"/>
              </p:cNvPicPr>
              <p:nvPr/>
            </p:nvPicPr>
            <p:blipFill>
              <a:blip r:embed="rId5"/>
              <a:stretch>
                <a:fillRect/>
              </a:stretch>
            </p:blipFill>
            <p:spPr>
              <a:xfrm>
                <a:off x="7541641" y="2121102"/>
                <a:ext cx="1512622" cy="2160000"/>
              </a:xfrm>
              <a:prstGeom prst="rect">
                <a:avLst/>
              </a:prstGeom>
              <a:ln w="19050">
                <a:solidFill>
                  <a:srgbClr val="000000"/>
                </a:solidFill>
              </a:ln>
            </p:spPr>
          </p:pic>
        </p:grpSp>
        <p:grpSp>
          <p:nvGrpSpPr>
            <p:cNvPr id="8" name="Group 7">
              <a:extLst>
                <a:ext uri="{FF2B5EF4-FFF2-40B4-BE49-F238E27FC236}">
                  <a16:creationId xmlns:a16="http://schemas.microsoft.com/office/drawing/2014/main" id="{9E55D072-6F33-9B5D-6C7A-A874766967A5}"/>
                </a:ext>
              </a:extLst>
            </p:cNvPr>
            <p:cNvGrpSpPr>
              <a:grpSpLocks/>
            </p:cNvGrpSpPr>
            <p:nvPr/>
          </p:nvGrpSpPr>
          <p:grpSpPr>
            <a:xfrm>
              <a:off x="7303225" y="1845723"/>
              <a:ext cx="1828182" cy="3090238"/>
              <a:chOff x="5463540" y="1436420"/>
              <a:chExt cx="1828182" cy="3090238"/>
            </a:xfrm>
          </p:grpSpPr>
          <p:pic>
            <p:nvPicPr>
              <p:cNvPr id="9" name="Picture 8">
                <a:extLst>
                  <a:ext uri="{FF2B5EF4-FFF2-40B4-BE49-F238E27FC236}">
                    <a16:creationId xmlns:a16="http://schemas.microsoft.com/office/drawing/2014/main" id="{33587892-8812-A9CF-9891-DE511125AAF6}"/>
                  </a:ext>
                </a:extLst>
              </p:cNvPr>
              <p:cNvPicPr>
                <a:picLocks noChangeAspect="1"/>
              </p:cNvPicPr>
              <p:nvPr/>
            </p:nvPicPr>
            <p:blipFill>
              <a:blip r:embed="rId6"/>
              <a:stretch>
                <a:fillRect/>
              </a:stretch>
            </p:blipFill>
            <p:spPr>
              <a:xfrm>
                <a:off x="5463540" y="1436420"/>
                <a:ext cx="1510455" cy="2160000"/>
              </a:xfrm>
              <a:prstGeom prst="rect">
                <a:avLst/>
              </a:prstGeom>
              <a:ln w="19050">
                <a:solidFill>
                  <a:srgbClr val="000000"/>
                </a:solidFill>
              </a:ln>
            </p:spPr>
          </p:pic>
          <p:pic>
            <p:nvPicPr>
              <p:cNvPr id="10" name="Picture 9">
                <a:extLst>
                  <a:ext uri="{FF2B5EF4-FFF2-40B4-BE49-F238E27FC236}">
                    <a16:creationId xmlns:a16="http://schemas.microsoft.com/office/drawing/2014/main" id="{47B266C3-49C0-2A38-7A66-8F3996ADC0DE}"/>
                  </a:ext>
                </a:extLst>
              </p:cNvPr>
              <p:cNvPicPr>
                <a:picLocks noChangeAspect="1"/>
              </p:cNvPicPr>
              <p:nvPr/>
            </p:nvPicPr>
            <p:blipFill>
              <a:blip r:embed="rId7"/>
              <a:stretch>
                <a:fillRect/>
              </a:stretch>
            </p:blipFill>
            <p:spPr>
              <a:xfrm>
                <a:off x="5539124" y="1655615"/>
                <a:ext cx="1511688" cy="2160000"/>
              </a:xfrm>
              <a:prstGeom prst="rect">
                <a:avLst/>
              </a:prstGeom>
              <a:ln w="19050">
                <a:solidFill>
                  <a:srgbClr val="000000"/>
                </a:solidFill>
              </a:ln>
            </p:spPr>
          </p:pic>
          <p:pic>
            <p:nvPicPr>
              <p:cNvPr id="11" name="Picture 10">
                <a:extLst>
                  <a:ext uri="{FF2B5EF4-FFF2-40B4-BE49-F238E27FC236}">
                    <a16:creationId xmlns:a16="http://schemas.microsoft.com/office/drawing/2014/main" id="{E59FEA1C-FC99-0C9B-12BC-56255F9A02A2}"/>
                  </a:ext>
                </a:extLst>
              </p:cNvPr>
              <p:cNvPicPr>
                <a:picLocks noChangeAspect="1"/>
              </p:cNvPicPr>
              <p:nvPr/>
            </p:nvPicPr>
            <p:blipFill>
              <a:blip r:embed="rId8"/>
              <a:stretch>
                <a:fillRect/>
              </a:stretch>
            </p:blipFill>
            <p:spPr>
              <a:xfrm>
                <a:off x="5620091" y="1875546"/>
                <a:ext cx="1506397" cy="2160000"/>
              </a:xfrm>
              <a:prstGeom prst="rect">
                <a:avLst/>
              </a:prstGeom>
              <a:ln w="19050">
                <a:solidFill>
                  <a:srgbClr val="000000"/>
                </a:solidFill>
              </a:ln>
            </p:spPr>
          </p:pic>
          <p:pic>
            <p:nvPicPr>
              <p:cNvPr id="12" name="Picture 11">
                <a:extLst>
                  <a:ext uri="{FF2B5EF4-FFF2-40B4-BE49-F238E27FC236}">
                    <a16:creationId xmlns:a16="http://schemas.microsoft.com/office/drawing/2014/main" id="{FA375D30-7581-836A-FA0D-58F2F99E4299}"/>
                  </a:ext>
                </a:extLst>
              </p:cNvPr>
              <p:cNvPicPr>
                <a:picLocks noChangeAspect="1"/>
              </p:cNvPicPr>
              <p:nvPr/>
            </p:nvPicPr>
            <p:blipFill>
              <a:blip r:embed="rId9"/>
              <a:stretch>
                <a:fillRect/>
              </a:stretch>
            </p:blipFill>
            <p:spPr>
              <a:xfrm>
                <a:off x="5702438" y="2121102"/>
                <a:ext cx="1506112" cy="2160000"/>
              </a:xfrm>
              <a:prstGeom prst="rect">
                <a:avLst/>
              </a:prstGeom>
              <a:ln w="19050">
                <a:solidFill>
                  <a:srgbClr val="000000"/>
                </a:solidFill>
              </a:ln>
            </p:spPr>
          </p:pic>
          <p:pic>
            <p:nvPicPr>
              <p:cNvPr id="13" name="Picture 12">
                <a:extLst>
                  <a:ext uri="{FF2B5EF4-FFF2-40B4-BE49-F238E27FC236}">
                    <a16:creationId xmlns:a16="http://schemas.microsoft.com/office/drawing/2014/main" id="{71FF4160-C479-B924-B0BA-784CD36349B1}"/>
                  </a:ext>
                </a:extLst>
              </p:cNvPr>
              <p:cNvPicPr>
                <a:picLocks noChangeAspect="1"/>
              </p:cNvPicPr>
              <p:nvPr/>
            </p:nvPicPr>
            <p:blipFill>
              <a:blip r:embed="rId10"/>
              <a:stretch>
                <a:fillRect/>
              </a:stretch>
            </p:blipFill>
            <p:spPr>
              <a:xfrm>
                <a:off x="5769763" y="2366658"/>
                <a:ext cx="1521959" cy="2160000"/>
              </a:xfrm>
              <a:prstGeom prst="rect">
                <a:avLst/>
              </a:prstGeom>
              <a:ln w="19050">
                <a:solidFill>
                  <a:srgbClr val="000000"/>
                </a:solidFill>
              </a:ln>
            </p:spPr>
          </p:pic>
        </p:grpSp>
      </p:grpSp>
    </p:spTree>
    <p:extLst>
      <p:ext uri="{BB962C8B-B14F-4D97-AF65-F5344CB8AC3E}">
        <p14:creationId xmlns:p14="http://schemas.microsoft.com/office/powerpoint/2010/main" val="2093897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B35C4-5D42-95B2-A598-B989214A72D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BB17A7B-5CCD-C3B3-90D1-1F5142A4F0F9}"/>
              </a:ext>
            </a:extLst>
          </p:cNvPr>
          <p:cNvSpPr>
            <a:spLocks noGrp="1"/>
          </p:cNvSpPr>
          <p:nvPr>
            <p:ph type="title"/>
          </p:nvPr>
        </p:nvSpPr>
        <p:spPr/>
        <p:txBody>
          <a:bodyPr/>
          <a:lstStyle/>
          <a:p>
            <a:r>
              <a:rPr lang="en-GB" sz="3600">
                <a:latin typeface="Aptos Display"/>
                <a:cs typeface="Calibri"/>
              </a:rPr>
              <a:t>European Cancer Pulse</a:t>
            </a:r>
            <a:br>
              <a:rPr lang="en-GB" sz="3600">
                <a:latin typeface="Aptos Display"/>
                <a:cs typeface="Calibri"/>
              </a:rPr>
            </a:br>
            <a:r>
              <a:rPr lang="en-GB" sz="3600">
                <a:latin typeface="Aptos Display"/>
                <a:cs typeface="Calibri"/>
              </a:rPr>
              <a:t>Country report - Bulgaria</a:t>
            </a:r>
            <a:endParaRPr lang="en-GB" sz="3600"/>
          </a:p>
        </p:txBody>
      </p:sp>
      <p:pic>
        <p:nvPicPr>
          <p:cNvPr id="5" name="Picture 4">
            <a:extLst>
              <a:ext uri="{FF2B5EF4-FFF2-40B4-BE49-F238E27FC236}">
                <a16:creationId xmlns:a16="http://schemas.microsoft.com/office/drawing/2014/main" id="{08312EAA-698A-F535-B1F9-D2386A5C4738}"/>
              </a:ext>
            </a:extLst>
          </p:cNvPr>
          <p:cNvPicPr>
            <a:picLocks noChangeAspect="1"/>
          </p:cNvPicPr>
          <p:nvPr/>
        </p:nvPicPr>
        <p:blipFill>
          <a:blip r:embed="rId2"/>
          <a:stretch>
            <a:fillRect/>
          </a:stretch>
        </p:blipFill>
        <p:spPr>
          <a:xfrm>
            <a:off x="455978" y="2254895"/>
            <a:ext cx="5640022" cy="3549512"/>
          </a:xfrm>
          <a:prstGeom prst="rect">
            <a:avLst/>
          </a:prstGeom>
        </p:spPr>
      </p:pic>
      <p:pic>
        <p:nvPicPr>
          <p:cNvPr id="19" name="Picture 18">
            <a:extLst>
              <a:ext uri="{FF2B5EF4-FFF2-40B4-BE49-F238E27FC236}">
                <a16:creationId xmlns:a16="http://schemas.microsoft.com/office/drawing/2014/main" id="{B18C0728-2F3F-5163-3094-BDF79D12CFC6}"/>
              </a:ext>
            </a:extLst>
          </p:cNvPr>
          <p:cNvPicPr>
            <a:picLocks noChangeAspect="1"/>
          </p:cNvPicPr>
          <p:nvPr/>
        </p:nvPicPr>
        <p:blipFill>
          <a:blip r:embed="rId3"/>
          <a:stretch>
            <a:fillRect/>
          </a:stretch>
        </p:blipFill>
        <p:spPr>
          <a:xfrm>
            <a:off x="5695067" y="2373767"/>
            <a:ext cx="6214044" cy="3503792"/>
          </a:xfrm>
          <a:prstGeom prst="rect">
            <a:avLst/>
          </a:prstGeom>
        </p:spPr>
      </p:pic>
    </p:spTree>
    <p:extLst>
      <p:ext uri="{BB962C8B-B14F-4D97-AF65-F5344CB8AC3E}">
        <p14:creationId xmlns:p14="http://schemas.microsoft.com/office/powerpoint/2010/main" val="2347415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88690-3267-C456-96A8-959D56DD882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6F16F0D-5014-6B23-2311-EBBD4E464152}"/>
              </a:ext>
            </a:extLst>
          </p:cNvPr>
          <p:cNvSpPr>
            <a:spLocks noGrp="1"/>
          </p:cNvSpPr>
          <p:nvPr>
            <p:ph type="title"/>
          </p:nvPr>
        </p:nvSpPr>
        <p:spPr/>
        <p:txBody>
          <a:bodyPr/>
          <a:lstStyle/>
          <a:p>
            <a:r>
              <a:rPr lang="en-GB" sz="3600">
                <a:latin typeface="Aptos Display"/>
                <a:cs typeface="Calibri"/>
              </a:rPr>
              <a:t>European Cancer Pulse</a:t>
            </a:r>
            <a:br>
              <a:rPr lang="en-GB" sz="3600">
                <a:latin typeface="Aptos Display"/>
                <a:cs typeface="Calibri"/>
              </a:rPr>
            </a:br>
            <a:r>
              <a:rPr lang="en-GB" sz="3600">
                <a:latin typeface="Aptos Display"/>
                <a:cs typeface="Calibri"/>
              </a:rPr>
              <a:t>Country report - Croatia</a:t>
            </a:r>
            <a:endParaRPr lang="en-GB" sz="3600"/>
          </a:p>
        </p:txBody>
      </p:sp>
      <p:pic>
        <p:nvPicPr>
          <p:cNvPr id="21" name="Picture 20">
            <a:extLst>
              <a:ext uri="{FF2B5EF4-FFF2-40B4-BE49-F238E27FC236}">
                <a16:creationId xmlns:a16="http://schemas.microsoft.com/office/drawing/2014/main" id="{7EE4F35C-FD6B-9660-1A69-B27266100154}"/>
              </a:ext>
            </a:extLst>
          </p:cNvPr>
          <p:cNvPicPr>
            <a:picLocks noChangeAspect="1"/>
          </p:cNvPicPr>
          <p:nvPr/>
        </p:nvPicPr>
        <p:blipFill>
          <a:blip r:embed="rId2"/>
          <a:stretch>
            <a:fillRect/>
          </a:stretch>
        </p:blipFill>
        <p:spPr>
          <a:xfrm>
            <a:off x="316299" y="2318913"/>
            <a:ext cx="6070907" cy="3496671"/>
          </a:xfrm>
          <a:prstGeom prst="rect">
            <a:avLst/>
          </a:prstGeom>
        </p:spPr>
      </p:pic>
      <p:pic>
        <p:nvPicPr>
          <p:cNvPr id="23" name="Picture 22">
            <a:extLst>
              <a:ext uri="{FF2B5EF4-FFF2-40B4-BE49-F238E27FC236}">
                <a16:creationId xmlns:a16="http://schemas.microsoft.com/office/drawing/2014/main" id="{D8D0F91F-B896-D298-80B7-DC6C71C49D5D}"/>
              </a:ext>
            </a:extLst>
          </p:cNvPr>
          <p:cNvPicPr>
            <a:picLocks noChangeAspect="1"/>
          </p:cNvPicPr>
          <p:nvPr/>
        </p:nvPicPr>
        <p:blipFill>
          <a:blip r:embed="rId3"/>
          <a:stretch>
            <a:fillRect/>
          </a:stretch>
        </p:blipFill>
        <p:spPr>
          <a:xfrm>
            <a:off x="6300326" y="2318913"/>
            <a:ext cx="5325793" cy="3378105"/>
          </a:xfrm>
          <a:prstGeom prst="rect">
            <a:avLst/>
          </a:prstGeom>
        </p:spPr>
      </p:pic>
    </p:spTree>
    <p:extLst>
      <p:ext uri="{BB962C8B-B14F-4D97-AF65-F5344CB8AC3E}">
        <p14:creationId xmlns:p14="http://schemas.microsoft.com/office/powerpoint/2010/main" val="401604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9A795-2A28-D242-A3C1-7C4852E477EF}"/>
              </a:ext>
            </a:extLst>
          </p:cNvPr>
          <p:cNvSpPr>
            <a:spLocks noGrp="1"/>
          </p:cNvSpPr>
          <p:nvPr>
            <p:ph type="title"/>
          </p:nvPr>
        </p:nvSpPr>
        <p:spPr>
          <a:xfrm>
            <a:off x="0" y="16330"/>
            <a:ext cx="12192000" cy="1325563"/>
          </a:xfrm>
        </p:spPr>
        <p:txBody>
          <a:bodyPr/>
          <a:lstStyle/>
          <a:p>
            <a:pPr algn="ctr"/>
            <a:r>
              <a:rPr lang="en-US" dirty="0">
                <a:solidFill>
                  <a:srgbClr val="002060"/>
                </a:solidFill>
                <a:latin typeface="Arial" panose="020B0604020202020204" pitchFamily="34" charset="0"/>
                <a:cs typeface="Arial" panose="020B0604020202020204" pitchFamily="34" charset="0"/>
              </a:rPr>
              <a:t>Disclosures</a:t>
            </a:r>
          </a:p>
        </p:txBody>
      </p:sp>
      <p:sp>
        <p:nvSpPr>
          <p:cNvPr id="3" name="Content Placeholder 2">
            <a:extLst>
              <a:ext uri="{FF2B5EF4-FFF2-40B4-BE49-F238E27FC236}">
                <a16:creationId xmlns:a16="http://schemas.microsoft.com/office/drawing/2014/main" id="{B3CBB45B-BC1F-B442-B5A4-499D0C7D731B}"/>
              </a:ext>
            </a:extLst>
          </p:cNvPr>
          <p:cNvSpPr>
            <a:spLocks noGrp="1"/>
          </p:cNvSpPr>
          <p:nvPr>
            <p:ph idx="1"/>
          </p:nvPr>
        </p:nvSpPr>
        <p:spPr>
          <a:xfrm>
            <a:off x="442913" y="1592264"/>
            <a:ext cx="11331165" cy="4752974"/>
          </a:xfrm>
        </p:spPr>
        <p:txBody>
          <a:bodyPr>
            <a:normAutofit/>
          </a:bodyPr>
          <a:lstStyle/>
          <a:p>
            <a:pPr>
              <a:lnSpc>
                <a:spcPct val="100000"/>
              </a:lnSpc>
            </a:pPr>
            <a:r>
              <a:rPr lang="en-US" dirty="0">
                <a:latin typeface="Arial" panose="020B0604020202020204" pitchFamily="34" charset="0"/>
                <a:cs typeface="Arial" panose="020B0604020202020204" pitchFamily="34" charset="0"/>
              </a:rPr>
              <a:t>Advisory board: Pfizer, Abbott, Sanofi, Astellas, Merck, AstraZeneca</a:t>
            </a:r>
          </a:p>
          <a:p>
            <a:pPr marL="0" indent="0">
              <a:lnSpc>
                <a:spcPct val="100000"/>
              </a:lnSpc>
              <a:buNone/>
            </a:pPr>
            <a:endParaRPr lang="en-US" dirty="0">
              <a:latin typeface="Arial" panose="020B0604020202020204" pitchFamily="34" charset="0"/>
              <a:cs typeface="Arial" panose="020B0604020202020204" pitchFamily="34" charset="0"/>
            </a:endParaRPr>
          </a:p>
          <a:p>
            <a:pPr>
              <a:lnSpc>
                <a:spcPct val="100000"/>
              </a:lnSpc>
            </a:pPr>
            <a:r>
              <a:rPr lang="en-US" dirty="0">
                <a:latin typeface="Arial" panose="020B0604020202020204" pitchFamily="34" charset="0"/>
                <a:cs typeface="Arial" panose="020B0604020202020204" pitchFamily="34" charset="0"/>
              </a:rPr>
              <a:t>Travel grants: Exact Sciences, Pfizer, Lilly, Novartis</a:t>
            </a:r>
          </a:p>
          <a:p>
            <a:pPr marL="0" indent="0">
              <a:lnSpc>
                <a:spcPct val="100000"/>
              </a:lnSpc>
              <a:buNone/>
            </a:pPr>
            <a:endParaRPr lang="en-US" dirty="0">
              <a:latin typeface="Arial" panose="020B0604020202020204" pitchFamily="34" charset="0"/>
              <a:cs typeface="Arial" panose="020B0604020202020204" pitchFamily="34" charset="0"/>
            </a:endParaRPr>
          </a:p>
          <a:p>
            <a:pPr>
              <a:lnSpc>
                <a:spcPct val="100000"/>
              </a:lnSpc>
            </a:pPr>
            <a:r>
              <a:rPr lang="en-US" dirty="0">
                <a:latin typeface="Arial" panose="020B0604020202020204" pitchFamily="34" charset="0"/>
                <a:cs typeface="Arial" panose="020B0604020202020204" pitchFamily="34" charset="0"/>
              </a:rPr>
              <a:t>Speaker fees: Pfizer, AbbVie, Roche, Sanofi, Novartis, Servier, Gilead, AstraZeneca, Lilly, Exact Sciences, Johnson &amp; Johnson</a:t>
            </a:r>
          </a:p>
        </p:txBody>
      </p:sp>
    </p:spTree>
    <p:extLst>
      <p:ext uri="{BB962C8B-B14F-4D97-AF65-F5344CB8AC3E}">
        <p14:creationId xmlns:p14="http://schemas.microsoft.com/office/powerpoint/2010/main" val="4006878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DF4DF-D968-6C63-0FA2-AD76AB16947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F08D029-99C9-5FEE-7395-51C2E4652E40}"/>
              </a:ext>
            </a:extLst>
          </p:cNvPr>
          <p:cNvSpPr>
            <a:spLocks noGrp="1"/>
          </p:cNvSpPr>
          <p:nvPr>
            <p:ph type="title"/>
          </p:nvPr>
        </p:nvSpPr>
        <p:spPr/>
        <p:txBody>
          <a:bodyPr/>
          <a:lstStyle/>
          <a:p>
            <a:r>
              <a:rPr lang="en-GB" sz="3600">
                <a:latin typeface="Aptos Display"/>
                <a:cs typeface="Calibri"/>
              </a:rPr>
              <a:t>European Cancer Pulse</a:t>
            </a:r>
            <a:br>
              <a:rPr lang="en-GB" sz="3600">
                <a:latin typeface="Aptos Display"/>
                <a:cs typeface="Calibri"/>
              </a:rPr>
            </a:br>
            <a:r>
              <a:rPr lang="en-GB" sz="3600">
                <a:latin typeface="Aptos Display"/>
                <a:cs typeface="Calibri"/>
              </a:rPr>
              <a:t>Country report - Slovakia</a:t>
            </a:r>
            <a:endParaRPr lang="en-GB" sz="3600"/>
          </a:p>
        </p:txBody>
      </p:sp>
      <p:pic>
        <p:nvPicPr>
          <p:cNvPr id="4" name="Picture 3">
            <a:extLst>
              <a:ext uri="{FF2B5EF4-FFF2-40B4-BE49-F238E27FC236}">
                <a16:creationId xmlns:a16="http://schemas.microsoft.com/office/drawing/2014/main" id="{C6EC4DCB-A465-A986-ED49-8D2190FD604E}"/>
              </a:ext>
            </a:extLst>
          </p:cNvPr>
          <p:cNvPicPr>
            <a:picLocks noChangeAspect="1"/>
          </p:cNvPicPr>
          <p:nvPr/>
        </p:nvPicPr>
        <p:blipFill>
          <a:blip r:embed="rId2"/>
          <a:stretch>
            <a:fillRect/>
          </a:stretch>
        </p:blipFill>
        <p:spPr>
          <a:xfrm>
            <a:off x="377524" y="2384967"/>
            <a:ext cx="5914448" cy="3360364"/>
          </a:xfrm>
          <a:prstGeom prst="rect">
            <a:avLst/>
          </a:prstGeom>
        </p:spPr>
      </p:pic>
      <p:pic>
        <p:nvPicPr>
          <p:cNvPr id="6" name="Picture 5">
            <a:extLst>
              <a:ext uri="{FF2B5EF4-FFF2-40B4-BE49-F238E27FC236}">
                <a16:creationId xmlns:a16="http://schemas.microsoft.com/office/drawing/2014/main" id="{2EAF5D76-4DA7-9268-EE36-451B1A03327C}"/>
              </a:ext>
            </a:extLst>
          </p:cNvPr>
          <p:cNvPicPr>
            <a:picLocks noChangeAspect="1"/>
          </p:cNvPicPr>
          <p:nvPr/>
        </p:nvPicPr>
        <p:blipFill>
          <a:blip r:embed="rId3"/>
          <a:stretch>
            <a:fillRect/>
          </a:stretch>
        </p:blipFill>
        <p:spPr>
          <a:xfrm>
            <a:off x="6291972" y="2409970"/>
            <a:ext cx="5388990" cy="3335361"/>
          </a:xfrm>
          <a:prstGeom prst="rect">
            <a:avLst/>
          </a:prstGeom>
        </p:spPr>
      </p:pic>
    </p:spTree>
    <p:extLst>
      <p:ext uri="{BB962C8B-B14F-4D97-AF65-F5344CB8AC3E}">
        <p14:creationId xmlns:p14="http://schemas.microsoft.com/office/powerpoint/2010/main" val="19684858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20D26-CA0A-2144-946C-9930D7A4CFF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0143E50-D8A5-F5CA-060B-C465B981DA6D}"/>
              </a:ext>
            </a:extLst>
          </p:cNvPr>
          <p:cNvSpPr>
            <a:spLocks noGrp="1"/>
          </p:cNvSpPr>
          <p:nvPr>
            <p:ph type="title"/>
          </p:nvPr>
        </p:nvSpPr>
        <p:spPr/>
        <p:txBody>
          <a:bodyPr/>
          <a:lstStyle/>
          <a:p>
            <a:r>
              <a:rPr lang="en-GB" sz="3600">
                <a:latin typeface="Aptos Display"/>
                <a:cs typeface="Calibri"/>
              </a:rPr>
              <a:t>European Cancer Pulse</a:t>
            </a:r>
            <a:br>
              <a:rPr lang="en-GB" sz="3600">
                <a:latin typeface="Aptos Display"/>
                <a:cs typeface="Calibri"/>
              </a:rPr>
            </a:br>
            <a:r>
              <a:rPr lang="en-GB" sz="3600" b="1" i="1">
                <a:latin typeface="Aptos Display"/>
                <a:cs typeface="Calibri"/>
              </a:rPr>
              <a:t>To be released in May </a:t>
            </a:r>
            <a:r>
              <a:rPr lang="en-GB" sz="3600">
                <a:latin typeface="Aptos Display"/>
                <a:cs typeface="Calibri"/>
              </a:rPr>
              <a:t>- Country report - Poland</a:t>
            </a:r>
            <a:endParaRPr lang="en-GB" sz="3600"/>
          </a:p>
        </p:txBody>
      </p:sp>
      <p:pic>
        <p:nvPicPr>
          <p:cNvPr id="1026" name="Picture 2" descr="No alternative text description for this image">
            <a:extLst>
              <a:ext uri="{FF2B5EF4-FFF2-40B4-BE49-F238E27FC236}">
                <a16:creationId xmlns:a16="http://schemas.microsoft.com/office/drawing/2014/main" id="{714EE33B-990C-9BAE-60D2-279A8F8987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1427" y="1789626"/>
            <a:ext cx="4629145" cy="4629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428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1A086-9503-AD62-5189-149B9DE9344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EB45941-FC86-923E-1BD1-469BDE0FBB8E}"/>
              </a:ext>
            </a:extLst>
          </p:cNvPr>
          <p:cNvSpPr>
            <a:spLocks noGrp="1"/>
          </p:cNvSpPr>
          <p:nvPr>
            <p:ph type="body" sz="quarter" idx="14"/>
          </p:nvPr>
        </p:nvSpPr>
        <p:spPr>
          <a:xfrm>
            <a:off x="835673" y="2024718"/>
            <a:ext cx="7032185" cy="4506380"/>
          </a:xfrm>
        </p:spPr>
        <p:txBody>
          <a:bodyPr vert="horz" lIns="91440" tIns="45720" rIns="91440" bIns="45720" rtlCol="0" anchor="t">
            <a:noAutofit/>
          </a:bodyPr>
          <a:lstStyle/>
          <a:p>
            <a:pPr marL="457200" indent="-457200">
              <a:buChar char="•"/>
            </a:pPr>
            <a:r>
              <a:rPr lang="en-GB" sz="2400" b="1" dirty="0">
                <a:latin typeface="Aptos"/>
                <a:cs typeface="Calibri"/>
              </a:rPr>
              <a:t>2025 plans</a:t>
            </a:r>
            <a:r>
              <a:rPr lang="en-GB" sz="2400" dirty="0">
                <a:latin typeface="Aptos"/>
                <a:cs typeface="Calibri"/>
              </a:rPr>
              <a:t>:</a:t>
            </a:r>
          </a:p>
          <a:p>
            <a:pPr marL="914389" lvl="1" indent="-457200">
              <a:buChar char="•"/>
            </a:pPr>
            <a:r>
              <a:rPr lang="en-GB" sz="2400" b="1" dirty="0">
                <a:latin typeface="Aptos"/>
                <a:cs typeface="Calibri"/>
              </a:rPr>
              <a:t>Update and upgrade </a:t>
            </a:r>
            <a:r>
              <a:rPr lang="en-GB" sz="2400" dirty="0">
                <a:latin typeface="Aptos"/>
                <a:cs typeface="Calibri"/>
              </a:rPr>
              <a:t>of the European Cancer Pulse, including new functionalities (integration of policy indices, tracking indicators over-time, etc.)</a:t>
            </a:r>
          </a:p>
          <a:p>
            <a:pPr marL="914389" lvl="1" indent="-457200">
              <a:buChar char="•"/>
            </a:pPr>
            <a:r>
              <a:rPr lang="en-GB" sz="2400" dirty="0">
                <a:latin typeface="Aptos"/>
                <a:cs typeface="Calibri"/>
              </a:rPr>
              <a:t>Four new </a:t>
            </a:r>
            <a:r>
              <a:rPr lang="en-GB" sz="2400" b="1" dirty="0">
                <a:latin typeface="Aptos"/>
                <a:cs typeface="Calibri"/>
              </a:rPr>
              <a:t>country reports </a:t>
            </a:r>
            <a:r>
              <a:rPr lang="en-GB" sz="2400" dirty="0">
                <a:latin typeface="Aptos"/>
                <a:cs typeface="Calibri"/>
              </a:rPr>
              <a:t>in connexion with ECO’s national activities</a:t>
            </a:r>
          </a:p>
          <a:p>
            <a:pPr marL="914389" lvl="1" indent="-457200">
              <a:buChar char="•"/>
            </a:pPr>
            <a:r>
              <a:rPr lang="en-GB" sz="2400" dirty="0">
                <a:latin typeface="Aptos"/>
                <a:cs typeface="Calibri"/>
              </a:rPr>
              <a:t>New </a:t>
            </a:r>
            <a:r>
              <a:rPr lang="en-GB" sz="2400" b="1" dirty="0">
                <a:latin typeface="Aptos"/>
                <a:cs typeface="Calibri"/>
              </a:rPr>
              <a:t>policy indices </a:t>
            </a:r>
            <a:r>
              <a:rPr lang="en-GB" sz="2400" dirty="0">
                <a:latin typeface="Aptos"/>
                <a:cs typeface="Calibri"/>
              </a:rPr>
              <a:t>in connexion with ECO’s policy priorities</a:t>
            </a:r>
          </a:p>
          <a:p>
            <a:pPr lvl="1"/>
            <a:endParaRPr lang="en-GB" sz="2400" dirty="0">
              <a:latin typeface="Aptos"/>
              <a:cs typeface="Calibri"/>
            </a:endParaRPr>
          </a:p>
          <a:p>
            <a:pPr lvl="1"/>
            <a:endParaRPr lang="en-GB" sz="2134" dirty="0">
              <a:latin typeface="Aptos"/>
              <a:cs typeface="Calibri"/>
            </a:endParaRPr>
          </a:p>
          <a:p>
            <a:pPr marL="0" indent="0" algn="ctr">
              <a:buNone/>
            </a:pPr>
            <a:r>
              <a:rPr lang="en-GB" sz="1500" b="1" dirty="0">
                <a:latin typeface="Aptos"/>
                <a:cs typeface="Calibri"/>
              </a:rPr>
              <a:t>For more information, please contact</a:t>
            </a:r>
            <a:r>
              <a:rPr lang="en-GB" sz="1500" b="1" dirty="0">
                <a:solidFill>
                  <a:schemeClr val="tx1"/>
                </a:solidFill>
                <a:latin typeface="Aptos"/>
                <a:cs typeface="Calibri"/>
              </a:rPr>
              <a:t>:</a:t>
            </a:r>
            <a:br>
              <a:rPr lang="en-GB" sz="1500" b="1" dirty="0">
                <a:solidFill>
                  <a:schemeClr val="tx1"/>
                </a:solidFill>
                <a:latin typeface="Aptos"/>
                <a:cs typeface="Calibri"/>
              </a:rPr>
            </a:br>
            <a:r>
              <a:rPr lang="en-GB" sz="1500" b="1" dirty="0">
                <a:solidFill>
                  <a:schemeClr val="tx1"/>
                </a:solidFill>
                <a:latin typeface="Aptos"/>
                <a:cs typeface="Calibri"/>
                <a:hlinkClick r:id="rId2">
                  <a:extLst>
                    <a:ext uri="{A12FA001-AC4F-418D-AE19-62706E023703}">
                      <ahyp:hlinkClr xmlns:ahyp="http://schemas.microsoft.com/office/drawing/2018/hyperlinkcolor" val="tx"/>
                    </a:ext>
                  </a:extLst>
                </a:hlinkClick>
              </a:rPr>
              <a:t>juliana.desa@europeancancer.org</a:t>
            </a:r>
            <a:endParaRPr lang="en-GB" sz="1500" dirty="0">
              <a:solidFill>
                <a:schemeClr val="tx1"/>
              </a:solidFill>
              <a:latin typeface="Aptos"/>
              <a:cs typeface="Calibri"/>
            </a:endParaRPr>
          </a:p>
          <a:p>
            <a:pPr marL="457200" indent="-457200">
              <a:buChar char="•"/>
            </a:pPr>
            <a:endParaRPr lang="en-GB" sz="2400" b="1" dirty="0">
              <a:solidFill>
                <a:schemeClr val="tx1"/>
              </a:solidFill>
            </a:endParaRPr>
          </a:p>
        </p:txBody>
      </p:sp>
      <p:sp>
        <p:nvSpPr>
          <p:cNvPr id="3" name="Title 2">
            <a:extLst>
              <a:ext uri="{FF2B5EF4-FFF2-40B4-BE49-F238E27FC236}">
                <a16:creationId xmlns:a16="http://schemas.microsoft.com/office/drawing/2014/main" id="{054F96C9-F6B8-B171-C77A-F7D263433E3C}"/>
              </a:ext>
            </a:extLst>
          </p:cNvPr>
          <p:cNvSpPr>
            <a:spLocks noGrp="1"/>
          </p:cNvSpPr>
          <p:nvPr>
            <p:ph type="title"/>
          </p:nvPr>
        </p:nvSpPr>
        <p:spPr/>
        <p:txBody>
          <a:bodyPr/>
          <a:lstStyle/>
          <a:p>
            <a:r>
              <a:rPr lang="en-GB" sz="3600">
                <a:latin typeface="Aptos Display"/>
                <a:cs typeface="Calibri"/>
              </a:rPr>
              <a:t>European Cancer Pulse</a:t>
            </a:r>
            <a:endParaRPr lang="en-GB" sz="3600"/>
          </a:p>
        </p:txBody>
      </p:sp>
      <p:pic>
        <p:nvPicPr>
          <p:cNvPr id="17" name="Picture 2">
            <a:extLst>
              <a:ext uri="{FF2B5EF4-FFF2-40B4-BE49-F238E27FC236}">
                <a16:creationId xmlns:a16="http://schemas.microsoft.com/office/drawing/2014/main" id="{512BE608-C7FD-7559-D01E-13E1B0D868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2075" y="2024718"/>
            <a:ext cx="4015750" cy="401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893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9A795-2A28-D242-A3C1-7C4852E477EF}"/>
              </a:ext>
            </a:extLst>
          </p:cNvPr>
          <p:cNvSpPr>
            <a:spLocks noGrp="1"/>
          </p:cNvSpPr>
          <p:nvPr>
            <p:ph type="title"/>
          </p:nvPr>
        </p:nvSpPr>
        <p:spPr>
          <a:xfrm>
            <a:off x="0" y="0"/>
            <a:ext cx="12192000" cy="1060796"/>
          </a:xfrm>
        </p:spPr>
        <p:txBody>
          <a:bodyPr/>
          <a:lstStyle/>
          <a:p>
            <a:pPr algn="ctr"/>
            <a:r>
              <a:rPr lang="en-US" dirty="0">
                <a:solidFill>
                  <a:srgbClr val="002060"/>
                </a:solidFill>
                <a:latin typeface="Arial" panose="020B0604020202020204" pitchFamily="34" charset="0"/>
                <a:cs typeface="Arial" panose="020B0604020202020204" pitchFamily="34" charset="0"/>
              </a:rPr>
              <a:t>Thank you!</a:t>
            </a:r>
          </a:p>
        </p:txBody>
      </p:sp>
      <p:sp>
        <p:nvSpPr>
          <p:cNvPr id="5" name="Footer Placeholder 2">
            <a:extLst>
              <a:ext uri="{FF2B5EF4-FFF2-40B4-BE49-F238E27FC236}">
                <a16:creationId xmlns:a16="http://schemas.microsoft.com/office/drawing/2014/main" id="{8B63A907-C1B3-D32B-5A06-5C4A9D8D8779}"/>
              </a:ext>
            </a:extLst>
          </p:cNvPr>
          <p:cNvSpPr txBox="1">
            <a:spLocks/>
          </p:cNvSpPr>
          <p:nvPr/>
        </p:nvSpPr>
        <p:spPr>
          <a:xfrm>
            <a:off x="1338365" y="5405782"/>
            <a:ext cx="2888653" cy="1272575"/>
          </a:xfrm>
          <a:prstGeom prst="rect">
            <a:avLst/>
          </a:prstGeom>
        </p:spPr>
        <p:txBody>
          <a:bodyPr vert="horz" lIns="51435" tIns="25718" rIns="51435" bIns="25718" rtlCol="0" anchor="ctr"/>
          <a:lstStyle>
            <a:defPPr>
              <a:defRPr lang="en-US"/>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500" dirty="0">
                <a:solidFill>
                  <a:schemeClr val="tx1"/>
                </a:solidFill>
                <a:latin typeface="Arial" panose="020B0604020202020204" pitchFamily="34" charset="0"/>
                <a:cs typeface="Arial" panose="020B0604020202020204" pitchFamily="34" charset="0"/>
              </a:rPr>
              <a:t>@</a:t>
            </a:r>
            <a:r>
              <a:rPr lang="en-US" sz="1500" dirty="0" err="1">
                <a:solidFill>
                  <a:schemeClr val="tx1"/>
                </a:solidFill>
                <a:latin typeface="Arial" panose="020B0604020202020204" pitchFamily="34" charset="0"/>
                <a:cs typeface="Arial" panose="020B0604020202020204" pitchFamily="34" charset="0"/>
              </a:rPr>
              <a:t>nicolobattisti</a:t>
            </a:r>
            <a:endParaRPr lang="en-US" sz="1500" dirty="0">
              <a:solidFill>
                <a:schemeClr val="tx1"/>
              </a:solidFill>
              <a:latin typeface="Arial" panose="020B0604020202020204" pitchFamily="34" charset="0"/>
              <a:cs typeface="Arial" panose="020B0604020202020204" pitchFamily="34" charset="0"/>
            </a:endParaRPr>
          </a:p>
          <a:p>
            <a:pPr algn="l"/>
            <a:endParaRPr lang="en-US" sz="1500" dirty="0">
              <a:solidFill>
                <a:schemeClr val="tx1"/>
              </a:solidFill>
              <a:latin typeface="Arial" panose="020B0604020202020204" pitchFamily="34" charset="0"/>
              <a:cs typeface="Arial" panose="020B0604020202020204" pitchFamily="34" charset="0"/>
            </a:endParaRPr>
          </a:p>
          <a:p>
            <a:pPr algn="l"/>
            <a:endParaRPr lang="en-US" sz="1500" dirty="0">
              <a:solidFill>
                <a:schemeClr val="tx1"/>
              </a:solidFill>
              <a:latin typeface="Arial" panose="020B0604020202020204" pitchFamily="34" charset="0"/>
              <a:cs typeface="Arial" panose="020B0604020202020204" pitchFamily="34" charset="0"/>
            </a:endParaRPr>
          </a:p>
          <a:p>
            <a:pPr algn="l"/>
            <a:endParaRPr lang="en-US" sz="1500" dirty="0">
              <a:solidFill>
                <a:schemeClr val="tx1"/>
              </a:solidFill>
              <a:latin typeface="Arial" panose="020B0604020202020204" pitchFamily="34" charset="0"/>
              <a:cs typeface="Arial" panose="020B0604020202020204" pitchFamily="34" charset="0"/>
            </a:endParaRPr>
          </a:p>
          <a:p>
            <a:pPr algn="l"/>
            <a:r>
              <a:rPr lang="en-US" sz="1500" dirty="0" err="1">
                <a:solidFill>
                  <a:schemeClr val="tx1"/>
                </a:solidFill>
                <a:latin typeface="Arial" panose="020B0604020202020204" pitchFamily="34" charset="0"/>
                <a:cs typeface="Arial" panose="020B0604020202020204" pitchFamily="34" charset="0"/>
              </a:rPr>
              <a:t>nicolo.battisti@rmh.nhs.uk</a:t>
            </a:r>
            <a:endParaRPr lang="en-US" sz="1500" dirty="0">
              <a:solidFill>
                <a:schemeClr val="tx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76B55DB4-946B-DB51-43EC-3264FA4833A5}"/>
              </a:ext>
            </a:extLst>
          </p:cNvPr>
          <p:cNvPicPr>
            <a:picLocks noChangeAspect="1"/>
          </p:cNvPicPr>
          <p:nvPr/>
        </p:nvPicPr>
        <p:blipFill rotWithShape="1">
          <a:blip r:embed="rId2"/>
          <a:srcRect l="22390" r="21716"/>
          <a:stretch/>
        </p:blipFill>
        <p:spPr>
          <a:xfrm>
            <a:off x="584825" y="5261228"/>
            <a:ext cx="657957" cy="699159"/>
          </a:xfrm>
          <a:prstGeom prst="rect">
            <a:avLst/>
          </a:prstGeom>
        </p:spPr>
      </p:pic>
      <p:pic>
        <p:nvPicPr>
          <p:cNvPr id="8" name="Picture 7">
            <a:extLst>
              <a:ext uri="{FF2B5EF4-FFF2-40B4-BE49-F238E27FC236}">
                <a16:creationId xmlns:a16="http://schemas.microsoft.com/office/drawing/2014/main" id="{ABB3701E-C77C-BF4B-80A3-6BB5CE8F811F}"/>
              </a:ext>
            </a:extLst>
          </p:cNvPr>
          <p:cNvPicPr>
            <a:picLocks noChangeAspect="1"/>
          </p:cNvPicPr>
          <p:nvPr/>
        </p:nvPicPr>
        <p:blipFill>
          <a:blip r:embed="rId3"/>
          <a:stretch>
            <a:fillRect/>
          </a:stretch>
        </p:blipFill>
        <p:spPr>
          <a:xfrm>
            <a:off x="567254" y="897613"/>
            <a:ext cx="11057492" cy="4197003"/>
          </a:xfrm>
          <a:prstGeom prst="rect">
            <a:avLst/>
          </a:prstGeom>
        </p:spPr>
      </p:pic>
      <p:pic>
        <p:nvPicPr>
          <p:cNvPr id="9" name="Picture 8">
            <a:extLst>
              <a:ext uri="{FF2B5EF4-FFF2-40B4-BE49-F238E27FC236}">
                <a16:creationId xmlns:a16="http://schemas.microsoft.com/office/drawing/2014/main" id="{A2EBB2BA-993A-23E9-51B2-663B59CE2A52}"/>
              </a:ext>
            </a:extLst>
          </p:cNvPr>
          <p:cNvPicPr>
            <a:picLocks noChangeAspect="1"/>
          </p:cNvPicPr>
          <p:nvPr/>
        </p:nvPicPr>
        <p:blipFill>
          <a:blip r:embed="rId4"/>
          <a:stretch>
            <a:fillRect/>
          </a:stretch>
        </p:blipFill>
        <p:spPr>
          <a:xfrm>
            <a:off x="567254" y="6113592"/>
            <a:ext cx="699159" cy="699159"/>
          </a:xfrm>
          <a:prstGeom prst="rect">
            <a:avLst/>
          </a:prstGeom>
        </p:spPr>
      </p:pic>
    </p:spTree>
    <p:extLst>
      <p:ext uri="{BB962C8B-B14F-4D97-AF65-F5344CB8AC3E}">
        <p14:creationId xmlns:p14="http://schemas.microsoft.com/office/powerpoint/2010/main" val="2543514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0C2A322-19B2-C0AE-85B8-CEE63E564DBC}"/>
              </a:ext>
            </a:extLst>
          </p:cNvPr>
          <p:cNvSpPr>
            <a:spLocks noGrp="1"/>
          </p:cNvSpPr>
          <p:nvPr>
            <p:ph type="body" sz="quarter" idx="14"/>
          </p:nvPr>
        </p:nvSpPr>
        <p:spPr>
          <a:xfrm>
            <a:off x="835370" y="1753370"/>
            <a:ext cx="10521260" cy="494961"/>
          </a:xfrm>
        </p:spPr>
        <p:txBody>
          <a:bodyPr/>
          <a:lstStyle/>
          <a:p>
            <a:pPr marL="0" indent="0" algn="ctr">
              <a:buNone/>
            </a:pPr>
            <a:r>
              <a:rPr lang="en-GB" b="1" dirty="0">
                <a:solidFill>
                  <a:srgbClr val="253B86"/>
                </a:solidFill>
              </a:rPr>
              <a:t>The 9 Focused Topic Networks</a:t>
            </a:r>
          </a:p>
        </p:txBody>
      </p:sp>
      <p:sp>
        <p:nvSpPr>
          <p:cNvPr id="3" name="Title 2">
            <a:extLst>
              <a:ext uri="{FF2B5EF4-FFF2-40B4-BE49-F238E27FC236}">
                <a16:creationId xmlns:a16="http://schemas.microsoft.com/office/drawing/2014/main" id="{7D4BC0D0-06B2-193B-650C-AC710C9B18DD}"/>
              </a:ext>
            </a:extLst>
          </p:cNvPr>
          <p:cNvSpPr>
            <a:spLocks noGrp="1"/>
          </p:cNvSpPr>
          <p:nvPr>
            <p:ph type="title"/>
          </p:nvPr>
        </p:nvSpPr>
        <p:spPr/>
        <p:txBody>
          <a:bodyPr/>
          <a:lstStyle/>
          <a:p>
            <a:r>
              <a:rPr lang="en-GB" sz="4400" b="1" dirty="0">
                <a:solidFill>
                  <a:srgbClr val="243B86"/>
                </a:solidFill>
              </a:rPr>
              <a:t>European Cancer Organisation</a:t>
            </a:r>
          </a:p>
        </p:txBody>
      </p:sp>
      <p:sp>
        <p:nvSpPr>
          <p:cNvPr id="4" name="Slide Number Placeholder 3">
            <a:extLst>
              <a:ext uri="{FF2B5EF4-FFF2-40B4-BE49-F238E27FC236}">
                <a16:creationId xmlns:a16="http://schemas.microsoft.com/office/drawing/2014/main" id="{DD852B4E-F5EF-BBD6-1CF9-4F8436A0F56F}"/>
              </a:ext>
            </a:extLst>
          </p:cNvPr>
          <p:cNvSpPr>
            <a:spLocks noGrp="1"/>
          </p:cNvSpPr>
          <p:nvPr>
            <p:ph type="sldNum" sz="quarter" idx="15"/>
          </p:nvPr>
        </p:nvSpPr>
        <p:spPr/>
        <p:txBody>
          <a:bodyPr/>
          <a:lstStyle/>
          <a:p>
            <a:pPr defTabSz="914377"/>
            <a:fld id="{7EA9B0C3-250C-0D4C-8B96-B90F6BAFB092}" type="slidenum">
              <a:rPr lang="en-US">
                <a:solidFill>
                  <a:srgbClr val="00ABD2">
                    <a:tint val="75000"/>
                  </a:srgbClr>
                </a:solidFill>
              </a:rPr>
              <a:pPr defTabSz="914377"/>
              <a:t>3</a:t>
            </a:fld>
            <a:endParaRPr lang="en-US">
              <a:solidFill>
                <a:srgbClr val="00ABD2">
                  <a:tint val="75000"/>
                </a:srgbClr>
              </a:solidFill>
            </a:endParaRPr>
          </a:p>
        </p:txBody>
      </p:sp>
      <p:pic>
        <p:nvPicPr>
          <p:cNvPr id="6" name="Picture 5">
            <a:extLst>
              <a:ext uri="{FF2B5EF4-FFF2-40B4-BE49-F238E27FC236}">
                <a16:creationId xmlns:a16="http://schemas.microsoft.com/office/drawing/2014/main" id="{1DB86275-0A5C-A465-5AA7-F19BA64CA1D5}"/>
              </a:ext>
            </a:extLst>
          </p:cNvPr>
          <p:cNvPicPr>
            <a:picLocks noChangeAspect="1"/>
          </p:cNvPicPr>
          <p:nvPr/>
        </p:nvPicPr>
        <p:blipFill>
          <a:blip r:embed="rId2"/>
          <a:srcRect b="48584"/>
          <a:stretch/>
        </p:blipFill>
        <p:spPr>
          <a:xfrm>
            <a:off x="1197890" y="2434457"/>
            <a:ext cx="7772400" cy="2204217"/>
          </a:xfrm>
          <a:prstGeom prst="rect">
            <a:avLst/>
          </a:prstGeom>
        </p:spPr>
      </p:pic>
      <p:pic>
        <p:nvPicPr>
          <p:cNvPr id="9" name="Picture 8">
            <a:extLst>
              <a:ext uri="{FF2B5EF4-FFF2-40B4-BE49-F238E27FC236}">
                <a16:creationId xmlns:a16="http://schemas.microsoft.com/office/drawing/2014/main" id="{393C0E32-BEF7-4BE8-DFC5-CF8977D1C55D}"/>
              </a:ext>
            </a:extLst>
          </p:cNvPr>
          <p:cNvPicPr>
            <a:picLocks noChangeAspect="1"/>
          </p:cNvPicPr>
          <p:nvPr/>
        </p:nvPicPr>
        <p:blipFill>
          <a:blip r:embed="rId3"/>
          <a:srcRect l="3324" t="1940" r="3684" b="2239"/>
          <a:stretch/>
        </p:blipFill>
        <p:spPr>
          <a:xfrm>
            <a:off x="9009059" y="2519679"/>
            <a:ext cx="1925320" cy="2082801"/>
          </a:xfrm>
          <a:prstGeom prst="rect">
            <a:avLst/>
          </a:prstGeom>
        </p:spPr>
      </p:pic>
      <p:pic>
        <p:nvPicPr>
          <p:cNvPr id="11" name="Picture 10">
            <a:extLst>
              <a:ext uri="{FF2B5EF4-FFF2-40B4-BE49-F238E27FC236}">
                <a16:creationId xmlns:a16="http://schemas.microsoft.com/office/drawing/2014/main" id="{6FEC36AE-8D14-FEC1-B494-B13498104CD6}"/>
              </a:ext>
            </a:extLst>
          </p:cNvPr>
          <p:cNvPicPr>
            <a:picLocks noChangeAspect="1"/>
          </p:cNvPicPr>
          <p:nvPr/>
        </p:nvPicPr>
        <p:blipFill>
          <a:blip r:embed="rId2"/>
          <a:srcRect t="51416"/>
          <a:stretch/>
        </p:blipFill>
        <p:spPr>
          <a:xfrm>
            <a:off x="2209800" y="4638674"/>
            <a:ext cx="7772400" cy="2082801"/>
          </a:xfrm>
          <a:prstGeom prst="rect">
            <a:avLst/>
          </a:prstGeom>
        </p:spPr>
      </p:pic>
    </p:spTree>
    <p:extLst>
      <p:ext uri="{BB962C8B-B14F-4D97-AF65-F5344CB8AC3E}">
        <p14:creationId xmlns:p14="http://schemas.microsoft.com/office/powerpoint/2010/main" val="242765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37">
            <a:extLst>
              <a:ext uri="{FF2B5EF4-FFF2-40B4-BE49-F238E27FC236}">
                <a16:creationId xmlns:a16="http://schemas.microsoft.com/office/drawing/2014/main" id="{97BD3ACE-6108-DBF1-9792-FEC65767A6BF}"/>
              </a:ext>
            </a:extLst>
          </p:cNvPr>
          <p:cNvSpPr>
            <a:spLocks noGrp="1"/>
          </p:cNvSpPr>
          <p:nvPr>
            <p:ph type="body" sz="quarter" idx="14"/>
          </p:nvPr>
        </p:nvSpPr>
        <p:spPr>
          <a:xfrm>
            <a:off x="835673" y="1748636"/>
            <a:ext cx="7319910" cy="4782462"/>
          </a:xfrm>
        </p:spPr>
        <p:txBody>
          <a:bodyPr/>
          <a:lstStyle/>
          <a:p>
            <a:r>
              <a:rPr lang="en-US" sz="2400" dirty="0"/>
              <a:t>All cancer patients should have </a:t>
            </a:r>
            <a:r>
              <a:rPr lang="en-US" sz="2400" b="1" dirty="0">
                <a:solidFill>
                  <a:srgbClr val="243B86"/>
                </a:solidFill>
              </a:rPr>
              <a:t>equal rights </a:t>
            </a:r>
            <a:r>
              <a:rPr lang="en-US" sz="2400" dirty="0"/>
              <a:t>to quality cancer care as called for by the </a:t>
            </a:r>
            <a:r>
              <a:rPr lang="en-US" sz="2400" b="1" dirty="0">
                <a:solidFill>
                  <a:srgbClr val="0070C0"/>
                </a:solidFill>
              </a:rPr>
              <a:t>European Code of Cancer Practice</a:t>
            </a:r>
          </a:p>
          <a:p>
            <a:endParaRPr lang="en-US" sz="2400" dirty="0"/>
          </a:p>
          <a:p>
            <a:r>
              <a:rPr lang="en-US" sz="2400" dirty="0"/>
              <a:t>The </a:t>
            </a:r>
            <a:r>
              <a:rPr lang="en-US" sz="2400" b="1" dirty="0">
                <a:solidFill>
                  <a:srgbClr val="243B86"/>
                </a:solidFill>
              </a:rPr>
              <a:t>Europe Beating Cancer Plan</a:t>
            </a:r>
            <a:r>
              <a:rPr lang="en-US" sz="2400" b="1" dirty="0"/>
              <a:t>, </a:t>
            </a:r>
            <a:r>
              <a:rPr lang="en-US" sz="2400" dirty="0"/>
              <a:t>published in February 2021, includes a chapter dedicated to inequalities, but also the development of a monitoring tool, the </a:t>
            </a:r>
            <a:r>
              <a:rPr lang="en-US" sz="2400" b="1" dirty="0">
                <a:solidFill>
                  <a:srgbClr val="243B86"/>
                </a:solidFill>
              </a:rPr>
              <a:t>European Cancer Inequalities Registry</a:t>
            </a:r>
            <a:r>
              <a:rPr lang="en-US" sz="2400" dirty="0"/>
              <a:t>, proving the momentum on the topic</a:t>
            </a:r>
          </a:p>
          <a:p>
            <a:endParaRPr lang="en-US" sz="2400" dirty="0"/>
          </a:p>
          <a:p>
            <a:r>
              <a:rPr lang="en-US" sz="2400" dirty="0"/>
              <a:t>Nevertheless, data and evidence on the topic shows that </a:t>
            </a:r>
            <a:r>
              <a:rPr lang="en-US" sz="2400" b="1" dirty="0">
                <a:solidFill>
                  <a:srgbClr val="243B86"/>
                </a:solidFill>
              </a:rPr>
              <a:t>there is still a long way to go </a:t>
            </a:r>
            <a:r>
              <a:rPr lang="en-US" sz="2400" dirty="0"/>
              <a:t>to beat cancer inequalities in Europe</a:t>
            </a:r>
          </a:p>
        </p:txBody>
      </p:sp>
      <p:sp>
        <p:nvSpPr>
          <p:cNvPr id="37" name="Title 36">
            <a:extLst>
              <a:ext uri="{FF2B5EF4-FFF2-40B4-BE49-F238E27FC236}">
                <a16:creationId xmlns:a16="http://schemas.microsoft.com/office/drawing/2014/main" id="{E1377D96-80FA-8234-FAF1-EF1213775292}"/>
              </a:ext>
            </a:extLst>
          </p:cNvPr>
          <p:cNvSpPr>
            <a:spLocks noGrp="1"/>
          </p:cNvSpPr>
          <p:nvPr>
            <p:ph type="title"/>
          </p:nvPr>
        </p:nvSpPr>
        <p:spPr/>
        <p:txBody>
          <a:bodyPr/>
          <a:lstStyle/>
          <a:p>
            <a:r>
              <a:rPr lang="en-US" b="1" dirty="0">
                <a:solidFill>
                  <a:srgbClr val="243B86"/>
                </a:solidFill>
              </a:rPr>
              <a:t>What matters to patients and caregivers</a:t>
            </a:r>
          </a:p>
        </p:txBody>
      </p:sp>
      <p:sp>
        <p:nvSpPr>
          <p:cNvPr id="39" name="Slide Number Placeholder 38">
            <a:extLst>
              <a:ext uri="{FF2B5EF4-FFF2-40B4-BE49-F238E27FC236}">
                <a16:creationId xmlns:a16="http://schemas.microsoft.com/office/drawing/2014/main" id="{C5DBA532-39AA-53C0-393B-0D41A792B364}"/>
              </a:ext>
            </a:extLst>
          </p:cNvPr>
          <p:cNvSpPr>
            <a:spLocks noGrp="1"/>
          </p:cNvSpPr>
          <p:nvPr>
            <p:ph type="sldNum" sz="quarter" idx="15"/>
          </p:nvPr>
        </p:nvSpPr>
        <p:spPr/>
        <p:txBody>
          <a:bodyPr/>
          <a:lstStyle/>
          <a:p>
            <a:pPr defTabSz="914377">
              <a:defRPr/>
            </a:pPr>
            <a:fld id="{7EA9B0C3-250C-0D4C-8B96-B90F6BAFB092}" type="slidenum">
              <a:rPr lang="en-US">
                <a:solidFill>
                  <a:srgbClr val="00ABD2">
                    <a:tint val="75000"/>
                  </a:srgbClr>
                </a:solidFill>
              </a:rPr>
              <a:pPr defTabSz="914377">
                <a:defRPr/>
              </a:pPr>
              <a:t>4</a:t>
            </a:fld>
            <a:endParaRPr lang="en-US">
              <a:solidFill>
                <a:srgbClr val="00ABD2">
                  <a:tint val="75000"/>
                </a:srgbClr>
              </a:solidFill>
            </a:endParaRPr>
          </a:p>
        </p:txBody>
      </p:sp>
      <p:pic>
        <p:nvPicPr>
          <p:cNvPr id="2" name="Picture 1">
            <a:extLst>
              <a:ext uri="{FF2B5EF4-FFF2-40B4-BE49-F238E27FC236}">
                <a16:creationId xmlns:a16="http://schemas.microsoft.com/office/drawing/2014/main" id="{2019168D-3A82-16A7-D186-122D01A11C9C}"/>
              </a:ext>
            </a:extLst>
          </p:cNvPr>
          <p:cNvPicPr>
            <a:picLocks noChangeAspect="1"/>
          </p:cNvPicPr>
          <p:nvPr/>
        </p:nvPicPr>
        <p:blipFill>
          <a:blip r:embed="rId2"/>
          <a:stretch>
            <a:fillRect/>
          </a:stretch>
        </p:blipFill>
        <p:spPr>
          <a:xfrm>
            <a:off x="8155583" y="1748636"/>
            <a:ext cx="3653234" cy="4883797"/>
          </a:xfrm>
          <a:prstGeom prst="rect">
            <a:avLst/>
          </a:prstGeom>
        </p:spPr>
      </p:pic>
    </p:spTree>
    <p:extLst>
      <p:ext uri="{BB962C8B-B14F-4D97-AF65-F5344CB8AC3E}">
        <p14:creationId xmlns:p14="http://schemas.microsoft.com/office/powerpoint/2010/main" val="964480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70E3E-4C05-A44E-9A60-326567EE76A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5A83EF2-542F-A2B5-D047-FF98D3CC92E9}"/>
              </a:ext>
            </a:extLst>
          </p:cNvPr>
          <p:cNvSpPr>
            <a:spLocks noGrp="1"/>
          </p:cNvSpPr>
          <p:nvPr>
            <p:ph type="title"/>
          </p:nvPr>
        </p:nvSpPr>
        <p:spPr/>
        <p:txBody>
          <a:bodyPr/>
          <a:lstStyle/>
          <a:p>
            <a:r>
              <a:rPr lang="en-GB" sz="4400" b="1" dirty="0">
                <a:solidFill>
                  <a:srgbClr val="243B86"/>
                </a:solidFill>
              </a:rPr>
              <a:t>European Cancer Organisation</a:t>
            </a:r>
          </a:p>
        </p:txBody>
      </p:sp>
      <p:sp>
        <p:nvSpPr>
          <p:cNvPr id="4" name="Slide Number Placeholder 3">
            <a:extLst>
              <a:ext uri="{FF2B5EF4-FFF2-40B4-BE49-F238E27FC236}">
                <a16:creationId xmlns:a16="http://schemas.microsoft.com/office/drawing/2014/main" id="{48D1F67C-AD20-388F-048C-9E430DACFA8D}"/>
              </a:ext>
            </a:extLst>
          </p:cNvPr>
          <p:cNvSpPr>
            <a:spLocks noGrp="1"/>
          </p:cNvSpPr>
          <p:nvPr>
            <p:ph type="sldNum" sz="quarter" idx="15"/>
          </p:nvPr>
        </p:nvSpPr>
        <p:spPr/>
        <p:txBody>
          <a:bodyPr/>
          <a:lstStyle/>
          <a:p>
            <a:pPr defTabSz="914377"/>
            <a:fld id="{7EA9B0C3-250C-0D4C-8B96-B90F6BAFB092}" type="slidenum">
              <a:rPr lang="en-US">
                <a:solidFill>
                  <a:srgbClr val="00ABD2">
                    <a:tint val="75000"/>
                  </a:srgbClr>
                </a:solidFill>
              </a:rPr>
              <a:pPr defTabSz="914377"/>
              <a:t>5</a:t>
            </a:fld>
            <a:endParaRPr lang="en-US">
              <a:solidFill>
                <a:srgbClr val="00ABD2">
                  <a:tint val="75000"/>
                </a:srgbClr>
              </a:solidFill>
            </a:endParaRPr>
          </a:p>
        </p:txBody>
      </p:sp>
      <p:grpSp>
        <p:nvGrpSpPr>
          <p:cNvPr id="29" name="Group 28">
            <a:extLst>
              <a:ext uri="{FF2B5EF4-FFF2-40B4-BE49-F238E27FC236}">
                <a16:creationId xmlns:a16="http://schemas.microsoft.com/office/drawing/2014/main" id="{5D1C13CD-3B6A-8F42-15C6-674AEA23DBB0}"/>
              </a:ext>
            </a:extLst>
          </p:cNvPr>
          <p:cNvGrpSpPr/>
          <p:nvPr/>
        </p:nvGrpSpPr>
        <p:grpSpPr>
          <a:xfrm>
            <a:off x="213549" y="1696145"/>
            <a:ext cx="11930829" cy="5025330"/>
            <a:chOff x="213549" y="1696145"/>
            <a:chExt cx="11930829" cy="5025330"/>
          </a:xfrm>
        </p:grpSpPr>
        <p:sp>
          <p:nvSpPr>
            <p:cNvPr id="26" name="Rounded Rectangle 25">
              <a:extLst>
                <a:ext uri="{FF2B5EF4-FFF2-40B4-BE49-F238E27FC236}">
                  <a16:creationId xmlns:a16="http://schemas.microsoft.com/office/drawing/2014/main" id="{7536B7F6-2BFD-1301-6B03-ACD68888DA77}"/>
                </a:ext>
              </a:extLst>
            </p:cNvPr>
            <p:cNvSpPr/>
            <p:nvPr/>
          </p:nvSpPr>
          <p:spPr>
            <a:xfrm>
              <a:off x="213549" y="1696145"/>
              <a:ext cx="11930829" cy="5025330"/>
            </a:xfrm>
            <a:prstGeom prst="roundRect">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A3D1335-3735-AD15-6A96-CEE7B5E3CCA7}"/>
                </a:ext>
              </a:extLst>
            </p:cNvPr>
            <p:cNvPicPr>
              <a:picLocks noChangeAspect="1"/>
            </p:cNvPicPr>
            <p:nvPr/>
          </p:nvPicPr>
          <p:blipFill>
            <a:blip r:embed="rId3"/>
            <a:stretch>
              <a:fillRect/>
            </a:stretch>
          </p:blipFill>
          <p:spPr>
            <a:xfrm>
              <a:off x="442913" y="1919287"/>
              <a:ext cx="3542716" cy="4152901"/>
            </a:xfrm>
            <a:prstGeom prst="rect">
              <a:avLst/>
            </a:prstGeom>
          </p:spPr>
        </p:pic>
        <p:pic>
          <p:nvPicPr>
            <p:cNvPr id="13" name="Picture 12">
              <a:extLst>
                <a:ext uri="{FF2B5EF4-FFF2-40B4-BE49-F238E27FC236}">
                  <a16:creationId xmlns:a16="http://schemas.microsoft.com/office/drawing/2014/main" id="{280F11C7-0EB4-0055-FA41-AA0FD48C038E}"/>
                </a:ext>
              </a:extLst>
            </p:cNvPr>
            <p:cNvPicPr>
              <a:picLocks noChangeAspect="1"/>
            </p:cNvPicPr>
            <p:nvPr/>
          </p:nvPicPr>
          <p:blipFill>
            <a:blip r:embed="rId4"/>
            <a:stretch>
              <a:fillRect/>
            </a:stretch>
          </p:blipFill>
          <p:spPr>
            <a:xfrm>
              <a:off x="3857039" y="1919287"/>
              <a:ext cx="2047501" cy="4152901"/>
            </a:xfrm>
            <a:prstGeom prst="rect">
              <a:avLst/>
            </a:prstGeom>
          </p:spPr>
        </p:pic>
        <p:pic>
          <p:nvPicPr>
            <p:cNvPr id="15" name="Picture 14">
              <a:extLst>
                <a:ext uri="{FF2B5EF4-FFF2-40B4-BE49-F238E27FC236}">
                  <a16:creationId xmlns:a16="http://schemas.microsoft.com/office/drawing/2014/main" id="{91EDCAF9-71FE-7E44-E8BD-961F11CB6E51}"/>
                </a:ext>
              </a:extLst>
            </p:cNvPr>
            <p:cNvPicPr>
              <a:picLocks noChangeAspect="1"/>
            </p:cNvPicPr>
            <p:nvPr/>
          </p:nvPicPr>
          <p:blipFill>
            <a:blip r:embed="rId5"/>
            <a:stretch>
              <a:fillRect/>
            </a:stretch>
          </p:blipFill>
          <p:spPr>
            <a:xfrm>
              <a:off x="3850710" y="6064689"/>
              <a:ext cx="2039264" cy="518990"/>
            </a:xfrm>
            <a:prstGeom prst="rect">
              <a:avLst/>
            </a:prstGeom>
          </p:spPr>
        </p:pic>
        <p:pic>
          <p:nvPicPr>
            <p:cNvPr id="17" name="Picture 16">
              <a:extLst>
                <a:ext uri="{FF2B5EF4-FFF2-40B4-BE49-F238E27FC236}">
                  <a16:creationId xmlns:a16="http://schemas.microsoft.com/office/drawing/2014/main" id="{811732E3-D2B0-FD99-6B14-4514319C236F}"/>
                </a:ext>
              </a:extLst>
            </p:cNvPr>
            <p:cNvPicPr>
              <a:picLocks noChangeAspect="1"/>
            </p:cNvPicPr>
            <p:nvPr/>
          </p:nvPicPr>
          <p:blipFill>
            <a:blip r:embed="rId6"/>
            <a:stretch>
              <a:fillRect/>
            </a:stretch>
          </p:blipFill>
          <p:spPr>
            <a:xfrm>
              <a:off x="5896303" y="1919287"/>
              <a:ext cx="2021434" cy="3180251"/>
            </a:xfrm>
            <a:prstGeom prst="rect">
              <a:avLst/>
            </a:prstGeom>
          </p:spPr>
        </p:pic>
        <p:pic>
          <p:nvPicPr>
            <p:cNvPr id="19" name="Picture 18">
              <a:extLst>
                <a:ext uri="{FF2B5EF4-FFF2-40B4-BE49-F238E27FC236}">
                  <a16:creationId xmlns:a16="http://schemas.microsoft.com/office/drawing/2014/main" id="{257C1E08-45DB-6988-7123-D1A143CC0701}"/>
                </a:ext>
              </a:extLst>
            </p:cNvPr>
            <p:cNvPicPr>
              <a:picLocks noChangeAspect="1"/>
            </p:cNvPicPr>
            <p:nvPr/>
          </p:nvPicPr>
          <p:blipFill>
            <a:blip r:embed="rId7"/>
            <a:srcRect b="41355"/>
            <a:stretch/>
          </p:blipFill>
          <p:spPr>
            <a:xfrm>
              <a:off x="5904540" y="5099539"/>
              <a:ext cx="2013197" cy="1484140"/>
            </a:xfrm>
            <a:prstGeom prst="rect">
              <a:avLst/>
            </a:prstGeom>
          </p:spPr>
        </p:pic>
        <p:pic>
          <p:nvPicPr>
            <p:cNvPr id="20" name="Picture 19">
              <a:extLst>
                <a:ext uri="{FF2B5EF4-FFF2-40B4-BE49-F238E27FC236}">
                  <a16:creationId xmlns:a16="http://schemas.microsoft.com/office/drawing/2014/main" id="{7C253726-5E7A-4424-3141-F5883F467D31}"/>
                </a:ext>
              </a:extLst>
            </p:cNvPr>
            <p:cNvPicPr>
              <a:picLocks noChangeAspect="1"/>
            </p:cNvPicPr>
            <p:nvPr/>
          </p:nvPicPr>
          <p:blipFill>
            <a:blip r:embed="rId7"/>
            <a:srcRect t="62479"/>
            <a:stretch/>
          </p:blipFill>
          <p:spPr>
            <a:xfrm>
              <a:off x="2150376" y="5733213"/>
              <a:ext cx="1803091" cy="850466"/>
            </a:xfrm>
            <a:prstGeom prst="rect">
              <a:avLst/>
            </a:prstGeom>
          </p:spPr>
        </p:pic>
        <p:pic>
          <p:nvPicPr>
            <p:cNvPr id="22" name="Picture 21">
              <a:extLst>
                <a:ext uri="{FF2B5EF4-FFF2-40B4-BE49-F238E27FC236}">
                  <a16:creationId xmlns:a16="http://schemas.microsoft.com/office/drawing/2014/main" id="{96E71268-410F-A08C-583F-BAADE9C3B8BD}"/>
                </a:ext>
              </a:extLst>
            </p:cNvPr>
            <p:cNvPicPr>
              <a:picLocks noChangeAspect="1"/>
            </p:cNvPicPr>
            <p:nvPr/>
          </p:nvPicPr>
          <p:blipFill>
            <a:blip r:embed="rId8"/>
            <a:stretch>
              <a:fillRect/>
            </a:stretch>
          </p:blipFill>
          <p:spPr>
            <a:xfrm>
              <a:off x="7863112" y="1919287"/>
              <a:ext cx="1984636" cy="3831520"/>
            </a:xfrm>
            <a:prstGeom prst="rect">
              <a:avLst/>
            </a:prstGeom>
          </p:spPr>
        </p:pic>
        <p:pic>
          <p:nvPicPr>
            <p:cNvPr id="24" name="Picture 23">
              <a:extLst>
                <a:ext uri="{FF2B5EF4-FFF2-40B4-BE49-F238E27FC236}">
                  <a16:creationId xmlns:a16="http://schemas.microsoft.com/office/drawing/2014/main" id="{EC8FD7E3-5D50-446F-6613-3D292C3CC534}"/>
                </a:ext>
              </a:extLst>
            </p:cNvPr>
            <p:cNvPicPr>
              <a:picLocks noChangeAspect="1"/>
            </p:cNvPicPr>
            <p:nvPr/>
          </p:nvPicPr>
          <p:blipFill>
            <a:blip r:embed="rId9"/>
            <a:stretch>
              <a:fillRect/>
            </a:stretch>
          </p:blipFill>
          <p:spPr>
            <a:xfrm>
              <a:off x="7863112" y="2357986"/>
              <a:ext cx="1978307" cy="4002384"/>
            </a:xfrm>
            <a:prstGeom prst="rect">
              <a:avLst/>
            </a:prstGeom>
          </p:spPr>
        </p:pic>
        <p:pic>
          <p:nvPicPr>
            <p:cNvPr id="25" name="Picture 24">
              <a:extLst>
                <a:ext uri="{FF2B5EF4-FFF2-40B4-BE49-F238E27FC236}">
                  <a16:creationId xmlns:a16="http://schemas.microsoft.com/office/drawing/2014/main" id="{74548552-A656-0F9E-148C-64E8A2B655B7}"/>
                </a:ext>
              </a:extLst>
            </p:cNvPr>
            <p:cNvPicPr>
              <a:picLocks noChangeAspect="1"/>
            </p:cNvPicPr>
            <p:nvPr/>
          </p:nvPicPr>
          <p:blipFill>
            <a:blip r:embed="rId8"/>
            <a:srcRect b="94044"/>
            <a:stretch/>
          </p:blipFill>
          <p:spPr>
            <a:xfrm>
              <a:off x="9814578" y="1923307"/>
              <a:ext cx="1984636" cy="228222"/>
            </a:xfrm>
            <a:prstGeom prst="rect">
              <a:avLst/>
            </a:prstGeom>
          </p:spPr>
        </p:pic>
        <p:sp>
          <p:nvSpPr>
            <p:cNvPr id="27" name="Rectangle 26">
              <a:extLst>
                <a:ext uri="{FF2B5EF4-FFF2-40B4-BE49-F238E27FC236}">
                  <a16:creationId xmlns:a16="http://schemas.microsoft.com/office/drawing/2014/main" id="{BAB72B42-8ADA-92FF-CCB9-AC75C692208A}"/>
                </a:ext>
              </a:extLst>
            </p:cNvPr>
            <p:cNvSpPr/>
            <p:nvPr/>
          </p:nvSpPr>
          <p:spPr>
            <a:xfrm>
              <a:off x="7917737" y="2151529"/>
              <a:ext cx="1896841" cy="206457"/>
            </a:xfrm>
            <a:prstGeom prst="rect">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50036701-B6BA-D1D1-2636-E79ADAC675BA}"/>
                </a:ext>
              </a:extLst>
            </p:cNvPr>
            <p:cNvPicPr>
              <a:picLocks noChangeAspect="1"/>
            </p:cNvPicPr>
            <p:nvPr/>
          </p:nvPicPr>
          <p:blipFill>
            <a:blip r:embed="rId8"/>
            <a:srcRect t="6796"/>
            <a:stretch/>
          </p:blipFill>
          <p:spPr>
            <a:xfrm>
              <a:off x="9847747" y="2357986"/>
              <a:ext cx="2064157" cy="3714201"/>
            </a:xfrm>
            <a:prstGeom prst="rect">
              <a:avLst/>
            </a:prstGeom>
          </p:spPr>
        </p:pic>
      </p:grpSp>
    </p:spTree>
    <p:extLst>
      <p:ext uri="{BB962C8B-B14F-4D97-AF65-F5344CB8AC3E}">
        <p14:creationId xmlns:p14="http://schemas.microsoft.com/office/powerpoint/2010/main" val="1690651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5CB199-A1F7-1D1A-9744-9E9C332DBB5D}"/>
              </a:ext>
            </a:extLst>
          </p:cNvPr>
          <p:cNvSpPr>
            <a:spLocks noGrp="1"/>
          </p:cNvSpPr>
          <p:nvPr>
            <p:ph type="body" sz="quarter" idx="14"/>
          </p:nvPr>
        </p:nvSpPr>
        <p:spPr>
          <a:xfrm>
            <a:off x="835670" y="1873189"/>
            <a:ext cx="6294804" cy="4848286"/>
          </a:xfrm>
        </p:spPr>
        <p:txBody>
          <a:bodyPr/>
          <a:lstStyle/>
          <a:p>
            <a:r>
              <a:rPr lang="en-GB" sz="2200" dirty="0"/>
              <a:t>Aiming to achieve urgent actions to address inequalities, the Inequalities Network, is shining a spotlight on </a:t>
            </a:r>
            <a:r>
              <a:rPr lang="en-GB" sz="2200" b="1" dirty="0">
                <a:solidFill>
                  <a:srgbClr val="243B86"/>
                </a:solidFill>
              </a:rPr>
              <a:t>policy mechanisms to bridge gaps and reach equity </a:t>
            </a:r>
            <a:r>
              <a:rPr lang="en-GB" sz="2200" dirty="0"/>
              <a:t>in cancer care across Europe</a:t>
            </a:r>
          </a:p>
          <a:p>
            <a:endParaRPr lang="en-GB" sz="2200" dirty="0"/>
          </a:p>
          <a:p>
            <a:r>
              <a:rPr lang="en-GB" sz="2200" dirty="0"/>
              <a:t>Its work aligns with the </a:t>
            </a:r>
            <a:r>
              <a:rPr lang="en-GB" sz="2200" b="1" dirty="0">
                <a:solidFill>
                  <a:srgbClr val="243B86"/>
                </a:solidFill>
              </a:rPr>
              <a:t>European Code of Cancer Practice</a:t>
            </a:r>
            <a:r>
              <a:rPr lang="en-GB" sz="2200" dirty="0"/>
              <a:t>’s</a:t>
            </a:r>
            <a:r>
              <a:rPr lang="en-GB" sz="2200" b="1" dirty="0"/>
              <a:t> </a:t>
            </a:r>
            <a:r>
              <a:rPr lang="en-GB" sz="2200" dirty="0"/>
              <a:t>aspiration to ensure equal treatment to every cancer patient</a:t>
            </a:r>
          </a:p>
          <a:p>
            <a:endParaRPr lang="en-GB" sz="2200" dirty="0"/>
          </a:p>
          <a:p>
            <a:r>
              <a:rPr lang="en-GB" sz="2200" dirty="0"/>
              <a:t>The Network dedicates itself to</a:t>
            </a:r>
            <a:r>
              <a:rPr lang="en-GB" sz="2200" b="1" dirty="0"/>
              <a:t> </a:t>
            </a:r>
            <a:r>
              <a:rPr lang="en-GB" sz="2200" b="1" dirty="0">
                <a:solidFill>
                  <a:srgbClr val="243B86"/>
                </a:solidFill>
              </a:rPr>
              <a:t>driving consensus, presenting policy recommendations and solutions, and sharing best practices</a:t>
            </a:r>
            <a:r>
              <a:rPr lang="en-GB" sz="2200" dirty="0"/>
              <a:t> in relation to inequalities</a:t>
            </a:r>
          </a:p>
        </p:txBody>
      </p:sp>
      <p:sp>
        <p:nvSpPr>
          <p:cNvPr id="3" name="Title 2">
            <a:extLst>
              <a:ext uri="{FF2B5EF4-FFF2-40B4-BE49-F238E27FC236}">
                <a16:creationId xmlns:a16="http://schemas.microsoft.com/office/drawing/2014/main" id="{509C1AB0-004E-91DC-07A5-F1ABC6BE6EE1}"/>
              </a:ext>
            </a:extLst>
          </p:cNvPr>
          <p:cNvSpPr>
            <a:spLocks noGrp="1"/>
          </p:cNvSpPr>
          <p:nvPr>
            <p:ph type="title"/>
          </p:nvPr>
        </p:nvSpPr>
        <p:spPr>
          <a:xfrm>
            <a:off x="2657681" y="326903"/>
            <a:ext cx="8305883" cy="1325563"/>
          </a:xfrm>
        </p:spPr>
        <p:txBody>
          <a:bodyPr/>
          <a:lstStyle/>
          <a:p>
            <a:r>
              <a:rPr lang="en-GB" b="1" dirty="0">
                <a:solidFill>
                  <a:srgbClr val="243B86"/>
                </a:solidFill>
              </a:rPr>
              <a:t>The Inequalities </a:t>
            </a:r>
            <a:br>
              <a:rPr lang="en-GB" b="1" dirty="0">
                <a:solidFill>
                  <a:srgbClr val="243B86"/>
                </a:solidFill>
              </a:rPr>
            </a:br>
            <a:r>
              <a:rPr lang="en-GB" b="1" dirty="0">
                <a:solidFill>
                  <a:srgbClr val="243B86"/>
                </a:solidFill>
              </a:rPr>
              <a:t>Network</a:t>
            </a:r>
          </a:p>
        </p:txBody>
      </p:sp>
      <p:sp>
        <p:nvSpPr>
          <p:cNvPr id="4" name="Slide Number Placeholder 3">
            <a:extLst>
              <a:ext uri="{FF2B5EF4-FFF2-40B4-BE49-F238E27FC236}">
                <a16:creationId xmlns:a16="http://schemas.microsoft.com/office/drawing/2014/main" id="{C21F8C63-7B60-DCA2-04AE-FAA21EE902BE}"/>
              </a:ext>
            </a:extLst>
          </p:cNvPr>
          <p:cNvSpPr>
            <a:spLocks noGrp="1"/>
          </p:cNvSpPr>
          <p:nvPr>
            <p:ph type="sldNum" sz="quarter" idx="15"/>
          </p:nvPr>
        </p:nvSpPr>
        <p:spPr/>
        <p:txBody>
          <a:bodyPr/>
          <a:lstStyle/>
          <a:p>
            <a:pPr defTabSz="914377"/>
            <a:fld id="{7EA9B0C3-250C-0D4C-8B96-B90F6BAFB092}" type="slidenum">
              <a:rPr lang="en-US">
                <a:solidFill>
                  <a:srgbClr val="00ABD2">
                    <a:tint val="75000"/>
                  </a:srgbClr>
                </a:solidFill>
              </a:rPr>
              <a:pPr defTabSz="914377"/>
              <a:t>6</a:t>
            </a:fld>
            <a:endParaRPr lang="en-US">
              <a:solidFill>
                <a:srgbClr val="00ABD2">
                  <a:tint val="75000"/>
                </a:srgbClr>
              </a:solidFill>
            </a:endParaRPr>
          </a:p>
        </p:txBody>
      </p:sp>
      <p:pic>
        <p:nvPicPr>
          <p:cNvPr id="5" name="Picture 2" descr="all cancer patients equal">
            <a:extLst>
              <a:ext uri="{FF2B5EF4-FFF2-40B4-BE49-F238E27FC236}">
                <a16:creationId xmlns:a16="http://schemas.microsoft.com/office/drawing/2014/main" id="{F02CB834-31F4-16B5-C2D4-69AC7F6A63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794" r="1" b="1"/>
          <a:stretch/>
        </p:blipFill>
        <p:spPr bwMode="auto">
          <a:xfrm>
            <a:off x="6997417" y="13"/>
            <a:ext cx="6878775" cy="6857987"/>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1897D9E-83EB-E88F-B64F-E64FF85F1AE1}"/>
              </a:ext>
            </a:extLst>
          </p:cNvPr>
          <p:cNvSpPr txBox="1"/>
          <p:nvPr/>
        </p:nvSpPr>
        <p:spPr>
          <a:xfrm>
            <a:off x="10283894" y="6657932"/>
            <a:ext cx="4002832" cy="200055"/>
          </a:xfrm>
          <a:prstGeom prst="rect">
            <a:avLst/>
          </a:prstGeom>
          <a:noFill/>
        </p:spPr>
        <p:txBody>
          <a:bodyPr wrap="square" rtlCol="0">
            <a:spAutoFit/>
          </a:bodyPr>
          <a:lstStyle/>
          <a:p>
            <a:r>
              <a:rPr lang="en-GB" sz="700" b="1" i="1" dirty="0">
                <a:solidFill>
                  <a:schemeClr val="accent6">
                    <a:lumMod val="90000"/>
                  </a:schemeClr>
                </a:solidFill>
              </a:rPr>
              <a:t>Photo from the European Cancer Summit 2023</a:t>
            </a:r>
          </a:p>
        </p:txBody>
      </p:sp>
    </p:spTree>
    <p:extLst>
      <p:ext uri="{BB962C8B-B14F-4D97-AF65-F5344CB8AC3E}">
        <p14:creationId xmlns:p14="http://schemas.microsoft.com/office/powerpoint/2010/main" val="1521811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A2628-CDAC-7750-B327-DC674A3EDD30}"/>
            </a:ext>
          </a:extLst>
        </p:cNvPr>
        <p:cNvGrpSpPr/>
        <p:nvPr/>
      </p:nvGrpSpPr>
      <p:grpSpPr>
        <a:xfrm>
          <a:off x="0" y="0"/>
          <a:ext cx="0" cy="0"/>
          <a:chOff x="0" y="0"/>
          <a:chExt cx="0" cy="0"/>
        </a:xfrm>
      </p:grpSpPr>
      <p:pic>
        <p:nvPicPr>
          <p:cNvPr id="1032" name="Picture 8" descr="Aucun texte alternatif pour cette image">
            <a:extLst>
              <a:ext uri="{FF2B5EF4-FFF2-40B4-BE49-F238E27FC236}">
                <a16:creationId xmlns:a16="http://schemas.microsoft.com/office/drawing/2014/main" id="{08D82CA2-637B-6D34-1B94-ED80B96185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0707" y="3429000"/>
            <a:ext cx="3772656" cy="2948773"/>
          </a:xfrm>
          <a:prstGeom prst="roundRect">
            <a:avLst/>
          </a:prstGeom>
          <a:noFill/>
          <a:extLst>
            <a:ext uri="{909E8E84-426E-40DD-AFC4-6F175D3DCCD1}">
              <a14:hiddenFill xmlns:a14="http://schemas.microsoft.com/office/drawing/2010/main">
                <a:solidFill>
                  <a:srgbClr val="FFFFFF"/>
                </a:solidFill>
              </a14:hiddenFill>
            </a:ext>
          </a:extLst>
        </p:spPr>
      </p:pic>
      <p:sp>
        <p:nvSpPr>
          <p:cNvPr id="2" name="Espace réservé du texte 1">
            <a:extLst>
              <a:ext uri="{FF2B5EF4-FFF2-40B4-BE49-F238E27FC236}">
                <a16:creationId xmlns:a16="http://schemas.microsoft.com/office/drawing/2014/main" id="{1C4E5F9E-23B5-CF4A-8FF9-9F1C2FE5654E}"/>
              </a:ext>
            </a:extLst>
          </p:cNvPr>
          <p:cNvSpPr>
            <a:spLocks noGrp="1"/>
          </p:cNvSpPr>
          <p:nvPr>
            <p:ph type="body" sz="quarter" idx="14"/>
          </p:nvPr>
        </p:nvSpPr>
        <p:spPr>
          <a:xfrm>
            <a:off x="916098" y="1902799"/>
            <a:ext cx="3992513" cy="3410881"/>
          </a:xfrm>
        </p:spPr>
        <p:txBody>
          <a:bodyPr vert="horz" lIns="91440" tIns="45720" rIns="91440" bIns="45720" rtlCol="0" anchor="t">
            <a:noAutofit/>
          </a:bodyPr>
          <a:lst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a:lstStyle>
          <a:p>
            <a:pPr marL="457200" indent="-457200">
              <a:buFont typeface="Arial" panose="020B0604020202020204" pitchFamily="34" charset="0"/>
              <a:buChar char="•"/>
            </a:pPr>
            <a:r>
              <a:rPr lang="en-GB" sz="2400">
                <a:solidFill>
                  <a:srgbClr val="000000"/>
                </a:solidFill>
                <a:latin typeface="Aptos"/>
              </a:rPr>
              <a:t>2 vice-chairs of the SANT Committee (MEPs Jerkovic &amp; Metz)</a:t>
            </a:r>
            <a:endParaRPr lang="en-US" sz="2400">
              <a:latin typeface="Aptos"/>
              <a:ea typeface="Calibri"/>
              <a:cs typeface="Calibri"/>
            </a:endParaRPr>
          </a:p>
          <a:p>
            <a:pPr marL="457200" indent="-457200">
              <a:buFont typeface="Arial" panose="020B0604020202020204" pitchFamily="34" charset="0"/>
              <a:buChar char="•"/>
            </a:pPr>
            <a:r>
              <a:rPr lang="en-GB" sz="2400">
                <a:solidFill>
                  <a:srgbClr val="000000"/>
                </a:solidFill>
                <a:latin typeface="Aptos"/>
              </a:rPr>
              <a:t>10 speakers including the two W&amp;C co-chairs, European Women’s Lobby, YCE, </a:t>
            </a:r>
            <a:r>
              <a:rPr lang="en-GB" sz="2400" err="1">
                <a:solidFill>
                  <a:srgbClr val="000000"/>
                </a:solidFill>
                <a:latin typeface="Aptos"/>
              </a:rPr>
              <a:t>Eurocarers</a:t>
            </a:r>
            <a:r>
              <a:rPr lang="en-GB" sz="2400">
                <a:solidFill>
                  <a:srgbClr val="000000"/>
                </a:solidFill>
                <a:latin typeface="Aptos"/>
              </a:rPr>
              <a:t>, EIGE…</a:t>
            </a:r>
          </a:p>
          <a:p>
            <a:pPr marL="457200" indent="-457200">
              <a:buFont typeface="Arial" panose="020B0604020202020204" pitchFamily="34" charset="0"/>
              <a:buChar char="•"/>
            </a:pPr>
            <a:r>
              <a:rPr lang="en-GB" sz="2400">
                <a:solidFill>
                  <a:srgbClr val="000000"/>
                </a:solidFill>
                <a:latin typeface="Aptos"/>
              </a:rPr>
              <a:t>Over 60 participants in person</a:t>
            </a:r>
          </a:p>
          <a:p>
            <a:pPr marL="457200" indent="-457200">
              <a:buFont typeface="Arial" panose="020B0604020202020204" pitchFamily="34" charset="0"/>
              <a:buChar char="•"/>
            </a:pPr>
            <a:r>
              <a:rPr lang="en-GB" sz="2400">
                <a:solidFill>
                  <a:srgbClr val="000000"/>
                </a:solidFill>
                <a:latin typeface="Aptos"/>
              </a:rPr>
              <a:t>Media coverage in Politico</a:t>
            </a:r>
          </a:p>
        </p:txBody>
      </p:sp>
      <p:sp>
        <p:nvSpPr>
          <p:cNvPr id="3" name="Titre 2">
            <a:extLst>
              <a:ext uri="{FF2B5EF4-FFF2-40B4-BE49-F238E27FC236}">
                <a16:creationId xmlns:a16="http://schemas.microsoft.com/office/drawing/2014/main" id="{99C08F24-9E14-89E8-6F1F-DF821BE98B92}"/>
              </a:ext>
            </a:extLst>
          </p:cNvPr>
          <p:cNvSpPr>
            <a:spLocks noGrp="1"/>
          </p:cNvSpPr>
          <p:nvPr>
            <p:ph type="title"/>
          </p:nvPr>
        </p:nvSpPr>
        <p:spPr>
          <a:xfrm>
            <a:off x="2723917" y="179583"/>
            <a:ext cx="8699583" cy="1325563"/>
          </a:xfrm>
        </p:spPr>
        <p:txBody>
          <a:bodyPr/>
          <a:lst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a:lstStyle>
          <a:p>
            <a:r>
              <a:rPr lang="en-GB" sz="3600" dirty="0">
                <a:solidFill>
                  <a:srgbClr val="243B86"/>
                </a:solidFill>
                <a:latin typeface="Aptos Display" panose="020B0004020202020204" pitchFamily="34" charset="0"/>
              </a:rPr>
              <a:t>‘Women &amp; Cancer: 12 million reasons for action’ European Parliament Event (6</a:t>
            </a:r>
            <a:r>
              <a:rPr lang="en-GB" sz="3600" baseline="30000" dirty="0">
                <a:solidFill>
                  <a:srgbClr val="243B86"/>
                </a:solidFill>
                <a:latin typeface="Aptos Display" panose="020B0004020202020204" pitchFamily="34" charset="0"/>
              </a:rPr>
              <a:t>th</a:t>
            </a:r>
            <a:r>
              <a:rPr lang="en-GB" sz="3600" dirty="0">
                <a:solidFill>
                  <a:srgbClr val="243B86"/>
                </a:solidFill>
                <a:latin typeface="Aptos Display" panose="020B0004020202020204" pitchFamily="34" charset="0"/>
              </a:rPr>
              <a:t>  March 2025)</a:t>
            </a:r>
          </a:p>
        </p:txBody>
      </p:sp>
      <p:sp>
        <p:nvSpPr>
          <p:cNvPr id="4" name="Espace réservé du numéro de diapositive 3">
            <a:extLst>
              <a:ext uri="{FF2B5EF4-FFF2-40B4-BE49-F238E27FC236}">
                <a16:creationId xmlns:a16="http://schemas.microsoft.com/office/drawing/2014/main" id="{AD5C447A-86B8-EF2F-40B8-9845CF1B3E0D}"/>
              </a:ext>
            </a:extLst>
          </p:cNvPr>
          <p:cNvSpPr>
            <a:spLocks noGrp="1"/>
          </p:cNvSpPr>
          <p:nvPr>
            <p:ph type="sldNum" sz="quarter" idx="15"/>
          </p:nvPr>
        </p:nvSpPr>
        <p:spPr/>
        <p:txBody>
          <a:bodyPr/>
          <a:lstStyle>
            <a:defPPr>
              <a:defRPr lang="en-US"/>
            </a:defPPr>
            <a:lvl1pPr marL="0" algn="l" defTabSz="1219139" rtl="0" eaLnBrk="1" latinLnBrk="0" hangingPunct="1">
              <a:defRPr sz="2489" kern="1200">
                <a:solidFill>
                  <a:schemeClr val="tx1"/>
                </a:solidFill>
                <a:latin typeface="+mn-lt"/>
                <a:ea typeface="+mn-ea"/>
                <a:cs typeface="+mn-cs"/>
              </a:defRPr>
            </a:lvl1pPr>
            <a:lvl2pPr marL="609570" algn="l" defTabSz="1219139" rtl="0" eaLnBrk="1" latinLnBrk="0" hangingPunct="1">
              <a:defRPr sz="2489" kern="1200">
                <a:solidFill>
                  <a:schemeClr val="tx1"/>
                </a:solidFill>
                <a:latin typeface="+mn-lt"/>
                <a:ea typeface="+mn-ea"/>
                <a:cs typeface="+mn-cs"/>
              </a:defRPr>
            </a:lvl2pPr>
            <a:lvl3pPr marL="1219139" algn="l" defTabSz="1219139" rtl="0" eaLnBrk="1" latinLnBrk="0" hangingPunct="1">
              <a:defRPr sz="2489" kern="1200">
                <a:solidFill>
                  <a:schemeClr val="tx1"/>
                </a:solidFill>
                <a:latin typeface="+mn-lt"/>
                <a:ea typeface="+mn-ea"/>
                <a:cs typeface="+mn-cs"/>
              </a:defRPr>
            </a:lvl3pPr>
            <a:lvl4pPr marL="1828709" algn="l" defTabSz="1219139" rtl="0" eaLnBrk="1" latinLnBrk="0" hangingPunct="1">
              <a:defRPr sz="2489" kern="1200">
                <a:solidFill>
                  <a:schemeClr val="tx1"/>
                </a:solidFill>
                <a:latin typeface="+mn-lt"/>
                <a:ea typeface="+mn-ea"/>
                <a:cs typeface="+mn-cs"/>
              </a:defRPr>
            </a:lvl4pPr>
            <a:lvl5pPr marL="2438278" algn="l" defTabSz="1219139" rtl="0" eaLnBrk="1" latinLnBrk="0" hangingPunct="1">
              <a:defRPr sz="2489" kern="1200">
                <a:solidFill>
                  <a:schemeClr val="tx1"/>
                </a:solidFill>
                <a:latin typeface="+mn-lt"/>
                <a:ea typeface="+mn-ea"/>
                <a:cs typeface="+mn-cs"/>
              </a:defRPr>
            </a:lvl5pPr>
            <a:lvl6pPr marL="3047848" algn="l" defTabSz="1219139" rtl="0" eaLnBrk="1" latinLnBrk="0" hangingPunct="1">
              <a:defRPr sz="2489" kern="1200">
                <a:solidFill>
                  <a:schemeClr val="tx1"/>
                </a:solidFill>
                <a:latin typeface="+mn-lt"/>
                <a:ea typeface="+mn-ea"/>
                <a:cs typeface="+mn-cs"/>
              </a:defRPr>
            </a:lvl6pPr>
            <a:lvl7pPr marL="3657417" algn="l" defTabSz="1219139" rtl="0" eaLnBrk="1" latinLnBrk="0" hangingPunct="1">
              <a:defRPr sz="2489" kern="1200">
                <a:solidFill>
                  <a:schemeClr val="tx1"/>
                </a:solidFill>
                <a:latin typeface="+mn-lt"/>
                <a:ea typeface="+mn-ea"/>
                <a:cs typeface="+mn-cs"/>
              </a:defRPr>
            </a:lvl7pPr>
            <a:lvl8pPr marL="4266987" algn="l" defTabSz="1219139" rtl="0" eaLnBrk="1" latinLnBrk="0" hangingPunct="1">
              <a:defRPr sz="2489" kern="1200">
                <a:solidFill>
                  <a:schemeClr val="tx1"/>
                </a:solidFill>
                <a:latin typeface="+mn-lt"/>
                <a:ea typeface="+mn-ea"/>
                <a:cs typeface="+mn-cs"/>
              </a:defRPr>
            </a:lvl8pPr>
            <a:lvl9pPr marL="4876557" algn="l" defTabSz="1219139" rtl="0" eaLnBrk="1" latinLnBrk="0" hangingPunct="1">
              <a:defRPr sz="2489" kern="1200">
                <a:solidFill>
                  <a:schemeClr val="tx1"/>
                </a:solidFill>
                <a:latin typeface="+mn-lt"/>
                <a:ea typeface="+mn-ea"/>
                <a:cs typeface="+mn-cs"/>
              </a:defRPr>
            </a:lvl9pPr>
          </a:lstStyle>
          <a:p>
            <a:fld id="{7EA9B0C3-250C-0D4C-8B96-B90F6BAFB092}" type="slidenum">
              <a:rPr lang="en-US" smtClean="0"/>
              <a:pPr/>
              <a:t>7</a:t>
            </a:fld>
            <a:endParaRPr lang="en-US"/>
          </a:p>
        </p:txBody>
      </p:sp>
      <p:pic>
        <p:nvPicPr>
          <p:cNvPr id="1026" name="Picture 2" descr="Aucun texte alternatif pour cette image">
            <a:extLst>
              <a:ext uri="{FF2B5EF4-FFF2-40B4-BE49-F238E27FC236}">
                <a16:creationId xmlns:a16="http://schemas.microsoft.com/office/drawing/2014/main" id="{F67C2CD9-15D3-DB75-3E7E-BFA5CF5D6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816" y="1605868"/>
            <a:ext cx="4277379" cy="3159760"/>
          </a:xfrm>
          <a:prstGeom prst="roundRect">
            <a:avLst/>
          </a:prstGeom>
          <a:noFill/>
          <a:extLst>
            <a:ext uri="{909E8E84-426E-40DD-AFC4-6F175D3DCCD1}">
              <a14:hiddenFill xmlns:a14="http://schemas.microsoft.com/office/drawing/2010/main">
                <a:solidFill>
                  <a:srgbClr val="FFFFFF"/>
                </a:solidFill>
              </a14:hiddenFill>
            </a:ext>
          </a:extLst>
        </p:spPr>
      </p:pic>
      <p:pic>
        <p:nvPicPr>
          <p:cNvPr id="1030" name="Picture 6" descr="Aucun texte alternatif pour cette image">
            <a:extLst>
              <a:ext uri="{FF2B5EF4-FFF2-40B4-BE49-F238E27FC236}">
                <a16:creationId xmlns:a16="http://schemas.microsoft.com/office/drawing/2014/main" id="{CC30BFF3-3579-ED6B-6A95-249F01E9EA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5143" y="3874799"/>
            <a:ext cx="2498339" cy="2502974"/>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626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3EDA5-BE2E-7284-2710-29DDE6054A73}"/>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15EB615C-DA09-B877-615E-87A5F990B6F7}"/>
              </a:ext>
            </a:extLst>
          </p:cNvPr>
          <p:cNvSpPr>
            <a:spLocks noGrp="1"/>
          </p:cNvSpPr>
          <p:nvPr>
            <p:ph type="title"/>
          </p:nvPr>
        </p:nvSpPr>
        <p:spPr>
          <a:xfrm>
            <a:off x="6094632" y="1924210"/>
            <a:ext cx="5575971" cy="1277173"/>
          </a:xfrm>
        </p:spPr>
        <p:txBody>
          <a:bodyPr/>
          <a:lst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a:lstStyle>
          <a:p>
            <a:pPr algn="ctr"/>
            <a:r>
              <a:rPr lang="en-GB" sz="3600">
                <a:solidFill>
                  <a:srgbClr val="243B86"/>
                </a:solidFill>
                <a:latin typeface="Aptos"/>
              </a:rPr>
              <a:t>The ‘5 Women Cancer Rights’: a call for action</a:t>
            </a:r>
            <a:endParaRPr lang="en-US"/>
          </a:p>
        </p:txBody>
      </p:sp>
      <p:sp>
        <p:nvSpPr>
          <p:cNvPr id="4" name="Espace réservé du numéro de diapositive 3">
            <a:extLst>
              <a:ext uri="{FF2B5EF4-FFF2-40B4-BE49-F238E27FC236}">
                <a16:creationId xmlns:a16="http://schemas.microsoft.com/office/drawing/2014/main" id="{DC2DFEE0-06C8-6790-E29B-89BB4C91F20D}"/>
              </a:ext>
            </a:extLst>
          </p:cNvPr>
          <p:cNvSpPr>
            <a:spLocks noGrp="1"/>
          </p:cNvSpPr>
          <p:nvPr>
            <p:ph type="sldNum" sz="quarter" idx="15"/>
          </p:nvPr>
        </p:nvSpPr>
        <p:spPr/>
        <p:txBody>
          <a:bodyPr/>
          <a:lstStyle>
            <a:defPPr>
              <a:defRPr lang="en-US"/>
            </a:defPPr>
            <a:lvl1pPr marL="0" algn="l" defTabSz="1219139" rtl="0" eaLnBrk="1" latinLnBrk="0" hangingPunct="1">
              <a:defRPr sz="2489" kern="1200">
                <a:solidFill>
                  <a:schemeClr val="tx1"/>
                </a:solidFill>
                <a:latin typeface="+mn-lt"/>
                <a:ea typeface="+mn-ea"/>
                <a:cs typeface="+mn-cs"/>
              </a:defRPr>
            </a:lvl1pPr>
            <a:lvl2pPr marL="609570" algn="l" defTabSz="1219139" rtl="0" eaLnBrk="1" latinLnBrk="0" hangingPunct="1">
              <a:defRPr sz="2489" kern="1200">
                <a:solidFill>
                  <a:schemeClr val="tx1"/>
                </a:solidFill>
                <a:latin typeface="+mn-lt"/>
                <a:ea typeface="+mn-ea"/>
                <a:cs typeface="+mn-cs"/>
              </a:defRPr>
            </a:lvl2pPr>
            <a:lvl3pPr marL="1219139" algn="l" defTabSz="1219139" rtl="0" eaLnBrk="1" latinLnBrk="0" hangingPunct="1">
              <a:defRPr sz="2489" kern="1200">
                <a:solidFill>
                  <a:schemeClr val="tx1"/>
                </a:solidFill>
                <a:latin typeface="+mn-lt"/>
                <a:ea typeface="+mn-ea"/>
                <a:cs typeface="+mn-cs"/>
              </a:defRPr>
            </a:lvl3pPr>
            <a:lvl4pPr marL="1828709" algn="l" defTabSz="1219139" rtl="0" eaLnBrk="1" latinLnBrk="0" hangingPunct="1">
              <a:defRPr sz="2489" kern="1200">
                <a:solidFill>
                  <a:schemeClr val="tx1"/>
                </a:solidFill>
                <a:latin typeface="+mn-lt"/>
                <a:ea typeface="+mn-ea"/>
                <a:cs typeface="+mn-cs"/>
              </a:defRPr>
            </a:lvl4pPr>
            <a:lvl5pPr marL="2438278" algn="l" defTabSz="1219139" rtl="0" eaLnBrk="1" latinLnBrk="0" hangingPunct="1">
              <a:defRPr sz="2489" kern="1200">
                <a:solidFill>
                  <a:schemeClr val="tx1"/>
                </a:solidFill>
                <a:latin typeface="+mn-lt"/>
                <a:ea typeface="+mn-ea"/>
                <a:cs typeface="+mn-cs"/>
              </a:defRPr>
            </a:lvl5pPr>
            <a:lvl6pPr marL="3047848" algn="l" defTabSz="1219139" rtl="0" eaLnBrk="1" latinLnBrk="0" hangingPunct="1">
              <a:defRPr sz="2489" kern="1200">
                <a:solidFill>
                  <a:schemeClr val="tx1"/>
                </a:solidFill>
                <a:latin typeface="+mn-lt"/>
                <a:ea typeface="+mn-ea"/>
                <a:cs typeface="+mn-cs"/>
              </a:defRPr>
            </a:lvl6pPr>
            <a:lvl7pPr marL="3657417" algn="l" defTabSz="1219139" rtl="0" eaLnBrk="1" latinLnBrk="0" hangingPunct="1">
              <a:defRPr sz="2489" kern="1200">
                <a:solidFill>
                  <a:schemeClr val="tx1"/>
                </a:solidFill>
                <a:latin typeface="+mn-lt"/>
                <a:ea typeface="+mn-ea"/>
                <a:cs typeface="+mn-cs"/>
              </a:defRPr>
            </a:lvl7pPr>
            <a:lvl8pPr marL="4266987" algn="l" defTabSz="1219139" rtl="0" eaLnBrk="1" latinLnBrk="0" hangingPunct="1">
              <a:defRPr sz="2489" kern="1200">
                <a:solidFill>
                  <a:schemeClr val="tx1"/>
                </a:solidFill>
                <a:latin typeface="+mn-lt"/>
                <a:ea typeface="+mn-ea"/>
                <a:cs typeface="+mn-cs"/>
              </a:defRPr>
            </a:lvl8pPr>
            <a:lvl9pPr marL="4876557" algn="l" defTabSz="1219139" rtl="0" eaLnBrk="1" latinLnBrk="0" hangingPunct="1">
              <a:defRPr sz="2489" kern="1200">
                <a:solidFill>
                  <a:schemeClr val="tx1"/>
                </a:solidFill>
                <a:latin typeface="+mn-lt"/>
                <a:ea typeface="+mn-ea"/>
                <a:cs typeface="+mn-cs"/>
              </a:defRPr>
            </a:lvl9pPr>
          </a:lstStyle>
          <a:p>
            <a:fld id="{7EA9B0C3-250C-0D4C-8B96-B90F6BAFB092}" type="slidenum">
              <a:rPr lang="en-US" smtClean="0"/>
              <a:pPr/>
              <a:t>8</a:t>
            </a:fld>
            <a:endParaRPr lang="en-US" dirty="0"/>
          </a:p>
        </p:txBody>
      </p:sp>
      <p:pic>
        <p:nvPicPr>
          <p:cNvPr id="8" name="Image 7">
            <a:extLst>
              <a:ext uri="{FF2B5EF4-FFF2-40B4-BE49-F238E27FC236}">
                <a16:creationId xmlns:a16="http://schemas.microsoft.com/office/drawing/2014/main" id="{6B2E7493-FC7B-FFD7-2639-3E531C7363DB}"/>
              </a:ext>
            </a:extLst>
          </p:cNvPr>
          <p:cNvPicPr>
            <a:picLocks noChangeAspect="1"/>
          </p:cNvPicPr>
          <p:nvPr/>
        </p:nvPicPr>
        <p:blipFill>
          <a:blip r:embed="rId2"/>
          <a:stretch>
            <a:fillRect/>
          </a:stretch>
        </p:blipFill>
        <p:spPr>
          <a:xfrm>
            <a:off x="801077" y="58205"/>
            <a:ext cx="5192888" cy="6290437"/>
          </a:xfrm>
          <a:prstGeom prst="rect">
            <a:avLst/>
          </a:prstGeom>
        </p:spPr>
      </p:pic>
      <p:pic>
        <p:nvPicPr>
          <p:cNvPr id="5" name="Image 4" descr="Une image contenant motif, Graphique, pixel, conception&#10;&#10;Le contenu généré par l’IA peut être incorrect.">
            <a:extLst>
              <a:ext uri="{FF2B5EF4-FFF2-40B4-BE49-F238E27FC236}">
                <a16:creationId xmlns:a16="http://schemas.microsoft.com/office/drawing/2014/main" id="{6C188662-87E8-5FEE-FE8B-4343E2A6D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7299" y="3203423"/>
            <a:ext cx="2238103" cy="2797629"/>
          </a:xfrm>
          <a:prstGeom prst="rect">
            <a:avLst/>
          </a:prstGeom>
        </p:spPr>
      </p:pic>
    </p:spTree>
    <p:extLst>
      <p:ext uri="{BB962C8B-B14F-4D97-AF65-F5344CB8AC3E}">
        <p14:creationId xmlns:p14="http://schemas.microsoft.com/office/powerpoint/2010/main" val="988668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82D78-CDCD-9F66-2E37-B2BA4F048EF4}"/>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D91B93C-26CC-3D9B-115B-21DD05F4E922}"/>
              </a:ext>
            </a:extLst>
          </p:cNvPr>
          <p:cNvSpPr>
            <a:spLocks noGrp="1"/>
          </p:cNvSpPr>
          <p:nvPr>
            <p:ph type="body" sz="quarter" idx="14"/>
          </p:nvPr>
        </p:nvSpPr>
        <p:spPr>
          <a:xfrm>
            <a:off x="827905" y="1990851"/>
            <a:ext cx="5438408" cy="3640853"/>
          </a:xfrm>
        </p:spPr>
        <p:txBody>
          <a:bodyPr vert="horz" lIns="91440" tIns="45720" rIns="91440" bIns="45720" rtlCol="0" anchor="t">
            <a:noAutofit/>
          </a:bodyPr>
          <a:lst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a:lstStyle>
          <a:p>
            <a:pPr marL="608965" indent="-608965">
              <a:buFont typeface="+mj-lt"/>
              <a:buAutoNum type="arabicPeriod"/>
            </a:pPr>
            <a:r>
              <a:rPr lang="en-GB" sz="2400">
                <a:solidFill>
                  <a:srgbClr val="000000"/>
                </a:solidFill>
                <a:latin typeface="Aptos"/>
              </a:rPr>
              <a:t>Calling out the gendered-marketing strategies of the alcohol and tobacco industries</a:t>
            </a:r>
            <a:endParaRPr lang="en-US"/>
          </a:p>
          <a:p>
            <a:pPr marL="608965" indent="-608965">
              <a:buFont typeface="+mj-lt"/>
              <a:buAutoNum type="arabicPeriod"/>
            </a:pPr>
            <a:r>
              <a:rPr lang="en-GB" sz="2400">
                <a:solidFill>
                  <a:srgbClr val="000000"/>
                </a:solidFill>
                <a:latin typeface="Aptos"/>
              </a:rPr>
              <a:t>Developing a Women &amp; Cancer Policy Index to be unveiled at the European Cancer Summit 2025</a:t>
            </a:r>
          </a:p>
          <a:p>
            <a:pPr marL="608965" indent="-608965">
              <a:buFont typeface="+mj-lt"/>
              <a:buAutoNum type="arabicPeriod"/>
            </a:pPr>
            <a:r>
              <a:rPr lang="en-GB" sz="2400">
                <a:solidFill>
                  <a:srgbClr val="000000"/>
                </a:solidFill>
                <a:latin typeface="Aptos"/>
              </a:rPr>
              <a:t>Taking an active role in Pink October month, to shed a light on metastatic cancers</a:t>
            </a:r>
          </a:p>
          <a:p>
            <a:pPr marL="608965" indent="-608965">
              <a:buFont typeface="+mj-lt"/>
              <a:buAutoNum type="arabicPeriod"/>
            </a:pPr>
            <a:r>
              <a:rPr lang="en-GB" sz="2400">
                <a:solidFill>
                  <a:srgbClr val="000000"/>
                </a:solidFill>
                <a:latin typeface="Aptos"/>
              </a:rPr>
              <a:t>Women &amp; Cancer Community 365 Roundtable</a:t>
            </a:r>
          </a:p>
          <a:p>
            <a:pPr marL="608965" indent="-608965">
              <a:buFont typeface="+mj-lt"/>
              <a:buAutoNum type="arabicPeriod"/>
            </a:pPr>
            <a:endParaRPr lang="en-GB">
              <a:ea typeface="Calibri" panose="020F0502020204030204"/>
              <a:cs typeface="Calibri" panose="020F0502020204030204"/>
            </a:endParaRPr>
          </a:p>
        </p:txBody>
      </p:sp>
      <p:sp>
        <p:nvSpPr>
          <p:cNvPr id="3" name="Titre 2">
            <a:extLst>
              <a:ext uri="{FF2B5EF4-FFF2-40B4-BE49-F238E27FC236}">
                <a16:creationId xmlns:a16="http://schemas.microsoft.com/office/drawing/2014/main" id="{475EE40E-7B32-BFED-E4BB-78BDAADF3D37}"/>
              </a:ext>
            </a:extLst>
          </p:cNvPr>
          <p:cNvSpPr>
            <a:spLocks noGrp="1"/>
          </p:cNvSpPr>
          <p:nvPr>
            <p:ph type="title"/>
          </p:nvPr>
        </p:nvSpPr>
        <p:spPr/>
        <p:txBody>
          <a:bodyPr/>
          <a:lst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a:lstStyle>
          <a:p>
            <a:r>
              <a:rPr lang="en-GB" sz="3600">
                <a:solidFill>
                  <a:srgbClr val="243B86"/>
                </a:solidFill>
                <a:latin typeface="Aptos Display" panose="020B0004020202020204" pitchFamily="34" charset="0"/>
              </a:rPr>
              <a:t>What’s next in 2025 ?</a:t>
            </a:r>
          </a:p>
        </p:txBody>
      </p:sp>
      <p:sp>
        <p:nvSpPr>
          <p:cNvPr id="4" name="Espace réservé du numéro de diapositive 3">
            <a:extLst>
              <a:ext uri="{FF2B5EF4-FFF2-40B4-BE49-F238E27FC236}">
                <a16:creationId xmlns:a16="http://schemas.microsoft.com/office/drawing/2014/main" id="{BDC5B60D-7555-CC51-8064-A0F300FED877}"/>
              </a:ext>
            </a:extLst>
          </p:cNvPr>
          <p:cNvSpPr>
            <a:spLocks noGrp="1"/>
          </p:cNvSpPr>
          <p:nvPr>
            <p:ph type="sldNum" sz="quarter" idx="15"/>
          </p:nvPr>
        </p:nvSpPr>
        <p:spPr/>
        <p:txBody>
          <a:bodyPr/>
          <a:lstStyle>
            <a:defPPr>
              <a:defRPr lang="en-US"/>
            </a:defPPr>
            <a:lvl1pPr marL="0" algn="l" defTabSz="1219139" rtl="0" eaLnBrk="1" latinLnBrk="0" hangingPunct="1">
              <a:defRPr sz="2489" kern="1200">
                <a:solidFill>
                  <a:schemeClr val="tx1"/>
                </a:solidFill>
                <a:latin typeface="+mn-lt"/>
                <a:ea typeface="+mn-ea"/>
                <a:cs typeface="+mn-cs"/>
              </a:defRPr>
            </a:lvl1pPr>
            <a:lvl2pPr marL="609570" algn="l" defTabSz="1219139" rtl="0" eaLnBrk="1" latinLnBrk="0" hangingPunct="1">
              <a:defRPr sz="2489" kern="1200">
                <a:solidFill>
                  <a:schemeClr val="tx1"/>
                </a:solidFill>
                <a:latin typeface="+mn-lt"/>
                <a:ea typeface="+mn-ea"/>
                <a:cs typeface="+mn-cs"/>
              </a:defRPr>
            </a:lvl2pPr>
            <a:lvl3pPr marL="1219139" algn="l" defTabSz="1219139" rtl="0" eaLnBrk="1" latinLnBrk="0" hangingPunct="1">
              <a:defRPr sz="2489" kern="1200">
                <a:solidFill>
                  <a:schemeClr val="tx1"/>
                </a:solidFill>
                <a:latin typeface="+mn-lt"/>
                <a:ea typeface="+mn-ea"/>
                <a:cs typeface="+mn-cs"/>
              </a:defRPr>
            </a:lvl3pPr>
            <a:lvl4pPr marL="1828709" algn="l" defTabSz="1219139" rtl="0" eaLnBrk="1" latinLnBrk="0" hangingPunct="1">
              <a:defRPr sz="2489" kern="1200">
                <a:solidFill>
                  <a:schemeClr val="tx1"/>
                </a:solidFill>
                <a:latin typeface="+mn-lt"/>
                <a:ea typeface="+mn-ea"/>
                <a:cs typeface="+mn-cs"/>
              </a:defRPr>
            </a:lvl4pPr>
            <a:lvl5pPr marL="2438278" algn="l" defTabSz="1219139" rtl="0" eaLnBrk="1" latinLnBrk="0" hangingPunct="1">
              <a:defRPr sz="2489" kern="1200">
                <a:solidFill>
                  <a:schemeClr val="tx1"/>
                </a:solidFill>
                <a:latin typeface="+mn-lt"/>
                <a:ea typeface="+mn-ea"/>
                <a:cs typeface="+mn-cs"/>
              </a:defRPr>
            </a:lvl5pPr>
            <a:lvl6pPr marL="3047848" algn="l" defTabSz="1219139" rtl="0" eaLnBrk="1" latinLnBrk="0" hangingPunct="1">
              <a:defRPr sz="2489" kern="1200">
                <a:solidFill>
                  <a:schemeClr val="tx1"/>
                </a:solidFill>
                <a:latin typeface="+mn-lt"/>
                <a:ea typeface="+mn-ea"/>
                <a:cs typeface="+mn-cs"/>
              </a:defRPr>
            </a:lvl6pPr>
            <a:lvl7pPr marL="3657417" algn="l" defTabSz="1219139" rtl="0" eaLnBrk="1" latinLnBrk="0" hangingPunct="1">
              <a:defRPr sz="2489" kern="1200">
                <a:solidFill>
                  <a:schemeClr val="tx1"/>
                </a:solidFill>
                <a:latin typeface="+mn-lt"/>
                <a:ea typeface="+mn-ea"/>
                <a:cs typeface="+mn-cs"/>
              </a:defRPr>
            </a:lvl7pPr>
            <a:lvl8pPr marL="4266987" algn="l" defTabSz="1219139" rtl="0" eaLnBrk="1" latinLnBrk="0" hangingPunct="1">
              <a:defRPr sz="2489" kern="1200">
                <a:solidFill>
                  <a:schemeClr val="tx1"/>
                </a:solidFill>
                <a:latin typeface="+mn-lt"/>
                <a:ea typeface="+mn-ea"/>
                <a:cs typeface="+mn-cs"/>
              </a:defRPr>
            </a:lvl8pPr>
            <a:lvl9pPr marL="4876557" algn="l" defTabSz="1219139" rtl="0" eaLnBrk="1" latinLnBrk="0" hangingPunct="1">
              <a:defRPr sz="2489" kern="1200">
                <a:solidFill>
                  <a:schemeClr val="tx1"/>
                </a:solidFill>
                <a:latin typeface="+mn-lt"/>
                <a:ea typeface="+mn-ea"/>
                <a:cs typeface="+mn-cs"/>
              </a:defRPr>
            </a:lvl9pPr>
          </a:lstStyle>
          <a:p>
            <a:fld id="{7EA9B0C3-250C-0D4C-8B96-B90F6BAFB092}" type="slidenum">
              <a:rPr lang="en-US" smtClean="0"/>
              <a:pPr/>
              <a:t>9</a:t>
            </a:fld>
            <a:endParaRPr lang="en-US"/>
          </a:p>
        </p:txBody>
      </p:sp>
      <p:pic>
        <p:nvPicPr>
          <p:cNvPr id="7" name="Image 6">
            <a:extLst>
              <a:ext uri="{FF2B5EF4-FFF2-40B4-BE49-F238E27FC236}">
                <a16:creationId xmlns:a16="http://schemas.microsoft.com/office/drawing/2014/main" id="{6F255D19-46C7-A354-BBA4-D52603405046}"/>
              </a:ext>
            </a:extLst>
          </p:cNvPr>
          <p:cNvPicPr>
            <a:picLocks noChangeAspect="1"/>
          </p:cNvPicPr>
          <p:nvPr/>
        </p:nvPicPr>
        <p:blipFill>
          <a:blip r:embed="rId2"/>
          <a:stretch>
            <a:fillRect/>
          </a:stretch>
        </p:blipFill>
        <p:spPr>
          <a:xfrm>
            <a:off x="6411548" y="4019219"/>
            <a:ext cx="4955528" cy="1910565"/>
          </a:xfrm>
          <a:prstGeom prst="rect">
            <a:avLst/>
          </a:prstGeom>
        </p:spPr>
      </p:pic>
      <p:pic>
        <p:nvPicPr>
          <p:cNvPr id="9" name="Image 8">
            <a:extLst>
              <a:ext uri="{FF2B5EF4-FFF2-40B4-BE49-F238E27FC236}">
                <a16:creationId xmlns:a16="http://schemas.microsoft.com/office/drawing/2014/main" id="{549B8C6C-DDDB-922A-C118-96C2BF58E925}"/>
              </a:ext>
            </a:extLst>
          </p:cNvPr>
          <p:cNvPicPr>
            <a:picLocks noChangeAspect="1"/>
          </p:cNvPicPr>
          <p:nvPr/>
        </p:nvPicPr>
        <p:blipFill>
          <a:blip r:embed="rId3"/>
          <a:stretch>
            <a:fillRect/>
          </a:stretch>
        </p:blipFill>
        <p:spPr>
          <a:xfrm>
            <a:off x="7259738" y="1730620"/>
            <a:ext cx="3267140" cy="2288844"/>
          </a:xfrm>
          <a:prstGeom prst="rect">
            <a:avLst/>
          </a:prstGeom>
        </p:spPr>
      </p:pic>
    </p:spTree>
    <p:extLst>
      <p:ext uri="{BB962C8B-B14F-4D97-AF65-F5344CB8AC3E}">
        <p14:creationId xmlns:p14="http://schemas.microsoft.com/office/powerpoint/2010/main" val="7279515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16EFB5B-ECE4-BF4D-A1C0-E65B03741D82}" vid="{74B381A2-EA39-424A-8DF0-FFB2A23D09E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s" ma:contentTypeID="0x010100DA7E2C354CC4244AAD24D04F38BE295A" ma:contentTypeVersion="15" ma:contentTypeDescription="Izveidot jaunu dokumentu." ma:contentTypeScope="" ma:versionID="46c28586145d8c3c97f552d9ca7ca76f">
  <xsd:schema xmlns:xsd="http://www.w3.org/2001/XMLSchema" xmlns:xs="http://www.w3.org/2001/XMLSchema" xmlns:p="http://schemas.microsoft.com/office/2006/metadata/properties" xmlns:ns2="cd6839ec-e35e-416e-b7ca-5a06424a76a3" xmlns:ns3="0a23c783-c178-4630-93cd-14c3abffabec" targetNamespace="http://schemas.microsoft.com/office/2006/metadata/properties" ma:root="true" ma:fieldsID="eb59c5bcdc2ebd5f0b6e1c9302eeba9f" ns2:_="" ns3:_="">
    <xsd:import namespace="cd6839ec-e35e-416e-b7ca-5a06424a76a3"/>
    <xsd:import namespace="0a23c783-c178-4630-93cd-14c3abffabe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6839ec-e35e-416e-b7ca-5a06424a76a3" elementFormDefault="qualified">
    <xsd:import namespace="http://schemas.microsoft.com/office/2006/documentManagement/types"/>
    <xsd:import namespace="http://schemas.microsoft.com/office/infopath/2007/PartnerControls"/>
    <xsd:element name="SharedWithUsers" ma:index="8" nillable="true" ma:displayName="Koplietots 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Koplietots ar: detalizēti" ma:internalName="SharedWithDetails" ma:readOnly="true">
      <xsd:simpleType>
        <xsd:restriction base="dms:Note">
          <xsd:maxLength value="255"/>
        </xsd:restriction>
      </xsd:simpleType>
    </xsd:element>
    <xsd:element name="TaxCatchAll" ma:index="20" nillable="true" ma:displayName="Taxonomy Catch All Column" ma:hidden="true" ma:list="{d2867c64-78ff-4529-8e67-a144ecaf71a6}" ma:internalName="TaxCatchAll" ma:showField="CatchAllData" ma:web="cd6839ec-e35e-416e-b7ca-5a06424a76a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a23c783-c178-4630-93cd-14c3abffabe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Attēlu atzīmes" ma:readOnly="false" ma:fieldId="{5cf76f15-5ced-4ddc-b409-7134ff3c332f}" ma:taxonomyMulti="true" ma:sspId="a15f1a54-530c-4f39-8241-c5660d3b4e9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atura tips"/>
        <xsd:element ref="dc:title" minOccurs="0" maxOccurs="1" ma:index="4" ma:displayName="Virsrakst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d6839ec-e35e-416e-b7ca-5a06424a76a3" xsi:nil="true"/>
    <lcf76f155ced4ddcb4097134ff3c332f xmlns="0a23c783-c178-4630-93cd-14c3abffabe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D0ED6A5-C8F2-4303-AF8A-2A169C101F0F}"/>
</file>

<file path=customXml/itemProps2.xml><?xml version="1.0" encoding="utf-8"?>
<ds:datastoreItem xmlns:ds="http://schemas.openxmlformats.org/officeDocument/2006/customXml" ds:itemID="{2627181C-6C75-4ACE-A5E1-A5033DF007A4}"/>
</file>

<file path=customXml/itemProps3.xml><?xml version="1.0" encoding="utf-8"?>
<ds:datastoreItem xmlns:ds="http://schemas.openxmlformats.org/officeDocument/2006/customXml" ds:itemID="{DE4D271E-DA8F-41ED-8507-CE00DAAD740B}"/>
</file>

<file path=docProps/app.xml><?xml version="1.0" encoding="utf-8"?>
<Properties xmlns="http://schemas.openxmlformats.org/officeDocument/2006/extended-properties" xmlns:vt="http://schemas.openxmlformats.org/officeDocument/2006/docPropsVTypes">
  <Template>Office Theme</Template>
  <TotalTime>2189</TotalTime>
  <Words>1417</Words>
  <Application>Microsoft Office PowerPoint</Application>
  <PresentationFormat>Widescreen</PresentationFormat>
  <Paragraphs>153</Paragraphs>
  <Slides>23</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Aptos</vt:lpstr>
      <vt:lpstr>Aptos Display</vt:lpstr>
      <vt:lpstr>Arial</vt:lpstr>
      <vt:lpstr>Arial,Sans-Serif</vt:lpstr>
      <vt:lpstr>Calibri</vt:lpstr>
      <vt:lpstr>Office Theme</vt:lpstr>
      <vt:lpstr>Bridging the Cancer Gap: The Role of the European Cancer Organisation to Drive Equity in Cancer Care in Europe</vt:lpstr>
      <vt:lpstr>Disclosures</vt:lpstr>
      <vt:lpstr>European Cancer Organisation</vt:lpstr>
      <vt:lpstr>What matters to patients and caregivers</vt:lpstr>
      <vt:lpstr>European Cancer Organisation</vt:lpstr>
      <vt:lpstr>The Inequalities  Network</vt:lpstr>
      <vt:lpstr>‘Women &amp; Cancer: 12 million reasons for action’ European Parliament Event (6th  March 2025)</vt:lpstr>
      <vt:lpstr>The ‘5 Women Cancer Rights’: a call for action</vt:lpstr>
      <vt:lpstr>What’s next in 2025 ?</vt:lpstr>
      <vt:lpstr>Men &amp; Cancer Workstream</vt:lpstr>
      <vt:lpstr>PowerPoint Presentation</vt:lpstr>
      <vt:lpstr>LGBTIQ and Cancer Survey Why do we need this project?</vt:lpstr>
      <vt:lpstr>LGBTIQ and Cancer Survey</vt:lpstr>
      <vt:lpstr>Ethnicity workstream</vt:lpstr>
      <vt:lpstr>Rural Cancer Care What does cancer care look like in rural Europe?</vt:lpstr>
      <vt:lpstr>Rural Cancer Care Closing the data and policy gap: next steps considered</vt:lpstr>
      <vt:lpstr>European Cancer Pulse</vt:lpstr>
      <vt:lpstr>European Cancer Pulse Country report - Bulgaria</vt:lpstr>
      <vt:lpstr>European Cancer Pulse Country report - Croatia</vt:lpstr>
      <vt:lpstr>European Cancer Pulse Country report - Slovakia</vt:lpstr>
      <vt:lpstr>European Cancer Pulse To be released in May - Country report - Poland</vt:lpstr>
      <vt:lpstr>European Cancer Pulse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Nicolò Matteo Luca Battisti</dc:creator>
  <cp:lastModifiedBy>Madara Antone</cp:lastModifiedBy>
  <cp:revision>154</cp:revision>
  <dcterms:created xsi:type="dcterms:W3CDTF">2020-08-13T11:35:08Z</dcterms:created>
  <dcterms:modified xsi:type="dcterms:W3CDTF">2025-05-13T08:20:17Z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0x010100DA7E2C354CC4244AAD24D04F38BE295A</vt:lpwstr>
  </property>
  <property fmtid="{D5CDD505-2E9C-101B-9397-08002B2CF9AE}" pid="3" name="MediaServiceImageTags">
    <vt:lpwstr/>
  </property>
</Properties>
</file>