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Lst>
  <p:sldSz cx="18288000" cy="10287000"/>
  <p:notesSz cx="6858000" cy="9144000"/>
  <p:embeddedFontLst>
    <p:embeddedFont>
      <p:font typeface="Canva Sans Bold" charset="1" panose="020B0803030501040103"/>
      <p:regular r:id="rId16"/>
    </p:embeddedFont>
    <p:embeddedFont>
      <p:font typeface="Lato Bold" charset="1" panose="020F0502020204030203"/>
      <p:regular r:id="rId17"/>
    </p:embeddedFont>
    <p:embeddedFont>
      <p:font typeface="Arial Bold" charset="1" panose="020B0802020202020204"/>
      <p:regular r:id="rId18"/>
    </p:embeddedFont>
    <p:embeddedFont>
      <p:font typeface="Lato" charset="1" panose="020F0502020204030203"/>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font" Target="fonts/font18.fntdata"/><Relationship Id="rId8" Type="http://schemas.openxmlformats.org/officeDocument/2006/relationships/slide" Target="slides/slide3.xml"/><Relationship Id="rId3" Type="http://schemas.openxmlformats.org/officeDocument/2006/relationships/viewProps" Target="viewProps.xml"/><Relationship Id="rId21" Type="http://schemas.openxmlformats.org/officeDocument/2006/relationships/customXml" Target="../customXml/item2.xml"/><Relationship Id="rId12" Type="http://schemas.openxmlformats.org/officeDocument/2006/relationships/slide" Target="slides/slide7.xml"/><Relationship Id="rId17" Type="http://schemas.openxmlformats.org/officeDocument/2006/relationships/font" Target="fonts/font17.fntdata"/><Relationship Id="rId7" Type="http://schemas.openxmlformats.org/officeDocument/2006/relationships/slide" Target="slides/slide2.xml"/><Relationship Id="rId16" Type="http://schemas.openxmlformats.org/officeDocument/2006/relationships/font" Target="fonts/font16.fntdata"/><Relationship Id="rId2"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11" Type="http://schemas.openxmlformats.org/officeDocument/2006/relationships/slide" Target="slides/slide6.xml"/><Relationship Id="rId6" Type="http://schemas.openxmlformats.org/officeDocument/2006/relationships/slide" Target="slides/slide1.xml"/><Relationship Id="rId15" Type="http://schemas.openxmlformats.org/officeDocument/2006/relationships/slide" Target="slides/slide10.xml"/><Relationship Id="rId5"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font" Target="fonts/font19.fntdata"/><Relationship Id="rId14" Type="http://schemas.openxmlformats.org/officeDocument/2006/relationships/slide" Target="slides/slide9.xml"/><Relationship Id="rId4" Type="http://schemas.openxmlformats.org/officeDocument/2006/relationships/theme" Target="theme/theme1.xml"/><Relationship Id="rId9" Type="http://schemas.openxmlformats.org/officeDocument/2006/relationships/slide" Target="slides/slide4.xml"/><Relationship Id="rId22" Type="http://schemas.openxmlformats.org/officeDocument/2006/relationships/customXml" Target="../customXml/item3.xml"/></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0.png" Type="http://schemas.openxmlformats.org/officeDocument/2006/relationships/image"/><Relationship Id="rId11" Target="../media/image51.svg" Type="http://schemas.openxmlformats.org/officeDocument/2006/relationships/image"/><Relationship Id="rId12" Target="../media/image52.png" Type="http://schemas.openxmlformats.org/officeDocument/2006/relationships/image"/><Relationship Id="rId13" Target="../media/image7.png" Type="http://schemas.openxmlformats.org/officeDocument/2006/relationships/image"/><Relationship Id="rId2" Target="../media/image8.png" Type="http://schemas.openxmlformats.org/officeDocument/2006/relationships/image"/><Relationship Id="rId3" Target="../media/image9.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10.jpeg" Type="http://schemas.openxmlformats.org/officeDocument/2006/relationships/image"/><Relationship Id="rId9" Target="../media/image7.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11.jpeg" Type="http://schemas.openxmlformats.org/officeDocument/2006/relationships/image"/><Relationship Id="rId7" Target="../media/image12.jpeg" Type="http://schemas.openxmlformats.org/officeDocument/2006/relationships/image"/><Relationship Id="rId8" Target="../media/image1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6.png" Type="http://schemas.openxmlformats.org/officeDocument/2006/relationships/image"/><Relationship Id="rId11" Target="../media/image17.svg" Type="http://schemas.openxmlformats.org/officeDocument/2006/relationships/image"/><Relationship Id="rId12" Target="../media/image18.png" Type="http://schemas.openxmlformats.org/officeDocument/2006/relationships/image"/><Relationship Id="rId13" Target="../media/image19.svg" Type="http://schemas.openxmlformats.org/officeDocument/2006/relationships/image"/><Relationship Id="rId14" Target="../media/image20.png" Type="http://schemas.openxmlformats.org/officeDocument/2006/relationships/image"/><Relationship Id="rId15" Target="../media/image21.svg" Type="http://schemas.openxmlformats.org/officeDocument/2006/relationships/image"/><Relationship Id="rId16" Target="../media/image7.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14.png" Type="http://schemas.openxmlformats.org/officeDocument/2006/relationships/image"/><Relationship Id="rId9" Target="../media/image15.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jpeg" Type="http://schemas.openxmlformats.org/officeDocument/2006/relationships/image"/><Relationship Id="rId3" Target="../media/image23.jpeg" Type="http://schemas.openxmlformats.org/officeDocument/2006/relationships/image"/><Relationship Id="rId4" Target="../media/image24.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7.png" Type="http://schemas.openxmlformats.org/officeDocument/2006/relationships/image"/><Relationship Id="rId11" Target="../media/image28.jpeg" Type="http://schemas.openxmlformats.org/officeDocument/2006/relationships/image"/><Relationship Id="rId12" Target="../media/image12.jpeg" Type="http://schemas.openxmlformats.org/officeDocument/2006/relationships/image"/><Relationship Id="rId13" Target="../media/image29.png" Type="http://schemas.openxmlformats.org/officeDocument/2006/relationships/image"/><Relationship Id="rId14" Target="../media/image30.jpeg" Type="http://schemas.openxmlformats.org/officeDocument/2006/relationships/image"/><Relationship Id="rId15" Target="../media/image31.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25.png" Type="http://schemas.openxmlformats.org/officeDocument/2006/relationships/image"/><Relationship Id="rId9" Target="../media/image26.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svg" Type="http://schemas.openxmlformats.org/officeDocument/2006/relationships/image"/><Relationship Id="rId2" Target="../media/image32.png" Type="http://schemas.openxmlformats.org/officeDocument/2006/relationships/image"/><Relationship Id="rId3" Target="../media/image33.png" Type="http://schemas.openxmlformats.org/officeDocument/2006/relationships/image"/><Relationship Id="rId4" Target="../media/image34.svg" Type="http://schemas.openxmlformats.org/officeDocument/2006/relationships/image"/><Relationship Id="rId5" Target="../media/image1.png" Type="http://schemas.openxmlformats.org/officeDocument/2006/relationships/image"/><Relationship Id="rId6" Target="../media/image2.svg" Type="http://schemas.openxmlformats.org/officeDocument/2006/relationships/image"/><Relationship Id="rId7" Target="../media/image3.png" Type="http://schemas.openxmlformats.org/officeDocument/2006/relationships/image"/><Relationship Id="rId8" Target="../media/image4.svg" Type="http://schemas.openxmlformats.org/officeDocument/2006/relationships/image"/><Relationship Id="rId9" Target="../media/image5.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6.png" Type="http://schemas.openxmlformats.org/officeDocument/2006/relationships/image"/><Relationship Id="rId11" Target="../media/image37.svg" Type="http://schemas.openxmlformats.org/officeDocument/2006/relationships/image"/><Relationship Id="rId12" Target="../media/image38.png" Type="http://schemas.openxmlformats.org/officeDocument/2006/relationships/image"/><Relationship Id="rId13" Target="../media/image39.png" Type="http://schemas.openxmlformats.org/officeDocument/2006/relationships/image"/><Relationship Id="rId14" Target="../media/image40.svg" Type="http://schemas.openxmlformats.org/officeDocument/2006/relationships/image"/><Relationship Id="rId15" Target="../media/image41.png" Type="http://schemas.openxmlformats.org/officeDocument/2006/relationships/image"/><Relationship Id="rId16" Target="../media/image42.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32.png" Type="http://schemas.openxmlformats.org/officeDocument/2006/relationships/image"/><Relationship Id="rId9" Target="../media/image35.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3.jpeg" Type="http://schemas.openxmlformats.org/officeDocument/2006/relationships/image"/><Relationship Id="rId3" Target="../media/image44.jpeg" Type="http://schemas.openxmlformats.org/officeDocument/2006/relationships/image"/><Relationship Id="rId4" Target="../media/image10.jpeg" Type="http://schemas.openxmlformats.org/officeDocument/2006/relationships/image"/><Relationship Id="rId5" Target="../media/image45.jpeg" Type="http://schemas.openxmlformats.org/officeDocument/2006/relationships/image"/><Relationship Id="rId6" Target="../media/image46.jpeg" Type="http://schemas.openxmlformats.org/officeDocument/2006/relationships/image"/><Relationship Id="rId7" Target="../media/image47.jpeg" Type="http://schemas.openxmlformats.org/officeDocument/2006/relationships/image"/><Relationship Id="rId8" Target="../media/image48.jpeg" Type="http://schemas.openxmlformats.org/officeDocument/2006/relationships/image"/><Relationship Id="rId9" Target="../media/image49.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D8CAD0"/>
        </a:solidFill>
      </p:bgPr>
    </p:bg>
    <p:spTree>
      <p:nvGrpSpPr>
        <p:cNvPr id="1" name=""/>
        <p:cNvGrpSpPr/>
        <p:nvPr/>
      </p:nvGrpSpPr>
      <p:grpSpPr>
        <a:xfrm>
          <a:off x="0" y="0"/>
          <a:ext cx="0" cy="0"/>
          <a:chOff x="0" y="0"/>
          <a:chExt cx="0" cy="0"/>
        </a:xfrm>
      </p:grpSpPr>
      <p:sp>
        <p:nvSpPr>
          <p:cNvPr name="Freeform 2" id="2"/>
          <p:cNvSpPr/>
          <p:nvPr/>
        </p:nvSpPr>
        <p:spPr>
          <a:xfrm flipH="false" flipV="false" rot="0">
            <a:off x="6828383" y="4391463"/>
            <a:ext cx="4631234" cy="4631234"/>
          </a:xfrm>
          <a:custGeom>
            <a:avLst/>
            <a:gdLst/>
            <a:ahLst/>
            <a:cxnLst/>
            <a:rect r="r" b="b" t="t" l="l"/>
            <a:pathLst>
              <a:path h="4631234" w="4631234">
                <a:moveTo>
                  <a:pt x="0" y="0"/>
                </a:moveTo>
                <a:lnTo>
                  <a:pt x="4631234" y="0"/>
                </a:lnTo>
                <a:lnTo>
                  <a:pt x="4631234" y="4631234"/>
                </a:lnTo>
                <a:lnTo>
                  <a:pt x="0" y="4631234"/>
                </a:lnTo>
                <a:lnTo>
                  <a:pt x="0" y="0"/>
                </a:lnTo>
                <a:close/>
              </a:path>
            </a:pathLst>
          </a:custGeom>
          <a:blipFill>
            <a:blip r:embed="rId2">
              <a:alphaModFix amt="72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128257" y="7378977"/>
            <a:ext cx="6652471" cy="1879323"/>
          </a:xfrm>
          <a:custGeom>
            <a:avLst/>
            <a:gdLst/>
            <a:ahLst/>
            <a:cxnLst/>
            <a:rect r="r" b="b" t="t" l="l"/>
            <a:pathLst>
              <a:path h="1879323" w="6652471">
                <a:moveTo>
                  <a:pt x="0" y="0"/>
                </a:moveTo>
                <a:lnTo>
                  <a:pt x="6652471" y="0"/>
                </a:lnTo>
                <a:lnTo>
                  <a:pt x="6652471" y="1879323"/>
                </a:lnTo>
                <a:lnTo>
                  <a:pt x="0" y="1879323"/>
                </a:lnTo>
                <a:lnTo>
                  <a:pt x="0" y="0"/>
                </a:lnTo>
                <a:close/>
              </a:path>
            </a:pathLst>
          </a:custGeom>
          <a:blipFill>
            <a:blip r:embed="rId4">
              <a:alphaModFix amt="71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784031" y="7770162"/>
            <a:ext cx="6435192" cy="1488138"/>
          </a:xfrm>
          <a:custGeom>
            <a:avLst/>
            <a:gdLst/>
            <a:ahLst/>
            <a:cxnLst/>
            <a:rect r="r" b="b" t="t" l="l"/>
            <a:pathLst>
              <a:path h="1488138" w="6435192">
                <a:moveTo>
                  <a:pt x="0" y="0"/>
                </a:moveTo>
                <a:lnTo>
                  <a:pt x="6435192" y="0"/>
                </a:lnTo>
                <a:lnTo>
                  <a:pt x="6435192" y="1488138"/>
                </a:lnTo>
                <a:lnTo>
                  <a:pt x="0" y="148813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55792" y="9333886"/>
            <a:ext cx="18399584" cy="1562100"/>
          </a:xfrm>
          <a:prstGeom prst="rect">
            <a:avLst/>
          </a:prstGeom>
        </p:spPr>
        <p:txBody>
          <a:bodyPr anchor="t" rtlCol="false" tIns="0" lIns="0" bIns="0" rIns="0">
            <a:spAutoFit/>
          </a:bodyPr>
          <a:lstStyle/>
          <a:p>
            <a:pPr algn="ctr">
              <a:lnSpc>
                <a:spcPts val="6299"/>
              </a:lnSpc>
            </a:pPr>
            <a:r>
              <a:rPr lang="en-US" sz="4500" b="true">
                <a:solidFill>
                  <a:srgbClr val="024918"/>
                </a:solidFill>
                <a:latin typeface="Canva Sans Bold"/>
                <a:ea typeface="Canva Sans Bold"/>
                <a:cs typeface="Canva Sans Bold"/>
                <a:sym typeface="Canva Sans Bold"/>
              </a:rPr>
              <a:t>TOGETHER WE ARE STRONGER IN THE FIGHT AGAINST CANCER</a:t>
            </a:r>
          </a:p>
          <a:p>
            <a:pPr algn="ctr">
              <a:lnSpc>
                <a:spcPts val="6299"/>
              </a:lnSpc>
              <a:spcBef>
                <a:spcPct val="0"/>
              </a:spcBef>
            </a:pPr>
          </a:p>
        </p:txBody>
      </p:sp>
      <p:sp>
        <p:nvSpPr>
          <p:cNvPr name="Freeform 6" id="6"/>
          <p:cNvSpPr/>
          <p:nvPr/>
        </p:nvSpPr>
        <p:spPr>
          <a:xfrm flipH="false" flipV="false" rot="0">
            <a:off x="5593326" y="7378977"/>
            <a:ext cx="6652471" cy="1879323"/>
          </a:xfrm>
          <a:custGeom>
            <a:avLst/>
            <a:gdLst/>
            <a:ahLst/>
            <a:cxnLst/>
            <a:rect r="r" b="b" t="t" l="l"/>
            <a:pathLst>
              <a:path h="1879323" w="6652471">
                <a:moveTo>
                  <a:pt x="0" y="0"/>
                </a:moveTo>
                <a:lnTo>
                  <a:pt x="6652472" y="0"/>
                </a:lnTo>
                <a:lnTo>
                  <a:pt x="6652472" y="1879323"/>
                </a:lnTo>
                <a:lnTo>
                  <a:pt x="0" y="1879323"/>
                </a:lnTo>
                <a:lnTo>
                  <a:pt x="0" y="0"/>
                </a:lnTo>
                <a:close/>
              </a:path>
            </a:pathLst>
          </a:custGeom>
          <a:blipFill>
            <a:blip r:embed="rId4">
              <a:alphaModFix amt="71000"/>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12176686" y="7378977"/>
            <a:ext cx="6652471" cy="1879323"/>
          </a:xfrm>
          <a:custGeom>
            <a:avLst/>
            <a:gdLst/>
            <a:ahLst/>
            <a:cxnLst/>
            <a:rect r="r" b="b" t="t" l="l"/>
            <a:pathLst>
              <a:path h="1879323" w="6652471">
                <a:moveTo>
                  <a:pt x="0" y="0"/>
                </a:moveTo>
                <a:lnTo>
                  <a:pt x="6652471" y="0"/>
                </a:lnTo>
                <a:lnTo>
                  <a:pt x="6652471" y="1879323"/>
                </a:lnTo>
                <a:lnTo>
                  <a:pt x="0" y="1879323"/>
                </a:lnTo>
                <a:lnTo>
                  <a:pt x="0" y="0"/>
                </a:lnTo>
                <a:close/>
              </a:path>
            </a:pathLst>
          </a:custGeom>
          <a:blipFill>
            <a:blip r:embed="rId4">
              <a:alphaModFix amt="71000"/>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5810606" y="7770162"/>
            <a:ext cx="6435192" cy="1488138"/>
          </a:xfrm>
          <a:custGeom>
            <a:avLst/>
            <a:gdLst/>
            <a:ahLst/>
            <a:cxnLst/>
            <a:rect r="r" b="b" t="t" l="l"/>
            <a:pathLst>
              <a:path h="1488138" w="6435192">
                <a:moveTo>
                  <a:pt x="0" y="0"/>
                </a:moveTo>
                <a:lnTo>
                  <a:pt x="6435192" y="0"/>
                </a:lnTo>
                <a:lnTo>
                  <a:pt x="6435192" y="1488138"/>
                </a:lnTo>
                <a:lnTo>
                  <a:pt x="0" y="148813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12318559" y="7770162"/>
            <a:ext cx="6435192" cy="1488138"/>
          </a:xfrm>
          <a:custGeom>
            <a:avLst/>
            <a:gdLst/>
            <a:ahLst/>
            <a:cxnLst/>
            <a:rect r="r" b="b" t="t" l="l"/>
            <a:pathLst>
              <a:path h="1488138" w="6435192">
                <a:moveTo>
                  <a:pt x="0" y="0"/>
                </a:moveTo>
                <a:lnTo>
                  <a:pt x="6435192" y="0"/>
                </a:lnTo>
                <a:lnTo>
                  <a:pt x="6435192" y="1488138"/>
                </a:lnTo>
                <a:lnTo>
                  <a:pt x="0" y="148813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626538" y="2920540"/>
            <a:ext cx="4787274" cy="2326651"/>
          </a:xfrm>
          <a:custGeom>
            <a:avLst/>
            <a:gdLst/>
            <a:ahLst/>
            <a:cxnLst/>
            <a:rect r="r" b="b" t="t" l="l"/>
            <a:pathLst>
              <a:path h="2326651" w="4787274">
                <a:moveTo>
                  <a:pt x="0" y="0"/>
                </a:moveTo>
                <a:lnTo>
                  <a:pt x="4787274" y="0"/>
                </a:lnTo>
                <a:lnTo>
                  <a:pt x="4787274" y="2326651"/>
                </a:lnTo>
                <a:lnTo>
                  <a:pt x="0" y="2326651"/>
                </a:lnTo>
                <a:lnTo>
                  <a:pt x="0" y="0"/>
                </a:lnTo>
                <a:close/>
              </a:path>
            </a:pathLst>
          </a:custGeom>
          <a:blipFill>
            <a:blip r:embed="rId8"/>
            <a:stretch>
              <a:fillRect l="-18" t="0" r="-18" b="-72150"/>
            </a:stretch>
          </a:blipFill>
        </p:spPr>
      </p:sp>
      <p:sp>
        <p:nvSpPr>
          <p:cNvPr name="Freeform 11" id="11"/>
          <p:cNvSpPr/>
          <p:nvPr/>
        </p:nvSpPr>
        <p:spPr>
          <a:xfrm flipH="false" flipV="false" rot="0">
            <a:off x="14007083" y="2920540"/>
            <a:ext cx="3572794" cy="3572794"/>
          </a:xfrm>
          <a:custGeom>
            <a:avLst/>
            <a:gdLst/>
            <a:ahLst/>
            <a:cxnLst/>
            <a:rect r="r" b="b" t="t" l="l"/>
            <a:pathLst>
              <a:path h="3572794" w="3572794">
                <a:moveTo>
                  <a:pt x="0" y="0"/>
                </a:moveTo>
                <a:lnTo>
                  <a:pt x="3572794" y="0"/>
                </a:lnTo>
                <a:lnTo>
                  <a:pt x="3572794" y="3572794"/>
                </a:lnTo>
                <a:lnTo>
                  <a:pt x="0" y="357279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2" id="12"/>
          <p:cNvSpPr txBox="true"/>
          <p:nvPr/>
        </p:nvSpPr>
        <p:spPr>
          <a:xfrm rot="0">
            <a:off x="902928" y="5194359"/>
            <a:ext cx="4566534" cy="1443493"/>
          </a:xfrm>
          <a:prstGeom prst="rect">
            <a:avLst/>
          </a:prstGeom>
        </p:spPr>
        <p:txBody>
          <a:bodyPr anchor="t" rtlCol="false" tIns="0" lIns="0" bIns="0" rIns="0">
            <a:spAutoFit/>
          </a:bodyPr>
          <a:lstStyle/>
          <a:p>
            <a:pPr algn="ctr">
              <a:lnSpc>
                <a:spcPts val="5587"/>
              </a:lnSpc>
              <a:spcBef>
                <a:spcPct val="0"/>
              </a:spcBef>
            </a:pPr>
            <a:r>
              <a:rPr lang="en-US" b="true" sz="3991">
                <a:solidFill>
                  <a:srgbClr val="4B4B4B"/>
                </a:solidFill>
                <a:latin typeface="Canva Sans Bold"/>
                <a:ea typeface="Canva Sans Bold"/>
                <a:cs typeface="Canva Sans Bold"/>
                <a:sym typeface="Canva Sans Bold"/>
              </a:rPr>
              <a:t>HEMA-ONKO</a:t>
            </a:r>
          </a:p>
          <a:p>
            <a:pPr algn="ctr">
              <a:lnSpc>
                <a:spcPts val="2935"/>
              </a:lnSpc>
              <a:spcBef>
                <a:spcPct val="0"/>
              </a:spcBef>
            </a:pPr>
            <a:r>
              <a:rPr lang="en-US" b="true" sz="2096">
                <a:solidFill>
                  <a:srgbClr val="4B4B4B"/>
                </a:solidFill>
                <a:latin typeface="Canva Sans Bold"/>
                <a:ea typeface="Canva Sans Bold"/>
                <a:cs typeface="Canva Sans Bold"/>
                <a:sym typeface="Canva Sans Bold"/>
              </a:rPr>
              <a:t> Association dedicated to cancer patients and their caregivers</a:t>
            </a:r>
          </a:p>
        </p:txBody>
      </p:sp>
      <p:sp>
        <p:nvSpPr>
          <p:cNvPr name="TextBox 13" id="13"/>
          <p:cNvSpPr txBox="true"/>
          <p:nvPr/>
        </p:nvSpPr>
        <p:spPr>
          <a:xfrm rot="0">
            <a:off x="3055657" y="187763"/>
            <a:ext cx="12176686" cy="4203700"/>
          </a:xfrm>
          <a:prstGeom prst="rect">
            <a:avLst/>
          </a:prstGeom>
        </p:spPr>
        <p:txBody>
          <a:bodyPr anchor="t" rtlCol="false" tIns="0" lIns="0" bIns="0" rIns="0">
            <a:spAutoFit/>
          </a:bodyPr>
          <a:lstStyle/>
          <a:p>
            <a:pPr algn="ctr">
              <a:lnSpc>
                <a:spcPts val="5599"/>
              </a:lnSpc>
            </a:pPr>
            <a:r>
              <a:rPr lang="en-US" sz="3999" b="true">
                <a:solidFill>
                  <a:srgbClr val="024918"/>
                </a:solidFill>
                <a:latin typeface="Canva Sans Bold"/>
                <a:ea typeface="Canva Sans Bold"/>
                <a:cs typeface="Canva Sans Bold"/>
                <a:sym typeface="Canva Sans Bold"/>
              </a:rPr>
              <a:t>How to Work Well with National Governments and Health </a:t>
            </a:r>
          </a:p>
          <a:p>
            <a:pPr algn="ctr">
              <a:lnSpc>
                <a:spcPts val="5599"/>
              </a:lnSpc>
            </a:pPr>
          </a:p>
          <a:p>
            <a:pPr algn="ctr">
              <a:lnSpc>
                <a:spcPts val="5599"/>
              </a:lnSpc>
            </a:pPr>
            <a:r>
              <a:rPr lang="en-US" sz="3999" b="true">
                <a:solidFill>
                  <a:srgbClr val="024918"/>
                </a:solidFill>
                <a:latin typeface="Canva Sans Bold"/>
                <a:ea typeface="Canva Sans Bold"/>
                <a:cs typeface="Canva Sans Bold"/>
                <a:sym typeface="Canva Sans Bold"/>
              </a:rPr>
              <a:t>HEMA-ONKO's Journey of Advocacy, Partnership &amp; Reform in North Macedonia</a:t>
            </a:r>
          </a:p>
          <a:p>
            <a:pPr algn="ctr">
              <a:lnSpc>
                <a:spcPts val="5599"/>
              </a:lnSpc>
              <a:spcBef>
                <a:spcPct val="0"/>
              </a:spcBef>
            </a:pP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D8CAD0"/>
        </a:solidFill>
      </p:bgPr>
    </p:bg>
    <p:spTree>
      <p:nvGrpSpPr>
        <p:cNvPr id="1" name=""/>
        <p:cNvGrpSpPr/>
        <p:nvPr/>
      </p:nvGrpSpPr>
      <p:grpSpPr>
        <a:xfrm>
          <a:off x="0" y="0"/>
          <a:ext cx="0" cy="0"/>
          <a:chOff x="0" y="0"/>
          <a:chExt cx="0" cy="0"/>
        </a:xfrm>
      </p:grpSpPr>
      <p:sp>
        <p:nvSpPr>
          <p:cNvPr name="Freeform 2" id="2"/>
          <p:cNvSpPr/>
          <p:nvPr/>
        </p:nvSpPr>
        <p:spPr>
          <a:xfrm flipH="false" flipV="false" rot="0">
            <a:off x="15041382" y="808996"/>
            <a:ext cx="2689548" cy="2689548"/>
          </a:xfrm>
          <a:custGeom>
            <a:avLst/>
            <a:gdLst/>
            <a:ahLst/>
            <a:cxnLst/>
            <a:rect r="r" b="b" t="t" l="l"/>
            <a:pathLst>
              <a:path h="2689548" w="2689548">
                <a:moveTo>
                  <a:pt x="0" y="0"/>
                </a:moveTo>
                <a:lnTo>
                  <a:pt x="2689548" y="0"/>
                </a:lnTo>
                <a:lnTo>
                  <a:pt x="2689548" y="2689548"/>
                </a:lnTo>
                <a:lnTo>
                  <a:pt x="0" y="26895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100663" y="6233859"/>
            <a:ext cx="4675229" cy="4675229"/>
          </a:xfrm>
          <a:custGeom>
            <a:avLst/>
            <a:gdLst/>
            <a:ahLst/>
            <a:cxnLst/>
            <a:rect r="r" b="b" t="t" l="l"/>
            <a:pathLst>
              <a:path h="4675229" w="4675229">
                <a:moveTo>
                  <a:pt x="0" y="0"/>
                </a:moveTo>
                <a:lnTo>
                  <a:pt x="4675229" y="0"/>
                </a:lnTo>
                <a:lnTo>
                  <a:pt x="4675229" y="4675229"/>
                </a:lnTo>
                <a:lnTo>
                  <a:pt x="0" y="4675229"/>
                </a:lnTo>
                <a:lnTo>
                  <a:pt x="0" y="0"/>
                </a:lnTo>
                <a:close/>
              </a:path>
            </a:pathLst>
          </a:custGeom>
          <a:blipFill>
            <a:blip r:embed="rId4">
              <a:alphaModFix amt="72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0" y="8489235"/>
            <a:ext cx="6096000" cy="1722120"/>
          </a:xfrm>
          <a:custGeom>
            <a:avLst/>
            <a:gdLst/>
            <a:ahLst/>
            <a:cxnLst/>
            <a:rect r="r" b="b" t="t" l="l"/>
            <a:pathLst>
              <a:path h="1722120" w="6096000">
                <a:moveTo>
                  <a:pt x="0" y="0"/>
                </a:moveTo>
                <a:lnTo>
                  <a:pt x="6096000" y="0"/>
                </a:lnTo>
                <a:lnTo>
                  <a:pt x="6096000" y="1722120"/>
                </a:lnTo>
                <a:lnTo>
                  <a:pt x="0" y="1722120"/>
                </a:lnTo>
                <a:lnTo>
                  <a:pt x="0" y="0"/>
                </a:lnTo>
                <a:close/>
              </a:path>
            </a:pathLst>
          </a:custGeom>
          <a:blipFill>
            <a:blip r:embed="rId6">
              <a:alphaModFix amt="71000"/>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315432" y="8847698"/>
            <a:ext cx="5896896" cy="1363657"/>
          </a:xfrm>
          <a:custGeom>
            <a:avLst/>
            <a:gdLst/>
            <a:ahLst/>
            <a:cxnLst/>
            <a:rect r="r" b="b" t="t" l="l"/>
            <a:pathLst>
              <a:path h="1363657" w="5896896">
                <a:moveTo>
                  <a:pt x="0" y="0"/>
                </a:moveTo>
                <a:lnTo>
                  <a:pt x="5896896" y="0"/>
                </a:lnTo>
                <a:lnTo>
                  <a:pt x="5896896" y="1363657"/>
                </a:lnTo>
                <a:lnTo>
                  <a:pt x="0" y="136365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6159331" y="8489235"/>
            <a:ext cx="6096000" cy="1722120"/>
          </a:xfrm>
          <a:custGeom>
            <a:avLst/>
            <a:gdLst/>
            <a:ahLst/>
            <a:cxnLst/>
            <a:rect r="r" b="b" t="t" l="l"/>
            <a:pathLst>
              <a:path h="1722120" w="6096000">
                <a:moveTo>
                  <a:pt x="0" y="0"/>
                </a:moveTo>
                <a:lnTo>
                  <a:pt x="6096000" y="0"/>
                </a:lnTo>
                <a:lnTo>
                  <a:pt x="6096000" y="1722120"/>
                </a:lnTo>
                <a:lnTo>
                  <a:pt x="0" y="1722120"/>
                </a:lnTo>
                <a:lnTo>
                  <a:pt x="0" y="0"/>
                </a:lnTo>
                <a:close/>
              </a:path>
            </a:pathLst>
          </a:custGeom>
          <a:blipFill>
            <a:blip r:embed="rId6">
              <a:alphaModFix amt="71000"/>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12192000" y="8489235"/>
            <a:ext cx="6096000" cy="1722120"/>
          </a:xfrm>
          <a:custGeom>
            <a:avLst/>
            <a:gdLst/>
            <a:ahLst/>
            <a:cxnLst/>
            <a:rect r="r" b="b" t="t" l="l"/>
            <a:pathLst>
              <a:path h="1722120" w="6096000">
                <a:moveTo>
                  <a:pt x="0" y="0"/>
                </a:moveTo>
                <a:lnTo>
                  <a:pt x="6096000" y="0"/>
                </a:lnTo>
                <a:lnTo>
                  <a:pt x="6096000" y="1722120"/>
                </a:lnTo>
                <a:lnTo>
                  <a:pt x="0" y="1722120"/>
                </a:lnTo>
                <a:lnTo>
                  <a:pt x="0" y="0"/>
                </a:lnTo>
                <a:close/>
              </a:path>
            </a:pathLst>
          </a:custGeom>
          <a:blipFill>
            <a:blip r:embed="rId6">
              <a:alphaModFix amt="71000"/>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6358435" y="8847698"/>
            <a:ext cx="5896896" cy="1363657"/>
          </a:xfrm>
          <a:custGeom>
            <a:avLst/>
            <a:gdLst/>
            <a:ahLst/>
            <a:cxnLst/>
            <a:rect r="r" b="b" t="t" l="l"/>
            <a:pathLst>
              <a:path h="1363657" w="5896896">
                <a:moveTo>
                  <a:pt x="0" y="0"/>
                </a:moveTo>
                <a:lnTo>
                  <a:pt x="5896896" y="0"/>
                </a:lnTo>
                <a:lnTo>
                  <a:pt x="5896896" y="1363657"/>
                </a:lnTo>
                <a:lnTo>
                  <a:pt x="0" y="136365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0">
            <a:off x="12322006" y="8847698"/>
            <a:ext cx="5896896" cy="1363657"/>
          </a:xfrm>
          <a:custGeom>
            <a:avLst/>
            <a:gdLst/>
            <a:ahLst/>
            <a:cxnLst/>
            <a:rect r="r" b="b" t="t" l="l"/>
            <a:pathLst>
              <a:path h="1363657" w="5896896">
                <a:moveTo>
                  <a:pt x="0" y="0"/>
                </a:moveTo>
                <a:lnTo>
                  <a:pt x="5896896" y="0"/>
                </a:lnTo>
                <a:lnTo>
                  <a:pt x="5896896" y="1363657"/>
                </a:lnTo>
                <a:lnTo>
                  <a:pt x="0" y="136365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10" id="10"/>
          <p:cNvGrpSpPr/>
          <p:nvPr/>
        </p:nvGrpSpPr>
        <p:grpSpPr>
          <a:xfrm rot="0">
            <a:off x="758466" y="452733"/>
            <a:ext cx="7729800" cy="2151126"/>
            <a:chOff x="0" y="0"/>
            <a:chExt cx="10306400" cy="2868168"/>
          </a:xfrm>
        </p:grpSpPr>
        <p:sp>
          <p:nvSpPr>
            <p:cNvPr name="Freeform 11" id="11"/>
            <p:cNvSpPr/>
            <p:nvPr/>
          </p:nvSpPr>
          <p:spPr>
            <a:xfrm flipH="false" flipV="false" rot="0">
              <a:off x="0" y="0"/>
              <a:ext cx="10306400" cy="2868168"/>
            </a:xfrm>
            <a:custGeom>
              <a:avLst/>
              <a:gdLst/>
              <a:ahLst/>
              <a:cxnLst/>
              <a:rect r="r" b="b" t="t" l="l"/>
              <a:pathLst>
                <a:path h="2868168" w="10306400">
                  <a:moveTo>
                    <a:pt x="0" y="0"/>
                  </a:moveTo>
                  <a:lnTo>
                    <a:pt x="10306400" y="0"/>
                  </a:lnTo>
                  <a:lnTo>
                    <a:pt x="10306400" y="2868168"/>
                  </a:lnTo>
                  <a:lnTo>
                    <a:pt x="0" y="2868168"/>
                  </a:lnTo>
                  <a:close/>
                </a:path>
              </a:pathLst>
            </a:custGeom>
            <a:solidFill>
              <a:srgbClr val="000000">
                <a:alpha val="0"/>
              </a:srgbClr>
            </a:solidFill>
          </p:spPr>
        </p:sp>
        <p:sp>
          <p:nvSpPr>
            <p:cNvPr name="TextBox 12" id="12"/>
            <p:cNvSpPr txBox="true"/>
            <p:nvPr/>
          </p:nvSpPr>
          <p:spPr>
            <a:xfrm>
              <a:off x="0" y="-219075"/>
              <a:ext cx="10306400" cy="3087243"/>
            </a:xfrm>
            <a:prstGeom prst="rect">
              <a:avLst/>
            </a:prstGeom>
          </p:spPr>
          <p:txBody>
            <a:bodyPr anchor="t" rtlCol="false" tIns="0" lIns="0" bIns="0" rIns="0"/>
            <a:lstStyle/>
            <a:p>
              <a:pPr algn="l">
                <a:lnSpc>
                  <a:spcPts val="8280"/>
                </a:lnSpc>
              </a:pPr>
              <a:r>
                <a:rPr lang="en-US" b="true" sz="6000">
                  <a:solidFill>
                    <a:srgbClr val="000000"/>
                  </a:solidFill>
                  <a:latin typeface="Arial Bold"/>
                  <a:ea typeface="Arial Bold"/>
                  <a:cs typeface="Arial Bold"/>
                  <a:sym typeface="Arial Bold"/>
                </a:rPr>
                <a:t> What’s Next?</a:t>
              </a:r>
            </a:p>
            <a:p>
              <a:pPr algn="l">
                <a:lnSpc>
                  <a:spcPts val="7200"/>
                </a:lnSpc>
              </a:pPr>
            </a:p>
          </p:txBody>
        </p:sp>
      </p:grpSp>
      <p:sp>
        <p:nvSpPr>
          <p:cNvPr name="Freeform 13" id="13"/>
          <p:cNvSpPr/>
          <p:nvPr/>
        </p:nvSpPr>
        <p:spPr>
          <a:xfrm flipH="false" flipV="false" rot="0">
            <a:off x="315432" y="1810014"/>
            <a:ext cx="1843038" cy="2473876"/>
          </a:xfrm>
          <a:custGeom>
            <a:avLst/>
            <a:gdLst/>
            <a:ahLst/>
            <a:cxnLst/>
            <a:rect r="r" b="b" t="t" l="l"/>
            <a:pathLst>
              <a:path h="2473876" w="1843038">
                <a:moveTo>
                  <a:pt x="0" y="0"/>
                </a:moveTo>
                <a:lnTo>
                  <a:pt x="1843038" y="0"/>
                </a:lnTo>
                <a:lnTo>
                  <a:pt x="1843038" y="2473876"/>
                </a:lnTo>
                <a:lnTo>
                  <a:pt x="0" y="247387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4" id="14"/>
          <p:cNvSpPr/>
          <p:nvPr/>
        </p:nvSpPr>
        <p:spPr>
          <a:xfrm flipH="false" flipV="false" rot="0">
            <a:off x="11249980" y="3769778"/>
            <a:ext cx="2702799" cy="2747445"/>
          </a:xfrm>
          <a:custGeom>
            <a:avLst/>
            <a:gdLst/>
            <a:ahLst/>
            <a:cxnLst/>
            <a:rect r="r" b="b" t="t" l="l"/>
            <a:pathLst>
              <a:path h="2747445" w="2702799">
                <a:moveTo>
                  <a:pt x="0" y="0"/>
                </a:moveTo>
                <a:lnTo>
                  <a:pt x="2702799" y="0"/>
                </a:lnTo>
                <a:lnTo>
                  <a:pt x="2702799" y="2747444"/>
                </a:lnTo>
                <a:lnTo>
                  <a:pt x="0" y="2747444"/>
                </a:lnTo>
                <a:lnTo>
                  <a:pt x="0" y="0"/>
                </a:lnTo>
                <a:close/>
              </a:path>
            </a:pathLst>
          </a:custGeom>
          <a:blipFill>
            <a:blip r:embed="rId12"/>
            <a:stretch>
              <a:fillRect l="0" t="0" r="0" b="0"/>
            </a:stretch>
          </a:blipFill>
        </p:spPr>
      </p:sp>
      <p:sp>
        <p:nvSpPr>
          <p:cNvPr name="TextBox 15" id="15"/>
          <p:cNvSpPr txBox="true"/>
          <p:nvPr/>
        </p:nvSpPr>
        <p:spPr>
          <a:xfrm rot="0">
            <a:off x="2589128" y="1878065"/>
            <a:ext cx="12452254" cy="2105025"/>
          </a:xfrm>
          <a:prstGeom prst="rect">
            <a:avLst/>
          </a:prstGeom>
        </p:spPr>
        <p:txBody>
          <a:bodyPr anchor="t" rtlCol="false" tIns="0" lIns="0" bIns="0" rIns="0">
            <a:spAutoFit/>
          </a:bodyPr>
          <a:lstStyle/>
          <a:p>
            <a:pPr algn="l" marL="604519" indent="-302260" lvl="1">
              <a:lnSpc>
                <a:spcPts val="3359"/>
              </a:lnSpc>
              <a:buFont typeface="Arial"/>
              <a:buChar char="•"/>
            </a:pPr>
            <a:r>
              <a:rPr lang="en-US" sz="2799">
                <a:solidFill>
                  <a:srgbClr val="024918"/>
                </a:solidFill>
                <a:latin typeface="Lato"/>
                <a:ea typeface="Lato"/>
                <a:cs typeface="Lato"/>
                <a:sym typeface="Lato"/>
              </a:rPr>
              <a:t>Ensure full implementation of the HEMA-ONKO 2025 Plan by monitoring government follow-through.</a:t>
            </a:r>
          </a:p>
          <a:p>
            <a:pPr algn="l" marL="604519" indent="-302260" lvl="1">
              <a:lnSpc>
                <a:spcPts val="3359"/>
              </a:lnSpc>
              <a:buFont typeface="Arial"/>
              <a:buChar char="•"/>
            </a:pPr>
            <a:r>
              <a:rPr lang="en-US" sz="2799">
                <a:solidFill>
                  <a:srgbClr val="024918"/>
                </a:solidFill>
                <a:latin typeface="Lato"/>
                <a:ea typeface="Lato"/>
                <a:cs typeface="Lato"/>
                <a:sym typeface="Lato"/>
              </a:rPr>
              <a:t>Continue awareness, screening, and education programs targeting early detection.</a:t>
            </a:r>
          </a:p>
          <a:p>
            <a:pPr algn="l">
              <a:lnSpc>
                <a:spcPts val="3359"/>
              </a:lnSpc>
            </a:pPr>
          </a:p>
        </p:txBody>
      </p:sp>
      <p:sp>
        <p:nvSpPr>
          <p:cNvPr name="TextBox 16" id="16"/>
          <p:cNvSpPr txBox="true"/>
          <p:nvPr/>
        </p:nvSpPr>
        <p:spPr>
          <a:xfrm rot="0">
            <a:off x="3762203" y="6809097"/>
            <a:ext cx="8429797" cy="1095375"/>
          </a:xfrm>
          <a:prstGeom prst="rect">
            <a:avLst/>
          </a:prstGeom>
        </p:spPr>
        <p:txBody>
          <a:bodyPr anchor="t" rtlCol="false" tIns="0" lIns="0" bIns="0" rIns="0">
            <a:spAutoFit/>
          </a:bodyPr>
          <a:lstStyle/>
          <a:p>
            <a:pPr algn="ctr">
              <a:lnSpc>
                <a:spcPts val="4320"/>
              </a:lnSpc>
              <a:spcBef>
                <a:spcPct val="0"/>
              </a:spcBef>
            </a:pPr>
            <a:r>
              <a:rPr lang="en-US" b="true" sz="3600">
                <a:solidFill>
                  <a:srgbClr val="024918"/>
                </a:solidFill>
                <a:latin typeface="Lato Bold"/>
                <a:ea typeface="Lato Bold"/>
                <a:cs typeface="Lato Bold"/>
                <a:sym typeface="Lato Bold"/>
              </a:rPr>
              <a:t>Stay loyal to our founding mission: Supporting patients above all else.</a:t>
            </a:r>
          </a:p>
        </p:txBody>
      </p:sp>
      <p:sp>
        <p:nvSpPr>
          <p:cNvPr name="TextBox 17" id="17"/>
          <p:cNvSpPr txBox="true"/>
          <p:nvPr/>
        </p:nvSpPr>
        <p:spPr>
          <a:xfrm rot="0">
            <a:off x="758466" y="4547934"/>
            <a:ext cx="10205554" cy="1685925"/>
          </a:xfrm>
          <a:prstGeom prst="rect">
            <a:avLst/>
          </a:prstGeom>
        </p:spPr>
        <p:txBody>
          <a:bodyPr anchor="t" rtlCol="false" tIns="0" lIns="0" bIns="0" rIns="0">
            <a:spAutoFit/>
          </a:bodyPr>
          <a:lstStyle/>
          <a:p>
            <a:pPr algn="l">
              <a:lnSpc>
                <a:spcPts val="3359"/>
              </a:lnSpc>
              <a:spcBef>
                <a:spcPct val="0"/>
              </a:spcBef>
            </a:pPr>
            <a:r>
              <a:rPr lang="en-US" sz="2799">
                <a:solidFill>
                  <a:srgbClr val="024918"/>
                </a:solidFill>
                <a:latin typeface="Lato"/>
                <a:ea typeface="Lato"/>
                <a:cs typeface="Lato"/>
                <a:sym typeface="Lato"/>
              </a:rPr>
              <a:t>Strengthen regional advocacy networks and participate in cross-border initiatives.</a:t>
            </a:r>
          </a:p>
          <a:p>
            <a:pPr algn="l">
              <a:lnSpc>
                <a:spcPts val="3359"/>
              </a:lnSpc>
              <a:spcBef>
                <a:spcPct val="0"/>
              </a:spcBef>
            </a:pPr>
            <a:r>
              <a:rPr lang="en-US" sz="2799">
                <a:solidFill>
                  <a:srgbClr val="024918"/>
                </a:solidFill>
                <a:latin typeface="Lato"/>
                <a:ea typeface="Lato"/>
                <a:cs typeface="Lato"/>
                <a:sym typeface="Lato"/>
              </a:rPr>
              <a:t>Maintain pressure for systemic reform, independent of political changes.</a:t>
            </a:r>
          </a:p>
        </p:txBody>
      </p:sp>
      <p:sp>
        <p:nvSpPr>
          <p:cNvPr name="Freeform 18" id="18"/>
          <p:cNvSpPr/>
          <p:nvPr/>
        </p:nvSpPr>
        <p:spPr>
          <a:xfrm flipH="false" flipV="false" rot="0">
            <a:off x="14597859" y="5743927"/>
            <a:ext cx="3535496" cy="1718277"/>
          </a:xfrm>
          <a:custGeom>
            <a:avLst/>
            <a:gdLst/>
            <a:ahLst/>
            <a:cxnLst/>
            <a:rect r="r" b="b" t="t" l="l"/>
            <a:pathLst>
              <a:path h="1718277" w="3535496">
                <a:moveTo>
                  <a:pt x="0" y="0"/>
                </a:moveTo>
                <a:lnTo>
                  <a:pt x="3535496" y="0"/>
                </a:lnTo>
                <a:lnTo>
                  <a:pt x="3535496" y="1718278"/>
                </a:lnTo>
                <a:lnTo>
                  <a:pt x="0" y="1718278"/>
                </a:lnTo>
                <a:lnTo>
                  <a:pt x="0" y="0"/>
                </a:lnTo>
                <a:close/>
              </a:path>
            </a:pathLst>
          </a:custGeom>
          <a:blipFill>
            <a:blip r:embed="rId13"/>
            <a:stretch>
              <a:fillRect l="-18" t="0" r="-18" b="-72150"/>
            </a:stretch>
          </a:blipFill>
        </p:spPr>
      </p:sp>
      <p:sp>
        <p:nvSpPr>
          <p:cNvPr name="TextBox 19" id="19"/>
          <p:cNvSpPr txBox="true"/>
          <p:nvPr/>
        </p:nvSpPr>
        <p:spPr>
          <a:xfrm rot="0">
            <a:off x="14801978" y="7422313"/>
            <a:ext cx="3372475" cy="1066923"/>
          </a:xfrm>
          <a:prstGeom prst="rect">
            <a:avLst/>
          </a:prstGeom>
        </p:spPr>
        <p:txBody>
          <a:bodyPr anchor="t" rtlCol="false" tIns="0" lIns="0" bIns="0" rIns="0">
            <a:spAutoFit/>
          </a:bodyPr>
          <a:lstStyle/>
          <a:p>
            <a:pPr algn="ctr">
              <a:lnSpc>
                <a:spcPts val="4126"/>
              </a:lnSpc>
              <a:spcBef>
                <a:spcPct val="0"/>
              </a:spcBef>
            </a:pPr>
            <a:r>
              <a:rPr lang="en-US" b="true" sz="2947">
                <a:solidFill>
                  <a:srgbClr val="4B4B4B"/>
                </a:solidFill>
                <a:latin typeface="Canva Sans Bold"/>
                <a:ea typeface="Canva Sans Bold"/>
                <a:cs typeface="Canva Sans Bold"/>
                <a:sym typeface="Canva Sans Bold"/>
              </a:rPr>
              <a:t>HEMA-ONKO</a:t>
            </a:r>
          </a:p>
          <a:p>
            <a:pPr algn="ctr">
              <a:lnSpc>
                <a:spcPts val="2168"/>
              </a:lnSpc>
              <a:spcBef>
                <a:spcPct val="0"/>
              </a:spcBef>
            </a:pPr>
            <a:r>
              <a:rPr lang="en-US" b="true" sz="1548">
                <a:solidFill>
                  <a:srgbClr val="4B4B4B"/>
                </a:solidFill>
                <a:latin typeface="Canva Sans Bold"/>
                <a:ea typeface="Canva Sans Bold"/>
                <a:cs typeface="Canva Sans Bold"/>
                <a:sym typeface="Canva Sans Bold"/>
              </a:rPr>
              <a:t> Association dedicated to cancer patients and their caregivers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D8CAD0"/>
        </a:solidFill>
      </p:bgPr>
    </p:bg>
    <p:spTree>
      <p:nvGrpSpPr>
        <p:cNvPr id="1" name=""/>
        <p:cNvGrpSpPr/>
        <p:nvPr/>
      </p:nvGrpSpPr>
      <p:grpSpPr>
        <a:xfrm>
          <a:off x="0" y="0"/>
          <a:ext cx="0" cy="0"/>
          <a:chOff x="0" y="0"/>
          <a:chExt cx="0" cy="0"/>
        </a:xfrm>
      </p:grpSpPr>
      <p:sp>
        <p:nvSpPr>
          <p:cNvPr name="Freeform 2" id="2"/>
          <p:cNvSpPr/>
          <p:nvPr/>
        </p:nvSpPr>
        <p:spPr>
          <a:xfrm flipH="false" flipV="false" rot="0">
            <a:off x="10118864" y="-1854638"/>
            <a:ext cx="4243837" cy="4243837"/>
          </a:xfrm>
          <a:custGeom>
            <a:avLst/>
            <a:gdLst/>
            <a:ahLst/>
            <a:cxnLst/>
            <a:rect r="r" b="b" t="t" l="l"/>
            <a:pathLst>
              <a:path h="4243837" w="4243837">
                <a:moveTo>
                  <a:pt x="0" y="0"/>
                </a:moveTo>
                <a:lnTo>
                  <a:pt x="4243836" y="0"/>
                </a:lnTo>
                <a:lnTo>
                  <a:pt x="4243836" y="4243837"/>
                </a:lnTo>
                <a:lnTo>
                  <a:pt x="0" y="4243837"/>
                </a:lnTo>
                <a:lnTo>
                  <a:pt x="0" y="0"/>
                </a:lnTo>
                <a:close/>
              </a:path>
            </a:pathLst>
          </a:custGeom>
          <a:blipFill>
            <a:blip r:embed="rId2">
              <a:alphaModFix amt="72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73563" y="55570"/>
            <a:ext cx="6096000" cy="1722120"/>
          </a:xfrm>
          <a:custGeom>
            <a:avLst/>
            <a:gdLst/>
            <a:ahLst/>
            <a:cxnLst/>
            <a:rect r="r" b="b" t="t" l="l"/>
            <a:pathLst>
              <a:path h="1722120" w="6096000">
                <a:moveTo>
                  <a:pt x="0" y="0"/>
                </a:moveTo>
                <a:lnTo>
                  <a:pt x="6096000" y="0"/>
                </a:lnTo>
                <a:lnTo>
                  <a:pt x="6096000" y="1722120"/>
                </a:lnTo>
                <a:lnTo>
                  <a:pt x="0" y="1722120"/>
                </a:lnTo>
                <a:lnTo>
                  <a:pt x="0" y="0"/>
                </a:lnTo>
                <a:close/>
              </a:path>
            </a:pathLst>
          </a:custGeom>
          <a:blipFill>
            <a:blip r:embed="rId4">
              <a:alphaModFix amt="71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388996" y="414033"/>
            <a:ext cx="5896896" cy="1363657"/>
          </a:xfrm>
          <a:custGeom>
            <a:avLst/>
            <a:gdLst/>
            <a:ahLst/>
            <a:cxnLst/>
            <a:rect r="r" b="b" t="t" l="l"/>
            <a:pathLst>
              <a:path h="1363657" w="5896896">
                <a:moveTo>
                  <a:pt x="0" y="0"/>
                </a:moveTo>
                <a:lnTo>
                  <a:pt x="5896895" y="0"/>
                </a:lnTo>
                <a:lnTo>
                  <a:pt x="5896895" y="1363657"/>
                </a:lnTo>
                <a:lnTo>
                  <a:pt x="0" y="136365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6232894" y="55570"/>
            <a:ext cx="6096000" cy="1722120"/>
          </a:xfrm>
          <a:custGeom>
            <a:avLst/>
            <a:gdLst/>
            <a:ahLst/>
            <a:cxnLst/>
            <a:rect r="r" b="b" t="t" l="l"/>
            <a:pathLst>
              <a:path h="1722120" w="6096000">
                <a:moveTo>
                  <a:pt x="0" y="0"/>
                </a:moveTo>
                <a:lnTo>
                  <a:pt x="6096000" y="0"/>
                </a:lnTo>
                <a:lnTo>
                  <a:pt x="6096000" y="1722120"/>
                </a:lnTo>
                <a:lnTo>
                  <a:pt x="0" y="1722120"/>
                </a:lnTo>
                <a:lnTo>
                  <a:pt x="0" y="0"/>
                </a:lnTo>
                <a:close/>
              </a:path>
            </a:pathLst>
          </a:custGeom>
          <a:blipFill>
            <a:blip r:embed="rId4">
              <a:alphaModFix amt="71000"/>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2265563" y="55570"/>
            <a:ext cx="6096000" cy="1722120"/>
          </a:xfrm>
          <a:custGeom>
            <a:avLst/>
            <a:gdLst/>
            <a:ahLst/>
            <a:cxnLst/>
            <a:rect r="r" b="b" t="t" l="l"/>
            <a:pathLst>
              <a:path h="1722120" w="6096000">
                <a:moveTo>
                  <a:pt x="0" y="0"/>
                </a:moveTo>
                <a:lnTo>
                  <a:pt x="6096000" y="0"/>
                </a:lnTo>
                <a:lnTo>
                  <a:pt x="6096000" y="1722120"/>
                </a:lnTo>
                <a:lnTo>
                  <a:pt x="0" y="1722120"/>
                </a:lnTo>
                <a:lnTo>
                  <a:pt x="0" y="0"/>
                </a:lnTo>
                <a:close/>
              </a:path>
            </a:pathLst>
          </a:custGeom>
          <a:blipFill>
            <a:blip r:embed="rId4">
              <a:alphaModFix amt="71000"/>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6431998" y="414033"/>
            <a:ext cx="5896896" cy="1363657"/>
          </a:xfrm>
          <a:custGeom>
            <a:avLst/>
            <a:gdLst/>
            <a:ahLst/>
            <a:cxnLst/>
            <a:rect r="r" b="b" t="t" l="l"/>
            <a:pathLst>
              <a:path h="1363657" w="5896896">
                <a:moveTo>
                  <a:pt x="0" y="0"/>
                </a:moveTo>
                <a:lnTo>
                  <a:pt x="5896896" y="0"/>
                </a:lnTo>
                <a:lnTo>
                  <a:pt x="5896896" y="1363657"/>
                </a:lnTo>
                <a:lnTo>
                  <a:pt x="0" y="136365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12395569" y="414033"/>
            <a:ext cx="5896896" cy="1363657"/>
          </a:xfrm>
          <a:custGeom>
            <a:avLst/>
            <a:gdLst/>
            <a:ahLst/>
            <a:cxnLst/>
            <a:rect r="r" b="b" t="t" l="l"/>
            <a:pathLst>
              <a:path h="1363657" w="5896896">
                <a:moveTo>
                  <a:pt x="0" y="0"/>
                </a:moveTo>
                <a:lnTo>
                  <a:pt x="5896896" y="0"/>
                </a:lnTo>
                <a:lnTo>
                  <a:pt x="5896896" y="1363657"/>
                </a:lnTo>
                <a:lnTo>
                  <a:pt x="0" y="136365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2076626" y="6412168"/>
            <a:ext cx="4721387" cy="3146823"/>
          </a:xfrm>
          <a:custGeom>
            <a:avLst/>
            <a:gdLst/>
            <a:ahLst/>
            <a:cxnLst/>
            <a:rect r="r" b="b" t="t" l="l"/>
            <a:pathLst>
              <a:path h="3146823" w="4721387">
                <a:moveTo>
                  <a:pt x="0" y="0"/>
                </a:moveTo>
                <a:lnTo>
                  <a:pt x="4721387" y="0"/>
                </a:lnTo>
                <a:lnTo>
                  <a:pt x="4721387" y="3146823"/>
                </a:lnTo>
                <a:lnTo>
                  <a:pt x="0" y="3146823"/>
                </a:lnTo>
                <a:lnTo>
                  <a:pt x="0" y="0"/>
                </a:lnTo>
                <a:close/>
              </a:path>
            </a:pathLst>
          </a:custGeom>
          <a:blipFill>
            <a:blip r:embed="rId8"/>
            <a:stretch>
              <a:fillRect l="0" t="0" r="0" b="0"/>
            </a:stretch>
          </a:blipFill>
        </p:spPr>
      </p:sp>
      <p:sp>
        <p:nvSpPr>
          <p:cNvPr name="TextBox 10" id="10"/>
          <p:cNvSpPr txBox="true"/>
          <p:nvPr/>
        </p:nvSpPr>
        <p:spPr>
          <a:xfrm rot="0">
            <a:off x="388996" y="1701490"/>
            <a:ext cx="16917364" cy="1313180"/>
          </a:xfrm>
          <a:prstGeom prst="rect">
            <a:avLst/>
          </a:prstGeom>
        </p:spPr>
        <p:txBody>
          <a:bodyPr anchor="t" rtlCol="false" tIns="0" lIns="0" bIns="0" rIns="0">
            <a:spAutoFit/>
          </a:bodyPr>
          <a:lstStyle/>
          <a:p>
            <a:pPr algn="ctr">
              <a:lnSpc>
                <a:spcPts val="5320"/>
              </a:lnSpc>
            </a:pPr>
            <a:r>
              <a:rPr lang="en-US" sz="3800" b="true">
                <a:solidFill>
                  <a:srgbClr val="024918"/>
                </a:solidFill>
                <a:latin typeface="Canva Sans Bold"/>
                <a:ea typeface="Canva Sans Bold"/>
                <a:cs typeface="Canva Sans Bold"/>
                <a:sym typeface="Canva Sans Bold"/>
              </a:rPr>
              <a:t>TOGETHER WE ARE STRONGER IN THE FIGHT AGAINST CANCER</a:t>
            </a:r>
          </a:p>
          <a:p>
            <a:pPr algn="ctr">
              <a:lnSpc>
                <a:spcPts val="5320"/>
              </a:lnSpc>
              <a:spcBef>
                <a:spcPct val="0"/>
              </a:spcBef>
            </a:pPr>
          </a:p>
        </p:txBody>
      </p:sp>
      <p:sp>
        <p:nvSpPr>
          <p:cNvPr name="TextBox 11" id="11"/>
          <p:cNvSpPr txBox="true"/>
          <p:nvPr/>
        </p:nvSpPr>
        <p:spPr>
          <a:xfrm rot="0">
            <a:off x="0" y="2862270"/>
            <a:ext cx="10153460" cy="2787649"/>
          </a:xfrm>
          <a:prstGeom prst="rect">
            <a:avLst/>
          </a:prstGeom>
        </p:spPr>
        <p:txBody>
          <a:bodyPr anchor="t" rtlCol="false" tIns="0" lIns="0" bIns="0" rIns="0">
            <a:spAutoFit/>
          </a:bodyPr>
          <a:lstStyle/>
          <a:p>
            <a:pPr algn="ctr">
              <a:lnSpc>
                <a:spcPts val="11200"/>
              </a:lnSpc>
              <a:spcBef>
                <a:spcPct val="0"/>
              </a:spcBef>
            </a:pPr>
            <a:r>
              <a:rPr lang="en-US" b="true" sz="8000">
                <a:solidFill>
                  <a:srgbClr val="024918"/>
                </a:solidFill>
                <a:latin typeface="Canva Sans Bold"/>
                <a:ea typeface="Canva Sans Bold"/>
                <a:cs typeface="Canva Sans Bold"/>
                <a:sym typeface="Canva Sans Bold"/>
              </a:rPr>
              <a:t>“Trust is built with consistency.”</a:t>
            </a:r>
          </a:p>
        </p:txBody>
      </p:sp>
      <p:sp>
        <p:nvSpPr>
          <p:cNvPr name="TextBox 12" id="12"/>
          <p:cNvSpPr txBox="true"/>
          <p:nvPr/>
        </p:nvSpPr>
        <p:spPr>
          <a:xfrm rot="0">
            <a:off x="8245902" y="6806828"/>
            <a:ext cx="8570595" cy="2646680"/>
          </a:xfrm>
          <a:prstGeom prst="rect">
            <a:avLst/>
          </a:prstGeom>
        </p:spPr>
        <p:txBody>
          <a:bodyPr anchor="t" rtlCol="false" tIns="0" lIns="0" bIns="0" rIns="0">
            <a:spAutoFit/>
          </a:bodyPr>
          <a:lstStyle/>
          <a:p>
            <a:pPr algn="ctr">
              <a:lnSpc>
                <a:spcPts val="5320"/>
              </a:lnSpc>
              <a:spcBef>
                <a:spcPct val="0"/>
              </a:spcBef>
            </a:pPr>
            <a:r>
              <a:rPr lang="en-US" b="true" sz="3800">
                <a:solidFill>
                  <a:srgbClr val="024918"/>
                </a:solidFill>
                <a:latin typeface="Canva Sans Bold"/>
                <a:ea typeface="Canva Sans Bold"/>
                <a:cs typeface="Canva Sans Bold"/>
                <a:sym typeface="Canva Sans Bold"/>
              </a:rPr>
              <a:t>A key way to establish trust is to be consistent in what we do and say.</a:t>
            </a:r>
          </a:p>
          <a:p>
            <a:pPr algn="ctr">
              <a:lnSpc>
                <a:spcPts val="5320"/>
              </a:lnSpc>
              <a:spcBef>
                <a:spcPct val="0"/>
              </a:spcBef>
            </a:pPr>
            <a:r>
              <a:rPr lang="en-US" b="true" sz="3800">
                <a:solidFill>
                  <a:srgbClr val="024918"/>
                </a:solidFill>
                <a:latin typeface="Canva Sans Bold"/>
                <a:ea typeface="Canva Sans Bold"/>
                <a:cs typeface="Canva Sans Bold"/>
                <a:sym typeface="Canva Sans Bold"/>
              </a:rPr>
              <a:t> Consistency builds trust, and inconsistency can quickly break it.</a:t>
            </a:r>
          </a:p>
        </p:txBody>
      </p:sp>
      <p:sp>
        <p:nvSpPr>
          <p:cNvPr name="Freeform 13" id="13"/>
          <p:cNvSpPr/>
          <p:nvPr/>
        </p:nvSpPr>
        <p:spPr>
          <a:xfrm flipH="false" flipV="false" rot="0">
            <a:off x="11763107" y="2715012"/>
            <a:ext cx="4165578" cy="2024502"/>
          </a:xfrm>
          <a:custGeom>
            <a:avLst/>
            <a:gdLst/>
            <a:ahLst/>
            <a:cxnLst/>
            <a:rect r="r" b="b" t="t" l="l"/>
            <a:pathLst>
              <a:path h="2024502" w="4165578">
                <a:moveTo>
                  <a:pt x="0" y="0"/>
                </a:moveTo>
                <a:lnTo>
                  <a:pt x="4165578" y="0"/>
                </a:lnTo>
                <a:lnTo>
                  <a:pt x="4165578" y="2024502"/>
                </a:lnTo>
                <a:lnTo>
                  <a:pt x="0" y="2024502"/>
                </a:lnTo>
                <a:lnTo>
                  <a:pt x="0" y="0"/>
                </a:lnTo>
                <a:close/>
              </a:path>
            </a:pathLst>
          </a:custGeom>
          <a:blipFill>
            <a:blip r:embed="rId9"/>
            <a:stretch>
              <a:fillRect l="-18" t="0" r="-18" b="-72150"/>
            </a:stretch>
          </a:blipFill>
        </p:spPr>
      </p:sp>
      <p:sp>
        <p:nvSpPr>
          <p:cNvPr name="TextBox 14" id="14"/>
          <p:cNvSpPr txBox="true"/>
          <p:nvPr/>
        </p:nvSpPr>
        <p:spPr>
          <a:xfrm rot="0">
            <a:off x="12003604" y="4702697"/>
            <a:ext cx="3973504" cy="1246881"/>
          </a:xfrm>
          <a:prstGeom prst="rect">
            <a:avLst/>
          </a:prstGeom>
        </p:spPr>
        <p:txBody>
          <a:bodyPr anchor="t" rtlCol="false" tIns="0" lIns="0" bIns="0" rIns="0">
            <a:spAutoFit/>
          </a:bodyPr>
          <a:lstStyle/>
          <a:p>
            <a:pPr algn="ctr">
              <a:lnSpc>
                <a:spcPts val="4862"/>
              </a:lnSpc>
              <a:spcBef>
                <a:spcPct val="0"/>
              </a:spcBef>
            </a:pPr>
            <a:r>
              <a:rPr lang="en-US" b="true" sz="3472">
                <a:solidFill>
                  <a:srgbClr val="4B4B4B"/>
                </a:solidFill>
                <a:latin typeface="Canva Sans Bold"/>
                <a:ea typeface="Canva Sans Bold"/>
                <a:cs typeface="Canva Sans Bold"/>
                <a:sym typeface="Canva Sans Bold"/>
              </a:rPr>
              <a:t>HEMA-ONKO</a:t>
            </a:r>
          </a:p>
          <a:p>
            <a:pPr algn="ctr">
              <a:lnSpc>
                <a:spcPts val="2554"/>
              </a:lnSpc>
              <a:spcBef>
                <a:spcPct val="0"/>
              </a:spcBef>
            </a:pPr>
            <a:r>
              <a:rPr lang="en-US" b="true" sz="1824">
                <a:solidFill>
                  <a:srgbClr val="4B4B4B"/>
                </a:solidFill>
                <a:latin typeface="Canva Sans Bold"/>
                <a:ea typeface="Canva Sans Bold"/>
                <a:cs typeface="Canva Sans Bold"/>
                <a:sym typeface="Canva Sans Bold"/>
              </a:rPr>
              <a:t> Association dedicated to cancer patients and their caregivers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D8CAD0"/>
        </a:solidFill>
      </p:bgPr>
    </p:bg>
    <p:spTree>
      <p:nvGrpSpPr>
        <p:cNvPr id="1" name=""/>
        <p:cNvGrpSpPr/>
        <p:nvPr/>
      </p:nvGrpSpPr>
      <p:grpSpPr>
        <a:xfrm>
          <a:off x="0" y="0"/>
          <a:ext cx="0" cy="0"/>
          <a:chOff x="0" y="0"/>
          <a:chExt cx="0" cy="0"/>
        </a:xfrm>
      </p:grpSpPr>
      <p:sp>
        <p:nvSpPr>
          <p:cNvPr name="Freeform 2" id="2"/>
          <p:cNvSpPr/>
          <p:nvPr/>
        </p:nvSpPr>
        <p:spPr>
          <a:xfrm flipH="false" flipV="false" rot="0">
            <a:off x="0" y="7972954"/>
            <a:ext cx="6096000" cy="1722120"/>
          </a:xfrm>
          <a:custGeom>
            <a:avLst/>
            <a:gdLst/>
            <a:ahLst/>
            <a:cxnLst/>
            <a:rect r="r" b="b" t="t" l="l"/>
            <a:pathLst>
              <a:path h="1722120" w="6096000">
                <a:moveTo>
                  <a:pt x="0" y="0"/>
                </a:moveTo>
                <a:lnTo>
                  <a:pt x="6096000" y="0"/>
                </a:lnTo>
                <a:lnTo>
                  <a:pt x="6096000" y="1722120"/>
                </a:lnTo>
                <a:lnTo>
                  <a:pt x="0" y="1722120"/>
                </a:lnTo>
                <a:lnTo>
                  <a:pt x="0" y="0"/>
                </a:lnTo>
                <a:close/>
              </a:path>
            </a:pathLst>
          </a:custGeom>
          <a:blipFill>
            <a:blip r:embed="rId2">
              <a:alphaModFix amt="71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15432" y="8331417"/>
            <a:ext cx="5896896" cy="1363657"/>
          </a:xfrm>
          <a:custGeom>
            <a:avLst/>
            <a:gdLst/>
            <a:ahLst/>
            <a:cxnLst/>
            <a:rect r="r" b="b" t="t" l="l"/>
            <a:pathLst>
              <a:path h="1363657" w="5896896">
                <a:moveTo>
                  <a:pt x="0" y="0"/>
                </a:moveTo>
                <a:lnTo>
                  <a:pt x="5896896" y="0"/>
                </a:lnTo>
                <a:lnTo>
                  <a:pt x="5896896" y="1363657"/>
                </a:lnTo>
                <a:lnTo>
                  <a:pt x="0" y="136365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748649" y="9618874"/>
            <a:ext cx="16917364" cy="1313180"/>
          </a:xfrm>
          <a:prstGeom prst="rect">
            <a:avLst/>
          </a:prstGeom>
        </p:spPr>
        <p:txBody>
          <a:bodyPr anchor="t" rtlCol="false" tIns="0" lIns="0" bIns="0" rIns="0">
            <a:spAutoFit/>
          </a:bodyPr>
          <a:lstStyle/>
          <a:p>
            <a:pPr algn="ctr">
              <a:lnSpc>
                <a:spcPts val="5320"/>
              </a:lnSpc>
            </a:pPr>
            <a:r>
              <a:rPr lang="en-US" sz="3800" b="true">
                <a:solidFill>
                  <a:srgbClr val="024918"/>
                </a:solidFill>
                <a:latin typeface="Canva Sans Bold"/>
                <a:ea typeface="Canva Sans Bold"/>
                <a:cs typeface="Canva Sans Bold"/>
                <a:sym typeface="Canva Sans Bold"/>
              </a:rPr>
              <a:t>TOGETHER WE ARE STRONGER IN THE FIGHT AGAINST CANCER</a:t>
            </a:r>
          </a:p>
          <a:p>
            <a:pPr algn="ctr">
              <a:lnSpc>
                <a:spcPts val="5320"/>
              </a:lnSpc>
              <a:spcBef>
                <a:spcPct val="0"/>
              </a:spcBef>
            </a:pPr>
          </a:p>
        </p:txBody>
      </p:sp>
      <p:sp>
        <p:nvSpPr>
          <p:cNvPr name="Freeform 5" id="5"/>
          <p:cNvSpPr/>
          <p:nvPr/>
        </p:nvSpPr>
        <p:spPr>
          <a:xfrm flipH="false" flipV="false" rot="0">
            <a:off x="6159331" y="7972954"/>
            <a:ext cx="6096000" cy="1722120"/>
          </a:xfrm>
          <a:custGeom>
            <a:avLst/>
            <a:gdLst/>
            <a:ahLst/>
            <a:cxnLst/>
            <a:rect r="r" b="b" t="t" l="l"/>
            <a:pathLst>
              <a:path h="1722120" w="6096000">
                <a:moveTo>
                  <a:pt x="0" y="0"/>
                </a:moveTo>
                <a:lnTo>
                  <a:pt x="6096000" y="0"/>
                </a:lnTo>
                <a:lnTo>
                  <a:pt x="6096000" y="1722120"/>
                </a:lnTo>
                <a:lnTo>
                  <a:pt x="0" y="1722120"/>
                </a:lnTo>
                <a:lnTo>
                  <a:pt x="0" y="0"/>
                </a:lnTo>
                <a:close/>
              </a:path>
            </a:pathLst>
          </a:custGeom>
          <a:blipFill>
            <a:blip r:embed="rId2">
              <a:alphaModFix amt="71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2192000" y="7972954"/>
            <a:ext cx="6096000" cy="1722120"/>
          </a:xfrm>
          <a:custGeom>
            <a:avLst/>
            <a:gdLst/>
            <a:ahLst/>
            <a:cxnLst/>
            <a:rect r="r" b="b" t="t" l="l"/>
            <a:pathLst>
              <a:path h="1722120" w="6096000">
                <a:moveTo>
                  <a:pt x="0" y="0"/>
                </a:moveTo>
                <a:lnTo>
                  <a:pt x="6096000" y="0"/>
                </a:lnTo>
                <a:lnTo>
                  <a:pt x="6096000" y="1722120"/>
                </a:lnTo>
                <a:lnTo>
                  <a:pt x="0" y="1722120"/>
                </a:lnTo>
                <a:lnTo>
                  <a:pt x="0" y="0"/>
                </a:lnTo>
                <a:close/>
              </a:path>
            </a:pathLst>
          </a:custGeom>
          <a:blipFill>
            <a:blip r:embed="rId2">
              <a:alphaModFix amt="71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6358435" y="8331417"/>
            <a:ext cx="5896896" cy="1363657"/>
          </a:xfrm>
          <a:custGeom>
            <a:avLst/>
            <a:gdLst/>
            <a:ahLst/>
            <a:cxnLst/>
            <a:rect r="r" b="b" t="t" l="l"/>
            <a:pathLst>
              <a:path h="1363657" w="5896896">
                <a:moveTo>
                  <a:pt x="0" y="0"/>
                </a:moveTo>
                <a:lnTo>
                  <a:pt x="5896896" y="0"/>
                </a:lnTo>
                <a:lnTo>
                  <a:pt x="5896896" y="1363657"/>
                </a:lnTo>
                <a:lnTo>
                  <a:pt x="0" y="136365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12322006" y="8331417"/>
            <a:ext cx="5896896" cy="1363657"/>
          </a:xfrm>
          <a:custGeom>
            <a:avLst/>
            <a:gdLst/>
            <a:ahLst/>
            <a:cxnLst/>
            <a:rect r="r" b="b" t="t" l="l"/>
            <a:pathLst>
              <a:path h="1363657" w="5896896">
                <a:moveTo>
                  <a:pt x="0" y="0"/>
                </a:moveTo>
                <a:lnTo>
                  <a:pt x="5896896" y="0"/>
                </a:lnTo>
                <a:lnTo>
                  <a:pt x="5896896" y="1363657"/>
                </a:lnTo>
                <a:lnTo>
                  <a:pt x="0" y="136365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9" id="9"/>
          <p:cNvGrpSpPr/>
          <p:nvPr/>
        </p:nvGrpSpPr>
        <p:grpSpPr>
          <a:xfrm rot="0">
            <a:off x="748649" y="0"/>
            <a:ext cx="9020993" cy="1026160"/>
            <a:chOff x="0" y="0"/>
            <a:chExt cx="12027990" cy="1368214"/>
          </a:xfrm>
        </p:grpSpPr>
        <p:sp>
          <p:nvSpPr>
            <p:cNvPr name="Freeform 10" id="10"/>
            <p:cNvSpPr/>
            <p:nvPr/>
          </p:nvSpPr>
          <p:spPr>
            <a:xfrm flipH="false" flipV="false" rot="0">
              <a:off x="0" y="0"/>
              <a:ext cx="12027991" cy="1368213"/>
            </a:xfrm>
            <a:custGeom>
              <a:avLst/>
              <a:gdLst/>
              <a:ahLst/>
              <a:cxnLst/>
              <a:rect r="r" b="b" t="t" l="l"/>
              <a:pathLst>
                <a:path h="1368213" w="12027991">
                  <a:moveTo>
                    <a:pt x="0" y="0"/>
                  </a:moveTo>
                  <a:lnTo>
                    <a:pt x="12027991" y="0"/>
                  </a:lnTo>
                  <a:lnTo>
                    <a:pt x="12027991" y="1368213"/>
                  </a:lnTo>
                  <a:lnTo>
                    <a:pt x="0" y="1368213"/>
                  </a:lnTo>
                  <a:close/>
                </a:path>
              </a:pathLst>
            </a:custGeom>
            <a:solidFill>
              <a:srgbClr val="000000">
                <a:alpha val="0"/>
              </a:srgbClr>
            </a:solidFill>
          </p:spPr>
        </p:sp>
        <p:sp>
          <p:nvSpPr>
            <p:cNvPr name="TextBox 11" id="11"/>
            <p:cNvSpPr txBox="true"/>
            <p:nvPr/>
          </p:nvSpPr>
          <p:spPr>
            <a:xfrm>
              <a:off x="0" y="-9525"/>
              <a:ext cx="12027990" cy="1377739"/>
            </a:xfrm>
            <a:prstGeom prst="rect">
              <a:avLst/>
            </a:prstGeom>
          </p:spPr>
          <p:txBody>
            <a:bodyPr anchor="t" rtlCol="false" tIns="0" lIns="0" bIns="0" rIns="0"/>
            <a:lstStyle/>
            <a:p>
              <a:pPr algn="l">
                <a:lnSpc>
                  <a:spcPts val="6000"/>
                </a:lnSpc>
              </a:pPr>
              <a:r>
                <a:rPr lang="en-US" b="true" sz="5000">
                  <a:solidFill>
                    <a:srgbClr val="8F5469"/>
                  </a:solidFill>
                  <a:latin typeface="Lato Bold"/>
                  <a:ea typeface="Lato Bold"/>
                  <a:cs typeface="Lato Bold"/>
                  <a:sym typeface="Lato Bold"/>
                </a:rPr>
                <a:t>Who We Are – HEMA-ONKO</a:t>
              </a:r>
            </a:p>
          </p:txBody>
        </p:sp>
      </p:grpSp>
      <p:grpSp>
        <p:nvGrpSpPr>
          <p:cNvPr name="Group 12" id="12"/>
          <p:cNvGrpSpPr/>
          <p:nvPr/>
        </p:nvGrpSpPr>
        <p:grpSpPr>
          <a:xfrm rot="0">
            <a:off x="472135" y="886960"/>
            <a:ext cx="13591200" cy="8368800"/>
            <a:chOff x="0" y="0"/>
            <a:chExt cx="18121600" cy="11158400"/>
          </a:xfrm>
        </p:grpSpPr>
        <p:sp>
          <p:nvSpPr>
            <p:cNvPr name="Freeform 13" id="13"/>
            <p:cNvSpPr/>
            <p:nvPr/>
          </p:nvSpPr>
          <p:spPr>
            <a:xfrm flipH="false" flipV="false" rot="0">
              <a:off x="0" y="0"/>
              <a:ext cx="18121599" cy="11158400"/>
            </a:xfrm>
            <a:custGeom>
              <a:avLst/>
              <a:gdLst/>
              <a:ahLst/>
              <a:cxnLst/>
              <a:rect r="r" b="b" t="t" l="l"/>
              <a:pathLst>
                <a:path h="11158400" w="18121599">
                  <a:moveTo>
                    <a:pt x="0" y="0"/>
                  </a:moveTo>
                  <a:lnTo>
                    <a:pt x="18121599" y="0"/>
                  </a:lnTo>
                  <a:lnTo>
                    <a:pt x="18121599" y="11158400"/>
                  </a:lnTo>
                  <a:lnTo>
                    <a:pt x="0" y="11158400"/>
                  </a:lnTo>
                  <a:close/>
                </a:path>
              </a:pathLst>
            </a:custGeom>
            <a:solidFill>
              <a:srgbClr val="000000">
                <a:alpha val="0"/>
              </a:srgbClr>
            </a:solidFill>
          </p:spPr>
        </p:sp>
        <p:sp>
          <p:nvSpPr>
            <p:cNvPr name="TextBox 14" id="14"/>
            <p:cNvSpPr txBox="true"/>
            <p:nvPr/>
          </p:nvSpPr>
          <p:spPr>
            <a:xfrm>
              <a:off x="0" y="-9525"/>
              <a:ext cx="18121600" cy="11167925"/>
            </a:xfrm>
            <a:prstGeom prst="rect">
              <a:avLst/>
            </a:prstGeom>
          </p:spPr>
          <p:txBody>
            <a:bodyPr anchor="t" rtlCol="false" tIns="0" lIns="0" bIns="0" rIns="0"/>
            <a:lstStyle/>
            <a:p>
              <a:pPr algn="l">
                <a:lnSpc>
                  <a:spcPts val="2760"/>
                </a:lnSpc>
              </a:pPr>
              <a:r>
                <a:rPr lang="en-US" b="true" sz="2300">
                  <a:solidFill>
                    <a:srgbClr val="024918"/>
                  </a:solidFill>
                  <a:latin typeface="Lato Bold"/>
                  <a:ea typeface="Lato Bold"/>
                  <a:cs typeface="Lato Bold"/>
                  <a:sym typeface="Lato Bold"/>
                </a:rPr>
                <a:t>Founded in 2018 as HEMA, we were focusing on blood cancers  in North Macedonia. The goal was to provide better access to life-saving treatments and ensure that patients had accurate information and support.</a:t>
              </a:r>
            </a:p>
            <a:p>
              <a:pPr algn="l">
                <a:lnSpc>
                  <a:spcPts val="2760"/>
                </a:lnSpc>
              </a:pPr>
            </a:p>
            <a:p>
              <a:pPr algn="l">
                <a:lnSpc>
                  <a:spcPts val="2760"/>
                </a:lnSpc>
              </a:pPr>
              <a:r>
                <a:rPr lang="en-US" b="true" sz="2300">
                  <a:solidFill>
                    <a:srgbClr val="024918"/>
                  </a:solidFill>
                  <a:latin typeface="Lato Bold"/>
                  <a:ea typeface="Lato Bold"/>
                  <a:cs typeface="Lato Bold"/>
                  <a:sym typeface="Lato Bold"/>
                </a:rPr>
                <a:t>2018-2022: Building Trust &amp; Expanding Reach</a:t>
              </a:r>
            </a:p>
            <a:p>
              <a:pPr algn="l">
                <a:lnSpc>
                  <a:spcPts val="2760"/>
                </a:lnSpc>
              </a:pPr>
              <a:r>
                <a:rPr lang="en-US" b="true" sz="2300">
                  <a:solidFill>
                    <a:srgbClr val="024918"/>
                  </a:solidFill>
                  <a:latin typeface="Lato Bold"/>
                  <a:ea typeface="Lato Bold"/>
                  <a:cs typeface="Lato Bold"/>
                  <a:sym typeface="Lato Bold"/>
                </a:rPr>
                <a:t> We started by building strong relationships with patients, doctors, and healthcare professionals, which formed the foundation of our advocacy efforts.</a:t>
              </a:r>
            </a:p>
            <a:p>
              <a:pPr algn="l">
                <a:lnSpc>
                  <a:spcPts val="2760"/>
                </a:lnSpc>
              </a:pPr>
            </a:p>
            <a:p>
              <a:pPr algn="l">
                <a:lnSpc>
                  <a:spcPts val="2760"/>
                </a:lnSpc>
              </a:pPr>
              <a:r>
                <a:rPr lang="en-US" b="true" sz="2300">
                  <a:solidFill>
                    <a:srgbClr val="024918"/>
                  </a:solidFill>
                  <a:latin typeface="Lato Bold"/>
                  <a:ea typeface="Lato Bold"/>
                  <a:cs typeface="Lato Bold"/>
                  <a:sym typeface="Lato Bold"/>
                </a:rPr>
                <a:t>In 2022, we evolved into HEMA-ONKO, expanding to support all oncology patients—breast, lung, gastrointestinal cancers, and more.</a:t>
              </a:r>
            </a:p>
            <a:p>
              <a:pPr algn="l">
                <a:lnSpc>
                  <a:spcPts val="2760"/>
                </a:lnSpc>
              </a:pPr>
            </a:p>
            <a:p>
              <a:pPr algn="l">
                <a:lnSpc>
                  <a:spcPts val="2760"/>
                </a:lnSpc>
              </a:pPr>
              <a:r>
                <a:rPr lang="en-US" b="true" sz="2300">
                  <a:solidFill>
                    <a:srgbClr val="024918"/>
                  </a:solidFill>
                  <a:latin typeface="Lato Bold"/>
                  <a:ea typeface="Lato Bold"/>
                  <a:cs typeface="Lato Bold"/>
                  <a:sym typeface="Lato Bold"/>
                </a:rPr>
                <a:t>Core Values:</a:t>
              </a:r>
            </a:p>
            <a:p>
              <a:pPr algn="l" marL="847091" indent="-423545" lvl="1">
                <a:lnSpc>
                  <a:spcPts val="3174"/>
                </a:lnSpc>
                <a:buFont typeface="Arial"/>
                <a:buChar char="•"/>
              </a:pPr>
              <a:r>
                <a:rPr lang="en-US" b="true" sz="2300">
                  <a:solidFill>
                    <a:srgbClr val="024918"/>
                  </a:solidFill>
                  <a:latin typeface="Lato Bold"/>
                  <a:ea typeface="Lato Bold"/>
                  <a:cs typeface="Lato Bold"/>
                  <a:sym typeface="Lato Bold"/>
                </a:rPr>
                <a:t>Patient-Centred</a:t>
              </a:r>
              <a:r>
                <a:rPr lang="en-US" b="true" sz="2300">
                  <a:solidFill>
                    <a:srgbClr val="024918"/>
                  </a:solidFill>
                  <a:latin typeface="Lato Bold"/>
                  <a:ea typeface="Lato Bold"/>
                  <a:cs typeface="Lato Bold"/>
                  <a:sym typeface="Lato Bold"/>
                </a:rPr>
                <a:t> Advocacy: Focused on the real-world experiences of patients to ensure their voices are heard in policy-making.</a:t>
              </a:r>
            </a:p>
            <a:p>
              <a:pPr algn="l" marL="847091" indent="-423545" lvl="1">
                <a:lnSpc>
                  <a:spcPts val="3174"/>
                </a:lnSpc>
                <a:buFont typeface="Arial"/>
                <a:buChar char="•"/>
              </a:pPr>
              <a:r>
                <a:rPr lang="en-US" b="true" sz="2300">
                  <a:solidFill>
                    <a:srgbClr val="024918"/>
                  </a:solidFill>
                  <a:latin typeface="Lato Bold"/>
                  <a:ea typeface="Lato Bold"/>
                  <a:cs typeface="Lato Bold"/>
                  <a:sym typeface="Lato Bold"/>
                </a:rPr>
                <a:t>Collaboration: Worked hand-in-hand with healthcare professionals to improve patient care.</a:t>
              </a:r>
            </a:p>
            <a:p>
              <a:pPr algn="l" marL="847091" indent="-423545" lvl="1">
                <a:lnSpc>
                  <a:spcPts val="3174"/>
                </a:lnSpc>
                <a:buFont typeface="Arial"/>
                <a:buChar char="•"/>
              </a:pPr>
              <a:r>
                <a:rPr lang="en-US" b="true" sz="2300">
                  <a:solidFill>
                    <a:srgbClr val="024918"/>
                  </a:solidFill>
                  <a:latin typeface="Lato Bold"/>
                  <a:ea typeface="Lato Bold"/>
                  <a:cs typeface="Lato Bold"/>
                  <a:sym typeface="Lato Bold"/>
                </a:rPr>
                <a:t>Trust and Consistency: Built a reputation over time as a trusted partner in healthcare.</a:t>
              </a:r>
            </a:p>
            <a:p>
              <a:pPr algn="l" marL="847091" indent="-423545" lvl="1">
                <a:lnSpc>
                  <a:spcPts val="3174"/>
                </a:lnSpc>
              </a:pPr>
              <a:r>
                <a:rPr lang="en-US" b="true" sz="2300">
                  <a:solidFill>
                    <a:srgbClr val="024918"/>
                  </a:solidFill>
                  <a:latin typeface="Lato Bold"/>
                  <a:ea typeface="Lato Bold"/>
                  <a:cs typeface="Lato Bold"/>
                  <a:sym typeface="Lato Bold"/>
                </a:rPr>
                <a:t>Impact Today: HEMA-ONKO is a trusted voice for oncology patients, working continuously for reforms in healthcare policies to ensure better access to modern therapies, early detection, and overall quality of care for cancer patients in North Macedonia.</a:t>
              </a:r>
            </a:p>
            <a:p>
              <a:pPr algn="l" marL="847091" indent="-423545" lvl="1">
                <a:lnSpc>
                  <a:spcPts val="2760"/>
                </a:lnSpc>
              </a:pPr>
            </a:p>
          </p:txBody>
        </p:sp>
      </p:grpSp>
      <p:sp>
        <p:nvSpPr>
          <p:cNvPr name="Freeform 15" id="15"/>
          <p:cNvSpPr/>
          <p:nvPr/>
        </p:nvSpPr>
        <p:spPr>
          <a:xfrm flipH="false" flipV="false" rot="0">
            <a:off x="15516732" y="682840"/>
            <a:ext cx="1982057" cy="1982057"/>
          </a:xfrm>
          <a:custGeom>
            <a:avLst/>
            <a:gdLst/>
            <a:ahLst/>
            <a:cxnLst/>
            <a:rect r="r" b="b" t="t" l="l"/>
            <a:pathLst>
              <a:path h="1982057" w="1982057">
                <a:moveTo>
                  <a:pt x="0" y="0"/>
                </a:moveTo>
                <a:lnTo>
                  <a:pt x="1982057" y="0"/>
                </a:lnTo>
                <a:lnTo>
                  <a:pt x="1982057" y="1982057"/>
                </a:lnTo>
                <a:lnTo>
                  <a:pt x="0" y="1982057"/>
                </a:lnTo>
                <a:lnTo>
                  <a:pt x="0" y="0"/>
                </a:lnTo>
                <a:close/>
              </a:path>
            </a:pathLst>
          </a:custGeom>
          <a:blipFill>
            <a:blip r:embed="rId6"/>
            <a:stretch>
              <a:fillRect l="0" t="0" r="0" b="0"/>
            </a:stretch>
          </a:blipFill>
        </p:spPr>
      </p:sp>
      <p:sp>
        <p:nvSpPr>
          <p:cNvPr name="Freeform 16" id="16"/>
          <p:cNvSpPr/>
          <p:nvPr/>
        </p:nvSpPr>
        <p:spPr>
          <a:xfrm flipH="false" flipV="false" rot="0">
            <a:off x="14731329" y="4805517"/>
            <a:ext cx="3270739" cy="2736518"/>
          </a:xfrm>
          <a:custGeom>
            <a:avLst/>
            <a:gdLst/>
            <a:ahLst/>
            <a:cxnLst/>
            <a:rect r="r" b="b" t="t" l="l"/>
            <a:pathLst>
              <a:path h="2736518" w="3270739">
                <a:moveTo>
                  <a:pt x="0" y="0"/>
                </a:moveTo>
                <a:lnTo>
                  <a:pt x="3270739" y="0"/>
                </a:lnTo>
                <a:lnTo>
                  <a:pt x="3270739" y="2736519"/>
                </a:lnTo>
                <a:lnTo>
                  <a:pt x="0" y="2736519"/>
                </a:lnTo>
                <a:lnTo>
                  <a:pt x="0" y="0"/>
                </a:lnTo>
                <a:close/>
              </a:path>
            </a:pathLst>
          </a:custGeom>
          <a:blipFill>
            <a:blip r:embed="rId7"/>
            <a:stretch>
              <a:fillRect l="0" t="0" r="0" b="0"/>
            </a:stretch>
          </a:blipFill>
        </p:spPr>
      </p:sp>
      <p:sp>
        <p:nvSpPr>
          <p:cNvPr name="Freeform 17" id="17"/>
          <p:cNvSpPr/>
          <p:nvPr/>
        </p:nvSpPr>
        <p:spPr>
          <a:xfrm flipH="false" flipV="false" rot="0">
            <a:off x="16006291" y="2863591"/>
            <a:ext cx="993658" cy="1810765"/>
          </a:xfrm>
          <a:custGeom>
            <a:avLst/>
            <a:gdLst/>
            <a:ahLst/>
            <a:cxnLst/>
            <a:rect r="r" b="b" t="t" l="l"/>
            <a:pathLst>
              <a:path h="1810765" w="993658">
                <a:moveTo>
                  <a:pt x="0" y="0"/>
                </a:moveTo>
                <a:lnTo>
                  <a:pt x="993658" y="0"/>
                </a:lnTo>
                <a:lnTo>
                  <a:pt x="993658" y="1810766"/>
                </a:lnTo>
                <a:lnTo>
                  <a:pt x="0" y="1810766"/>
                </a:lnTo>
                <a:lnTo>
                  <a:pt x="0" y="0"/>
                </a:lnTo>
                <a:close/>
              </a:path>
            </a:pathLst>
          </a:custGeom>
          <a:blipFill>
            <a:blip r:embed="rId8"/>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D8CAD0"/>
        </a:solidFill>
      </p:bgPr>
    </p:bg>
    <p:spTree>
      <p:nvGrpSpPr>
        <p:cNvPr id="1" name=""/>
        <p:cNvGrpSpPr/>
        <p:nvPr/>
      </p:nvGrpSpPr>
      <p:grpSpPr>
        <a:xfrm>
          <a:off x="0" y="0"/>
          <a:ext cx="0" cy="0"/>
          <a:chOff x="0" y="0"/>
          <a:chExt cx="0" cy="0"/>
        </a:xfrm>
      </p:grpSpPr>
      <p:sp>
        <p:nvSpPr>
          <p:cNvPr name="Freeform 2" id="2"/>
          <p:cNvSpPr/>
          <p:nvPr/>
        </p:nvSpPr>
        <p:spPr>
          <a:xfrm flipH="false" flipV="false" rot="0">
            <a:off x="10200088" y="-1573697"/>
            <a:ext cx="4243837" cy="4243837"/>
          </a:xfrm>
          <a:custGeom>
            <a:avLst/>
            <a:gdLst/>
            <a:ahLst/>
            <a:cxnLst/>
            <a:rect r="r" b="b" t="t" l="l"/>
            <a:pathLst>
              <a:path h="4243837" w="4243837">
                <a:moveTo>
                  <a:pt x="0" y="0"/>
                </a:moveTo>
                <a:lnTo>
                  <a:pt x="4243836" y="0"/>
                </a:lnTo>
                <a:lnTo>
                  <a:pt x="4243836" y="4243837"/>
                </a:lnTo>
                <a:lnTo>
                  <a:pt x="0" y="4243837"/>
                </a:lnTo>
                <a:lnTo>
                  <a:pt x="0" y="0"/>
                </a:lnTo>
                <a:close/>
              </a:path>
            </a:pathLst>
          </a:custGeom>
          <a:blipFill>
            <a:blip r:embed="rId2">
              <a:alphaModFix amt="72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2006574" y="-62479"/>
            <a:ext cx="6096000" cy="1722120"/>
          </a:xfrm>
          <a:custGeom>
            <a:avLst/>
            <a:gdLst/>
            <a:ahLst/>
            <a:cxnLst/>
            <a:rect r="r" b="b" t="t" l="l"/>
            <a:pathLst>
              <a:path h="1722120" w="6096000">
                <a:moveTo>
                  <a:pt x="0" y="0"/>
                </a:moveTo>
                <a:lnTo>
                  <a:pt x="6096000" y="0"/>
                </a:lnTo>
                <a:lnTo>
                  <a:pt x="6096000" y="1722120"/>
                </a:lnTo>
                <a:lnTo>
                  <a:pt x="0" y="1722120"/>
                </a:lnTo>
                <a:lnTo>
                  <a:pt x="0" y="0"/>
                </a:lnTo>
                <a:close/>
              </a:path>
            </a:pathLst>
          </a:custGeom>
          <a:blipFill>
            <a:blip r:embed="rId4">
              <a:alphaModFix amt="71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2322006" y="295984"/>
            <a:ext cx="5896896" cy="1363657"/>
          </a:xfrm>
          <a:custGeom>
            <a:avLst/>
            <a:gdLst/>
            <a:ahLst/>
            <a:cxnLst/>
            <a:rect r="r" b="b" t="t" l="l"/>
            <a:pathLst>
              <a:path h="1363657" w="5896896">
                <a:moveTo>
                  <a:pt x="0" y="0"/>
                </a:moveTo>
                <a:lnTo>
                  <a:pt x="5896896" y="0"/>
                </a:lnTo>
                <a:lnTo>
                  <a:pt x="5896896" y="1363657"/>
                </a:lnTo>
                <a:lnTo>
                  <a:pt x="0" y="136365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5" id="5"/>
          <p:cNvGrpSpPr/>
          <p:nvPr/>
        </p:nvGrpSpPr>
        <p:grpSpPr>
          <a:xfrm rot="0">
            <a:off x="684626" y="338547"/>
            <a:ext cx="15044393" cy="2163141"/>
            <a:chOff x="0" y="0"/>
            <a:chExt cx="19947772" cy="2868168"/>
          </a:xfrm>
        </p:grpSpPr>
        <p:sp>
          <p:nvSpPr>
            <p:cNvPr name="Freeform 6" id="6"/>
            <p:cNvSpPr/>
            <p:nvPr/>
          </p:nvSpPr>
          <p:spPr>
            <a:xfrm flipH="false" flipV="false" rot="0">
              <a:off x="0" y="0"/>
              <a:ext cx="19947772" cy="2868168"/>
            </a:xfrm>
            <a:custGeom>
              <a:avLst/>
              <a:gdLst/>
              <a:ahLst/>
              <a:cxnLst/>
              <a:rect r="r" b="b" t="t" l="l"/>
              <a:pathLst>
                <a:path h="2868168" w="19947772">
                  <a:moveTo>
                    <a:pt x="0" y="0"/>
                  </a:moveTo>
                  <a:lnTo>
                    <a:pt x="19947772" y="0"/>
                  </a:lnTo>
                  <a:lnTo>
                    <a:pt x="19947772" y="2868168"/>
                  </a:lnTo>
                  <a:lnTo>
                    <a:pt x="0" y="2868168"/>
                  </a:lnTo>
                  <a:close/>
                </a:path>
              </a:pathLst>
            </a:custGeom>
            <a:solidFill>
              <a:srgbClr val="000000">
                <a:alpha val="0"/>
              </a:srgbClr>
            </a:solidFill>
          </p:spPr>
        </p:sp>
        <p:sp>
          <p:nvSpPr>
            <p:cNvPr name="TextBox 7" id="7"/>
            <p:cNvSpPr txBox="true"/>
            <p:nvPr/>
          </p:nvSpPr>
          <p:spPr>
            <a:xfrm>
              <a:off x="0" y="-219075"/>
              <a:ext cx="19947772" cy="3087243"/>
            </a:xfrm>
            <a:prstGeom prst="rect">
              <a:avLst/>
            </a:prstGeom>
          </p:spPr>
          <p:txBody>
            <a:bodyPr anchor="t" rtlCol="false" tIns="0" lIns="0" bIns="0" rIns="0"/>
            <a:lstStyle/>
            <a:p>
              <a:pPr algn="l">
                <a:lnSpc>
                  <a:spcPts val="8280"/>
                </a:lnSpc>
              </a:pPr>
              <a:r>
                <a:rPr lang="en-US" b="true" sz="6000">
                  <a:solidFill>
                    <a:srgbClr val="024918"/>
                  </a:solidFill>
                  <a:latin typeface="Arial Bold"/>
                  <a:ea typeface="Arial Bold"/>
                  <a:cs typeface="Arial Bold"/>
                  <a:sym typeface="Arial Bold"/>
                </a:rPr>
                <a:t>How We Got Involved</a:t>
              </a:r>
            </a:p>
            <a:p>
              <a:pPr algn="l">
                <a:lnSpc>
                  <a:spcPts val="7200"/>
                </a:lnSpc>
              </a:pPr>
            </a:p>
          </p:txBody>
        </p:sp>
      </p:grpSp>
      <p:sp>
        <p:nvSpPr>
          <p:cNvPr name="Freeform 8" id="8"/>
          <p:cNvSpPr/>
          <p:nvPr/>
        </p:nvSpPr>
        <p:spPr>
          <a:xfrm flipH="false" flipV="false" rot="0">
            <a:off x="1030622" y="3753493"/>
            <a:ext cx="2678937" cy="1028042"/>
          </a:xfrm>
          <a:custGeom>
            <a:avLst/>
            <a:gdLst/>
            <a:ahLst/>
            <a:cxnLst/>
            <a:rect r="r" b="b" t="t" l="l"/>
            <a:pathLst>
              <a:path h="1028042" w="2678937">
                <a:moveTo>
                  <a:pt x="0" y="0"/>
                </a:moveTo>
                <a:lnTo>
                  <a:pt x="2678937" y="0"/>
                </a:lnTo>
                <a:lnTo>
                  <a:pt x="2678937" y="1028042"/>
                </a:lnTo>
                <a:lnTo>
                  <a:pt x="0" y="102804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0">
            <a:off x="1406961" y="6156456"/>
            <a:ext cx="1926259" cy="2320794"/>
          </a:xfrm>
          <a:custGeom>
            <a:avLst/>
            <a:gdLst/>
            <a:ahLst/>
            <a:cxnLst/>
            <a:rect r="r" b="b" t="t" l="l"/>
            <a:pathLst>
              <a:path h="2320794" w="1926259">
                <a:moveTo>
                  <a:pt x="0" y="0"/>
                </a:moveTo>
                <a:lnTo>
                  <a:pt x="1926259" y="0"/>
                </a:lnTo>
                <a:lnTo>
                  <a:pt x="1926259" y="2320794"/>
                </a:lnTo>
                <a:lnTo>
                  <a:pt x="0" y="232079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0" id="10"/>
          <p:cNvSpPr/>
          <p:nvPr/>
        </p:nvSpPr>
        <p:spPr>
          <a:xfrm flipH="false" flipV="false" rot="0">
            <a:off x="5438253" y="8227019"/>
            <a:ext cx="2021146" cy="1831664"/>
          </a:xfrm>
          <a:custGeom>
            <a:avLst/>
            <a:gdLst/>
            <a:ahLst/>
            <a:cxnLst/>
            <a:rect r="r" b="b" t="t" l="l"/>
            <a:pathLst>
              <a:path h="1831664" w="2021146">
                <a:moveTo>
                  <a:pt x="0" y="0"/>
                </a:moveTo>
                <a:lnTo>
                  <a:pt x="2021147" y="0"/>
                </a:lnTo>
                <a:lnTo>
                  <a:pt x="2021147" y="1831664"/>
                </a:lnTo>
                <a:lnTo>
                  <a:pt x="0" y="1831664"/>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1" id="11"/>
          <p:cNvSpPr/>
          <p:nvPr/>
        </p:nvSpPr>
        <p:spPr>
          <a:xfrm flipH="false" flipV="false" rot="0">
            <a:off x="6039448" y="4781535"/>
            <a:ext cx="1949622" cy="1915504"/>
          </a:xfrm>
          <a:custGeom>
            <a:avLst/>
            <a:gdLst/>
            <a:ahLst/>
            <a:cxnLst/>
            <a:rect r="r" b="b" t="t" l="l"/>
            <a:pathLst>
              <a:path h="1915504" w="1949622">
                <a:moveTo>
                  <a:pt x="0" y="0"/>
                </a:moveTo>
                <a:lnTo>
                  <a:pt x="1949622" y="0"/>
                </a:lnTo>
                <a:lnTo>
                  <a:pt x="1949622" y="1915504"/>
                </a:lnTo>
                <a:lnTo>
                  <a:pt x="0" y="1915504"/>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2" id="12"/>
          <p:cNvSpPr txBox="true"/>
          <p:nvPr/>
        </p:nvSpPr>
        <p:spPr>
          <a:xfrm rot="0">
            <a:off x="7621096" y="8467725"/>
            <a:ext cx="9401821" cy="1571625"/>
          </a:xfrm>
          <a:prstGeom prst="rect">
            <a:avLst/>
          </a:prstGeom>
        </p:spPr>
        <p:txBody>
          <a:bodyPr anchor="t" rtlCol="false" tIns="0" lIns="0" bIns="0" rIns="0">
            <a:spAutoFit/>
          </a:bodyPr>
          <a:lstStyle/>
          <a:p>
            <a:pPr algn="l">
              <a:lnSpc>
                <a:spcPts val="3137"/>
              </a:lnSpc>
              <a:spcBef>
                <a:spcPct val="0"/>
              </a:spcBef>
            </a:pPr>
          </a:p>
          <a:p>
            <a:pPr algn="l" marL="564475" indent="-282238" lvl="1">
              <a:lnSpc>
                <a:spcPts val="3137"/>
              </a:lnSpc>
              <a:spcBef>
                <a:spcPct val="0"/>
              </a:spcBef>
              <a:buFont typeface="Arial"/>
              <a:buChar char="•"/>
            </a:pPr>
            <a:r>
              <a:rPr lang="en-US" b="true" sz="2614">
                <a:solidFill>
                  <a:srgbClr val="024918"/>
                </a:solidFill>
                <a:latin typeface="Lato Bold"/>
                <a:ea typeface="Lato Bold"/>
                <a:cs typeface="Lato Bold"/>
                <a:sym typeface="Lato Bold"/>
              </a:rPr>
              <a:t>We positioned ourselves as experts in understanding real patient needs.</a:t>
            </a:r>
          </a:p>
          <a:p>
            <a:pPr algn="l">
              <a:lnSpc>
                <a:spcPts val="3137"/>
              </a:lnSpc>
              <a:spcBef>
                <a:spcPct val="0"/>
              </a:spcBef>
            </a:pPr>
          </a:p>
        </p:txBody>
      </p:sp>
      <p:sp>
        <p:nvSpPr>
          <p:cNvPr name="TextBox 13" id="13"/>
          <p:cNvSpPr txBox="true"/>
          <p:nvPr/>
        </p:nvSpPr>
        <p:spPr>
          <a:xfrm rot="0">
            <a:off x="1718515" y="2038993"/>
            <a:ext cx="12976615" cy="1466850"/>
          </a:xfrm>
          <a:prstGeom prst="rect">
            <a:avLst/>
          </a:prstGeom>
        </p:spPr>
        <p:txBody>
          <a:bodyPr anchor="t" rtlCol="false" tIns="0" lIns="0" bIns="0" rIns="0">
            <a:spAutoFit/>
          </a:bodyPr>
          <a:lstStyle/>
          <a:p>
            <a:pPr algn="ctr">
              <a:lnSpc>
                <a:spcPts val="3861"/>
              </a:lnSpc>
              <a:spcBef>
                <a:spcPct val="0"/>
              </a:spcBef>
            </a:pPr>
            <a:r>
              <a:rPr lang="en-US" b="true" sz="3217">
                <a:solidFill>
                  <a:srgbClr val="024918"/>
                </a:solidFill>
                <a:latin typeface="Lato Bold"/>
                <a:ea typeface="Lato Bold"/>
                <a:cs typeface="Lato Bold"/>
                <a:sym typeface="Lato Bold"/>
              </a:rPr>
              <a:t>O</a:t>
            </a:r>
            <a:r>
              <a:rPr lang="en-US" b="true" sz="3217">
                <a:solidFill>
                  <a:srgbClr val="024918"/>
                </a:solidFill>
                <a:latin typeface="Lato Bold"/>
                <a:ea typeface="Lato Bold"/>
                <a:cs typeface="Lato Bold"/>
                <a:sym typeface="Lato Bold"/>
              </a:rPr>
              <a:t>ur engagement began not because of a single event but because of persistent problems in the healthcare system that left many patients underserved.</a:t>
            </a:r>
          </a:p>
        </p:txBody>
      </p:sp>
      <p:sp>
        <p:nvSpPr>
          <p:cNvPr name="TextBox 14" id="14"/>
          <p:cNvSpPr txBox="true"/>
          <p:nvPr/>
        </p:nvSpPr>
        <p:spPr>
          <a:xfrm rot="0">
            <a:off x="8131152" y="5323177"/>
            <a:ext cx="8381709" cy="790575"/>
          </a:xfrm>
          <a:prstGeom prst="rect">
            <a:avLst/>
          </a:prstGeom>
        </p:spPr>
        <p:txBody>
          <a:bodyPr anchor="t" rtlCol="false" tIns="0" lIns="0" bIns="0" rIns="0">
            <a:spAutoFit/>
          </a:bodyPr>
          <a:lstStyle/>
          <a:p>
            <a:pPr algn="ctr">
              <a:lnSpc>
                <a:spcPts val="3137"/>
              </a:lnSpc>
              <a:spcBef>
                <a:spcPct val="0"/>
              </a:spcBef>
            </a:pPr>
            <a:r>
              <a:rPr lang="en-US" b="true" sz="2614">
                <a:solidFill>
                  <a:srgbClr val="024918"/>
                </a:solidFill>
                <a:latin typeface="Lato Bold"/>
                <a:ea typeface="Lato Bold"/>
                <a:cs typeface="Lato Bold"/>
                <a:sym typeface="Lato Bold"/>
              </a:rPr>
              <a:t>Thr</a:t>
            </a:r>
            <a:r>
              <a:rPr lang="en-US" b="true" sz="2614">
                <a:solidFill>
                  <a:srgbClr val="024918"/>
                </a:solidFill>
                <a:latin typeface="Lato Bold"/>
                <a:ea typeface="Lato Bold"/>
                <a:cs typeface="Lato Bold"/>
                <a:sym typeface="Lato Bold"/>
              </a:rPr>
              <a:t>ough media outreach and public advocacy, we highlighted patient issues and amplified their voices.</a:t>
            </a:r>
          </a:p>
        </p:txBody>
      </p:sp>
      <p:sp>
        <p:nvSpPr>
          <p:cNvPr name="TextBox 15" id="15"/>
          <p:cNvSpPr txBox="true"/>
          <p:nvPr/>
        </p:nvSpPr>
        <p:spPr>
          <a:xfrm rot="0">
            <a:off x="3810244" y="3848414"/>
            <a:ext cx="8357652" cy="828675"/>
          </a:xfrm>
          <a:prstGeom prst="rect">
            <a:avLst/>
          </a:prstGeom>
        </p:spPr>
        <p:txBody>
          <a:bodyPr anchor="t" rtlCol="false" tIns="0" lIns="0" bIns="0" rIns="0">
            <a:spAutoFit/>
          </a:bodyPr>
          <a:lstStyle/>
          <a:p>
            <a:pPr algn="ctr">
              <a:lnSpc>
                <a:spcPts val="3258"/>
              </a:lnSpc>
              <a:spcBef>
                <a:spcPct val="0"/>
              </a:spcBef>
            </a:pPr>
            <a:r>
              <a:rPr lang="en-US" b="true" sz="2715">
                <a:solidFill>
                  <a:srgbClr val="024918"/>
                </a:solidFill>
                <a:latin typeface="Lato Bold"/>
                <a:ea typeface="Lato Bold"/>
                <a:cs typeface="Lato Bold"/>
                <a:sym typeface="Lato Bold"/>
              </a:rPr>
              <a:t>We prioritised building strong relationships with patients, doctors, and clinical leadership.</a:t>
            </a:r>
          </a:p>
        </p:txBody>
      </p:sp>
      <p:sp>
        <p:nvSpPr>
          <p:cNvPr name="TextBox 16" id="16"/>
          <p:cNvSpPr txBox="true"/>
          <p:nvPr/>
        </p:nvSpPr>
        <p:spPr>
          <a:xfrm rot="0">
            <a:off x="3333220" y="6655394"/>
            <a:ext cx="10923550" cy="1571625"/>
          </a:xfrm>
          <a:prstGeom prst="rect">
            <a:avLst/>
          </a:prstGeom>
        </p:spPr>
        <p:txBody>
          <a:bodyPr anchor="t" rtlCol="false" tIns="0" lIns="0" bIns="0" rIns="0">
            <a:spAutoFit/>
          </a:bodyPr>
          <a:lstStyle/>
          <a:p>
            <a:pPr algn="ctr">
              <a:lnSpc>
                <a:spcPts val="3137"/>
              </a:lnSpc>
            </a:pPr>
          </a:p>
          <a:p>
            <a:pPr algn="ctr">
              <a:lnSpc>
                <a:spcPts val="3137"/>
              </a:lnSpc>
              <a:spcBef>
                <a:spcPct val="0"/>
              </a:spcBef>
            </a:pPr>
            <a:r>
              <a:rPr lang="en-US" b="true" sz="2614">
                <a:solidFill>
                  <a:srgbClr val="024918"/>
                </a:solidFill>
                <a:latin typeface="Lato Bold"/>
                <a:ea typeface="Lato Bold"/>
                <a:cs typeface="Lato Bold"/>
                <a:sym typeface="Lato Bold"/>
              </a:rPr>
              <a:t>By c</a:t>
            </a:r>
            <a:r>
              <a:rPr lang="en-US" b="true" sz="2614">
                <a:solidFill>
                  <a:srgbClr val="024918"/>
                </a:solidFill>
                <a:latin typeface="Lato Bold"/>
                <a:ea typeface="Lato Bold"/>
                <a:cs typeface="Lato Bold"/>
                <a:sym typeface="Lato Bold"/>
              </a:rPr>
              <a:t>onsistently presenting patient experiences and offering constructive solutions, we earned a seat at the table with policymakers.</a:t>
            </a:r>
          </a:p>
          <a:p>
            <a:pPr algn="ctr">
              <a:lnSpc>
                <a:spcPts val="3137"/>
              </a:lnSpc>
              <a:spcBef>
                <a:spcPct val="0"/>
              </a:spcBef>
            </a:pPr>
          </a:p>
        </p:txBody>
      </p:sp>
      <p:sp>
        <p:nvSpPr>
          <p:cNvPr name="Freeform 17" id="17"/>
          <p:cNvSpPr/>
          <p:nvPr/>
        </p:nvSpPr>
        <p:spPr>
          <a:xfrm flipH="false" flipV="false" rot="0">
            <a:off x="14695130" y="2643695"/>
            <a:ext cx="3127485" cy="1519981"/>
          </a:xfrm>
          <a:custGeom>
            <a:avLst/>
            <a:gdLst/>
            <a:ahLst/>
            <a:cxnLst/>
            <a:rect r="r" b="b" t="t" l="l"/>
            <a:pathLst>
              <a:path h="1519981" w="3127485">
                <a:moveTo>
                  <a:pt x="0" y="0"/>
                </a:moveTo>
                <a:lnTo>
                  <a:pt x="3127484" y="0"/>
                </a:lnTo>
                <a:lnTo>
                  <a:pt x="3127484" y="1519981"/>
                </a:lnTo>
                <a:lnTo>
                  <a:pt x="0" y="1519981"/>
                </a:lnTo>
                <a:lnTo>
                  <a:pt x="0" y="0"/>
                </a:lnTo>
                <a:close/>
              </a:path>
            </a:pathLst>
          </a:custGeom>
          <a:blipFill>
            <a:blip r:embed="rId16"/>
            <a:stretch>
              <a:fillRect l="-18" t="0" r="-18" b="-72150"/>
            </a:stretch>
          </a:blipFill>
        </p:spPr>
      </p:sp>
      <p:sp>
        <p:nvSpPr>
          <p:cNvPr name="TextBox 18" id="18"/>
          <p:cNvSpPr txBox="true"/>
          <p:nvPr/>
        </p:nvSpPr>
        <p:spPr>
          <a:xfrm rot="0">
            <a:off x="14875693" y="4121792"/>
            <a:ext cx="2983277" cy="950391"/>
          </a:xfrm>
          <a:prstGeom prst="rect">
            <a:avLst/>
          </a:prstGeom>
        </p:spPr>
        <p:txBody>
          <a:bodyPr anchor="t" rtlCol="false" tIns="0" lIns="0" bIns="0" rIns="0">
            <a:spAutoFit/>
          </a:bodyPr>
          <a:lstStyle/>
          <a:p>
            <a:pPr algn="ctr">
              <a:lnSpc>
                <a:spcPts val="3650"/>
              </a:lnSpc>
              <a:spcBef>
                <a:spcPct val="0"/>
              </a:spcBef>
            </a:pPr>
            <a:r>
              <a:rPr lang="en-US" b="true" sz="2607">
                <a:solidFill>
                  <a:srgbClr val="4B4B4B"/>
                </a:solidFill>
                <a:latin typeface="Canva Sans Bold"/>
                <a:ea typeface="Canva Sans Bold"/>
                <a:cs typeface="Canva Sans Bold"/>
                <a:sym typeface="Canva Sans Bold"/>
              </a:rPr>
              <a:t>HEMA-ONKO</a:t>
            </a:r>
          </a:p>
          <a:p>
            <a:pPr algn="ctr">
              <a:lnSpc>
                <a:spcPts val="1917"/>
              </a:lnSpc>
              <a:spcBef>
                <a:spcPct val="0"/>
              </a:spcBef>
            </a:pPr>
            <a:r>
              <a:rPr lang="en-US" b="true" sz="1369">
                <a:solidFill>
                  <a:srgbClr val="4B4B4B"/>
                </a:solidFill>
                <a:latin typeface="Canva Sans Bold"/>
                <a:ea typeface="Canva Sans Bold"/>
                <a:cs typeface="Canva Sans Bold"/>
                <a:sym typeface="Canva Sans Bold"/>
              </a:rPr>
              <a:t> Association dedicated to cancer patients and their caregivers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D8CAD0"/>
        </a:solidFill>
      </p:bgPr>
    </p:bg>
    <p:spTree>
      <p:nvGrpSpPr>
        <p:cNvPr id="1" name=""/>
        <p:cNvGrpSpPr/>
        <p:nvPr/>
      </p:nvGrpSpPr>
      <p:grpSpPr>
        <a:xfrm>
          <a:off x="0" y="0"/>
          <a:ext cx="0" cy="0"/>
          <a:chOff x="0" y="0"/>
          <a:chExt cx="0" cy="0"/>
        </a:xfrm>
      </p:grpSpPr>
      <p:grpSp>
        <p:nvGrpSpPr>
          <p:cNvPr name="Group 2" id="2"/>
          <p:cNvGrpSpPr/>
          <p:nvPr/>
        </p:nvGrpSpPr>
        <p:grpSpPr>
          <a:xfrm rot="0">
            <a:off x="782389" y="94214"/>
            <a:ext cx="9691525" cy="1231392"/>
            <a:chOff x="0" y="0"/>
            <a:chExt cx="12922033" cy="1641856"/>
          </a:xfrm>
        </p:grpSpPr>
        <p:sp>
          <p:nvSpPr>
            <p:cNvPr name="Freeform 3" id="3"/>
            <p:cNvSpPr/>
            <p:nvPr/>
          </p:nvSpPr>
          <p:spPr>
            <a:xfrm flipH="false" flipV="false" rot="0">
              <a:off x="0" y="0"/>
              <a:ext cx="12922034" cy="1641856"/>
            </a:xfrm>
            <a:custGeom>
              <a:avLst/>
              <a:gdLst/>
              <a:ahLst/>
              <a:cxnLst/>
              <a:rect r="r" b="b" t="t" l="l"/>
              <a:pathLst>
                <a:path h="1641856" w="12922034">
                  <a:moveTo>
                    <a:pt x="0" y="0"/>
                  </a:moveTo>
                  <a:lnTo>
                    <a:pt x="12922034" y="0"/>
                  </a:lnTo>
                  <a:lnTo>
                    <a:pt x="12922034" y="1641856"/>
                  </a:lnTo>
                  <a:lnTo>
                    <a:pt x="0" y="1641856"/>
                  </a:lnTo>
                  <a:close/>
                </a:path>
              </a:pathLst>
            </a:custGeom>
            <a:solidFill>
              <a:srgbClr val="000000">
                <a:alpha val="0"/>
              </a:srgbClr>
            </a:solidFill>
          </p:spPr>
        </p:sp>
        <p:sp>
          <p:nvSpPr>
            <p:cNvPr name="TextBox 4" id="4"/>
            <p:cNvSpPr txBox="true"/>
            <p:nvPr/>
          </p:nvSpPr>
          <p:spPr>
            <a:xfrm>
              <a:off x="0" y="-9525"/>
              <a:ext cx="12922033" cy="1651381"/>
            </a:xfrm>
            <a:prstGeom prst="rect">
              <a:avLst/>
            </a:prstGeom>
          </p:spPr>
          <p:txBody>
            <a:bodyPr anchor="t" rtlCol="false" tIns="0" lIns="0" bIns="0" rIns="0"/>
            <a:lstStyle/>
            <a:p>
              <a:pPr algn="l">
                <a:lnSpc>
                  <a:spcPts val="7200"/>
                </a:lnSpc>
              </a:pPr>
              <a:r>
                <a:rPr lang="en-US" b="true" sz="6000">
                  <a:solidFill>
                    <a:srgbClr val="024918"/>
                  </a:solidFill>
                  <a:latin typeface="Lato Bold"/>
                  <a:ea typeface="Lato Bold"/>
                  <a:cs typeface="Lato Bold"/>
                  <a:sym typeface="Lato Bold"/>
                </a:rPr>
                <a:t>K</a:t>
              </a:r>
              <a:r>
                <a:rPr lang="en-US" b="true" sz="6000">
                  <a:solidFill>
                    <a:srgbClr val="024918"/>
                  </a:solidFill>
                  <a:latin typeface="Lato Bold"/>
                  <a:ea typeface="Lato Bold"/>
                  <a:cs typeface="Lato Bold"/>
                  <a:sym typeface="Lato Bold"/>
                </a:rPr>
                <a:t>ey Actions &amp; Milestones</a:t>
              </a:r>
            </a:p>
          </p:txBody>
        </p:sp>
      </p:grpSp>
      <p:grpSp>
        <p:nvGrpSpPr>
          <p:cNvPr name="Group 5" id="5"/>
          <p:cNvGrpSpPr>
            <a:grpSpLocks noChangeAspect="true"/>
          </p:cNvGrpSpPr>
          <p:nvPr/>
        </p:nvGrpSpPr>
        <p:grpSpPr>
          <a:xfrm rot="0">
            <a:off x="13397449" y="819014"/>
            <a:ext cx="4610685" cy="8018892"/>
            <a:chOff x="0" y="0"/>
            <a:chExt cx="3291840" cy="5725160"/>
          </a:xfrm>
        </p:grpSpPr>
        <p:sp>
          <p:nvSpPr>
            <p:cNvPr name="Freeform 6" id="6"/>
            <p:cNvSpPr/>
            <p:nvPr/>
          </p:nvSpPr>
          <p:spPr>
            <a:xfrm flipH="false" flipV="false" rot="0">
              <a:off x="38100" y="0"/>
              <a:ext cx="3252470" cy="1734820"/>
            </a:xfrm>
            <a:custGeom>
              <a:avLst/>
              <a:gdLst/>
              <a:ahLst/>
              <a:cxnLst/>
              <a:rect r="r" b="b" t="t" l="l"/>
              <a:pathLst>
                <a:path h="1734820" w="3252470">
                  <a:moveTo>
                    <a:pt x="3021330" y="0"/>
                  </a:moveTo>
                  <a:cubicBezTo>
                    <a:pt x="2995930" y="2540"/>
                    <a:pt x="2971800" y="6350"/>
                    <a:pt x="2946400" y="8890"/>
                  </a:cubicBezTo>
                  <a:cubicBezTo>
                    <a:pt x="2937510" y="10160"/>
                    <a:pt x="2927350" y="11430"/>
                    <a:pt x="2918460" y="12700"/>
                  </a:cubicBezTo>
                  <a:cubicBezTo>
                    <a:pt x="2905760" y="13970"/>
                    <a:pt x="2915920" y="12700"/>
                    <a:pt x="2918460" y="12700"/>
                  </a:cubicBezTo>
                  <a:cubicBezTo>
                    <a:pt x="2894330" y="16510"/>
                    <a:pt x="2871470" y="19050"/>
                    <a:pt x="2847340" y="22860"/>
                  </a:cubicBezTo>
                  <a:cubicBezTo>
                    <a:pt x="2815590" y="26670"/>
                    <a:pt x="2783840" y="30480"/>
                    <a:pt x="2752090" y="31750"/>
                  </a:cubicBezTo>
                  <a:cubicBezTo>
                    <a:pt x="2519680" y="46990"/>
                    <a:pt x="2286000" y="16510"/>
                    <a:pt x="2053590" y="15240"/>
                  </a:cubicBezTo>
                  <a:cubicBezTo>
                    <a:pt x="1816100" y="12700"/>
                    <a:pt x="1577340" y="13970"/>
                    <a:pt x="1339850" y="19050"/>
                  </a:cubicBezTo>
                  <a:cubicBezTo>
                    <a:pt x="892810" y="27940"/>
                    <a:pt x="445770" y="46990"/>
                    <a:pt x="0" y="49530"/>
                  </a:cubicBezTo>
                  <a:cubicBezTo>
                    <a:pt x="1270" y="480060"/>
                    <a:pt x="12700" y="911860"/>
                    <a:pt x="21590" y="1342390"/>
                  </a:cubicBezTo>
                  <a:cubicBezTo>
                    <a:pt x="24130" y="1470660"/>
                    <a:pt x="26670" y="1598930"/>
                    <a:pt x="27940" y="1725930"/>
                  </a:cubicBezTo>
                  <a:cubicBezTo>
                    <a:pt x="228600" y="1728470"/>
                    <a:pt x="427990" y="1734820"/>
                    <a:pt x="628650" y="1733550"/>
                  </a:cubicBezTo>
                  <a:cubicBezTo>
                    <a:pt x="871220" y="1732280"/>
                    <a:pt x="1113790" y="1714500"/>
                    <a:pt x="1356360" y="1710690"/>
                  </a:cubicBezTo>
                  <a:cubicBezTo>
                    <a:pt x="1596390" y="1706880"/>
                    <a:pt x="1835150" y="1711960"/>
                    <a:pt x="2075180" y="1715770"/>
                  </a:cubicBezTo>
                  <a:cubicBezTo>
                    <a:pt x="2316480" y="1719580"/>
                    <a:pt x="2559050" y="1720850"/>
                    <a:pt x="2800350" y="1713230"/>
                  </a:cubicBezTo>
                  <a:cubicBezTo>
                    <a:pt x="2917190" y="1709420"/>
                    <a:pt x="3034030" y="1705610"/>
                    <a:pt x="3150870" y="1709420"/>
                  </a:cubicBezTo>
                  <a:cubicBezTo>
                    <a:pt x="3185160" y="1710690"/>
                    <a:pt x="3218180" y="1710690"/>
                    <a:pt x="3252470" y="1711960"/>
                  </a:cubicBezTo>
                  <a:cubicBezTo>
                    <a:pt x="3247390" y="1141730"/>
                    <a:pt x="3233420" y="570230"/>
                    <a:pt x="3233420" y="0"/>
                  </a:cubicBezTo>
                  <a:lnTo>
                    <a:pt x="3021330" y="0"/>
                  </a:lnTo>
                  <a:close/>
                </a:path>
              </a:pathLst>
            </a:custGeom>
            <a:blipFill>
              <a:blip r:embed="rId2"/>
              <a:stretch>
                <a:fillRect l="0" t="-20350" r="0" b="-20350"/>
              </a:stretch>
            </a:blipFill>
          </p:spPr>
        </p:sp>
        <p:sp>
          <p:nvSpPr>
            <p:cNvPr name="Freeform 7" id="7"/>
            <p:cNvSpPr/>
            <p:nvPr/>
          </p:nvSpPr>
          <p:spPr>
            <a:xfrm flipH="false" flipV="false" rot="0">
              <a:off x="31750" y="2037080"/>
              <a:ext cx="3260090" cy="1697990"/>
            </a:xfrm>
            <a:custGeom>
              <a:avLst/>
              <a:gdLst/>
              <a:ahLst/>
              <a:cxnLst/>
              <a:rect r="r" b="b" t="t" l="l"/>
              <a:pathLst>
                <a:path h="1697990" w="3260090">
                  <a:moveTo>
                    <a:pt x="3260090" y="10160"/>
                  </a:moveTo>
                  <a:lnTo>
                    <a:pt x="3111500" y="6350"/>
                  </a:lnTo>
                  <a:cubicBezTo>
                    <a:pt x="2979420" y="3810"/>
                    <a:pt x="2847340" y="11430"/>
                    <a:pt x="2715260" y="13970"/>
                  </a:cubicBezTo>
                  <a:cubicBezTo>
                    <a:pt x="2233930" y="25400"/>
                    <a:pt x="1752600" y="0"/>
                    <a:pt x="1271270" y="11430"/>
                  </a:cubicBezTo>
                  <a:cubicBezTo>
                    <a:pt x="1028700" y="16510"/>
                    <a:pt x="786130" y="34290"/>
                    <a:pt x="543560" y="33020"/>
                  </a:cubicBezTo>
                  <a:cubicBezTo>
                    <a:pt x="374650" y="31750"/>
                    <a:pt x="205740" y="27940"/>
                    <a:pt x="36830" y="25400"/>
                  </a:cubicBezTo>
                  <a:cubicBezTo>
                    <a:pt x="38100" y="227330"/>
                    <a:pt x="36830" y="429260"/>
                    <a:pt x="31750" y="629920"/>
                  </a:cubicBezTo>
                  <a:cubicBezTo>
                    <a:pt x="26670" y="829310"/>
                    <a:pt x="16510" y="1028700"/>
                    <a:pt x="10160" y="1226820"/>
                  </a:cubicBezTo>
                  <a:cubicBezTo>
                    <a:pt x="6350" y="1372870"/>
                    <a:pt x="2540" y="1520190"/>
                    <a:pt x="0" y="1666240"/>
                  </a:cubicBezTo>
                  <a:cubicBezTo>
                    <a:pt x="242570" y="1663700"/>
                    <a:pt x="486410" y="1654810"/>
                    <a:pt x="728980" y="1648460"/>
                  </a:cubicBezTo>
                  <a:cubicBezTo>
                    <a:pt x="967740" y="1642110"/>
                    <a:pt x="1205230" y="1647190"/>
                    <a:pt x="1443990" y="1648460"/>
                  </a:cubicBezTo>
                  <a:cubicBezTo>
                    <a:pt x="1680210" y="1648460"/>
                    <a:pt x="1916430" y="1642110"/>
                    <a:pt x="2153920" y="1643380"/>
                  </a:cubicBezTo>
                  <a:cubicBezTo>
                    <a:pt x="2387600" y="1643380"/>
                    <a:pt x="2620010" y="1653540"/>
                    <a:pt x="2851150" y="1680210"/>
                  </a:cubicBezTo>
                  <a:cubicBezTo>
                    <a:pt x="2959100" y="1692910"/>
                    <a:pt x="3068320" y="1697990"/>
                    <a:pt x="3177540" y="1696720"/>
                  </a:cubicBezTo>
                  <a:cubicBezTo>
                    <a:pt x="3188970" y="1696720"/>
                    <a:pt x="3200400" y="1696720"/>
                    <a:pt x="3211830" y="1695450"/>
                  </a:cubicBezTo>
                  <a:lnTo>
                    <a:pt x="3219450" y="1474470"/>
                  </a:lnTo>
                  <a:cubicBezTo>
                    <a:pt x="3227070" y="1287780"/>
                    <a:pt x="3238500" y="1099820"/>
                    <a:pt x="3247391" y="913130"/>
                  </a:cubicBezTo>
                  <a:cubicBezTo>
                    <a:pt x="3256281" y="722630"/>
                    <a:pt x="3258820" y="532130"/>
                    <a:pt x="3260091" y="341630"/>
                  </a:cubicBezTo>
                  <a:lnTo>
                    <a:pt x="3260091" y="10160"/>
                  </a:lnTo>
                  <a:close/>
                </a:path>
              </a:pathLst>
            </a:custGeom>
            <a:blipFill>
              <a:blip r:embed="rId3"/>
              <a:stretch>
                <a:fillRect l="0" t="-19174" r="0" b="-19174"/>
              </a:stretch>
            </a:blipFill>
          </p:spPr>
        </p:sp>
        <p:sp>
          <p:nvSpPr>
            <p:cNvPr name="Freeform 8" id="8"/>
            <p:cNvSpPr/>
            <p:nvPr/>
          </p:nvSpPr>
          <p:spPr>
            <a:xfrm flipH="false" flipV="false" rot="0">
              <a:off x="-3810" y="3986530"/>
              <a:ext cx="3270250" cy="1742440"/>
            </a:xfrm>
            <a:custGeom>
              <a:avLst/>
              <a:gdLst/>
              <a:ahLst/>
              <a:cxnLst/>
              <a:rect r="r" b="b" t="t" l="l"/>
              <a:pathLst>
                <a:path h="1742440" w="3270250">
                  <a:moveTo>
                    <a:pt x="3267710" y="727710"/>
                  </a:moveTo>
                  <a:cubicBezTo>
                    <a:pt x="3267710" y="549910"/>
                    <a:pt x="3247390" y="372110"/>
                    <a:pt x="3243580" y="193040"/>
                  </a:cubicBezTo>
                  <a:cubicBezTo>
                    <a:pt x="3243580" y="153670"/>
                    <a:pt x="3242310" y="114300"/>
                    <a:pt x="3242310" y="74930"/>
                  </a:cubicBezTo>
                  <a:cubicBezTo>
                    <a:pt x="3224530" y="74930"/>
                    <a:pt x="3206750" y="76200"/>
                    <a:pt x="3188970" y="76200"/>
                  </a:cubicBezTo>
                  <a:cubicBezTo>
                    <a:pt x="3064510" y="76200"/>
                    <a:pt x="2942590" y="64770"/>
                    <a:pt x="2819400" y="50800"/>
                  </a:cubicBezTo>
                  <a:cubicBezTo>
                    <a:pt x="2348230" y="0"/>
                    <a:pt x="1873250" y="31750"/>
                    <a:pt x="1400810" y="26670"/>
                  </a:cubicBezTo>
                  <a:cubicBezTo>
                    <a:pt x="1159510" y="24130"/>
                    <a:pt x="919480" y="22861"/>
                    <a:pt x="678180" y="30480"/>
                  </a:cubicBezTo>
                  <a:cubicBezTo>
                    <a:pt x="462280" y="36830"/>
                    <a:pt x="246380" y="44450"/>
                    <a:pt x="29210" y="45720"/>
                  </a:cubicBezTo>
                  <a:cubicBezTo>
                    <a:pt x="24130" y="416561"/>
                    <a:pt x="20320" y="787400"/>
                    <a:pt x="10160" y="1156970"/>
                  </a:cubicBezTo>
                  <a:cubicBezTo>
                    <a:pt x="5080" y="1341120"/>
                    <a:pt x="0" y="1526540"/>
                    <a:pt x="3810" y="1710690"/>
                  </a:cubicBezTo>
                  <a:cubicBezTo>
                    <a:pt x="266700" y="1710690"/>
                    <a:pt x="528320" y="1715770"/>
                    <a:pt x="791210" y="1720850"/>
                  </a:cubicBezTo>
                  <a:cubicBezTo>
                    <a:pt x="1275080" y="1731010"/>
                    <a:pt x="1760220" y="1742440"/>
                    <a:pt x="2244090" y="1732280"/>
                  </a:cubicBezTo>
                  <a:cubicBezTo>
                    <a:pt x="2585720" y="1724660"/>
                    <a:pt x="2928620" y="1717040"/>
                    <a:pt x="3270250" y="1713230"/>
                  </a:cubicBezTo>
                  <a:cubicBezTo>
                    <a:pt x="3218180" y="1389380"/>
                    <a:pt x="3268980" y="1055370"/>
                    <a:pt x="3267710" y="727710"/>
                  </a:cubicBezTo>
                  <a:close/>
                </a:path>
              </a:pathLst>
            </a:custGeom>
            <a:blipFill>
              <a:blip r:embed="rId4"/>
              <a:stretch>
                <a:fillRect l="0" t="-13522" r="0" b="-13522"/>
              </a:stretch>
            </a:blipFill>
          </p:spPr>
        </p:sp>
      </p:grpSp>
      <p:sp>
        <p:nvSpPr>
          <p:cNvPr name="TextBox 9" id="9"/>
          <p:cNvSpPr txBox="true"/>
          <p:nvPr/>
        </p:nvSpPr>
        <p:spPr>
          <a:xfrm rot="0">
            <a:off x="239237" y="1647703"/>
            <a:ext cx="12323614" cy="6791325"/>
          </a:xfrm>
          <a:prstGeom prst="rect">
            <a:avLst/>
          </a:prstGeom>
        </p:spPr>
        <p:txBody>
          <a:bodyPr anchor="t" rtlCol="false" tIns="0" lIns="0" bIns="0" rIns="0">
            <a:spAutoFit/>
          </a:bodyPr>
          <a:lstStyle/>
          <a:p>
            <a:pPr algn="l" marL="575517" indent="-287759" lvl="1">
              <a:lnSpc>
                <a:spcPts val="3198"/>
              </a:lnSpc>
              <a:buFont typeface="Arial"/>
              <a:buChar char="•"/>
            </a:pPr>
            <a:r>
              <a:rPr lang="en-US" b="true" sz="2665">
                <a:solidFill>
                  <a:srgbClr val="024918"/>
                </a:solidFill>
                <a:latin typeface="Lato Bold"/>
                <a:ea typeface="Lato Bold"/>
                <a:cs typeface="Lato Bold"/>
                <a:sym typeface="Lato Bold"/>
              </a:rPr>
              <a:t>Hosted educational forums and workshops in partnership with hematologists and oncologists, often including government representatives.</a:t>
            </a:r>
          </a:p>
          <a:p>
            <a:pPr algn="l">
              <a:lnSpc>
                <a:spcPts val="3198"/>
              </a:lnSpc>
            </a:pPr>
          </a:p>
          <a:p>
            <a:pPr algn="l" marL="575517" indent="-287759" lvl="1">
              <a:lnSpc>
                <a:spcPts val="3198"/>
              </a:lnSpc>
              <a:buFont typeface="Arial"/>
              <a:buChar char="•"/>
            </a:pPr>
            <a:r>
              <a:rPr lang="en-US" b="true" sz="2665">
                <a:solidFill>
                  <a:srgbClr val="024918"/>
                </a:solidFill>
                <a:latin typeface="Lato Bold"/>
                <a:ea typeface="Lato Bold"/>
                <a:cs typeface="Lato Bold"/>
                <a:sym typeface="Lato Bold"/>
              </a:rPr>
              <a:t>Actively participated in regional conferences, such as Hematology Days 2024 in Kosovo, where our president was the sole patient advocate on a high-level panel.</a:t>
            </a:r>
          </a:p>
          <a:p>
            <a:pPr algn="l">
              <a:lnSpc>
                <a:spcPts val="3198"/>
              </a:lnSpc>
            </a:pPr>
          </a:p>
          <a:p>
            <a:pPr algn="l" marL="575517" indent="-287759" lvl="1">
              <a:lnSpc>
                <a:spcPts val="3198"/>
              </a:lnSpc>
              <a:spcBef>
                <a:spcPct val="0"/>
              </a:spcBef>
              <a:buFont typeface="Arial"/>
              <a:buChar char="•"/>
            </a:pPr>
            <a:r>
              <a:rPr lang="en-US" b="true" sz="2665">
                <a:solidFill>
                  <a:srgbClr val="024918"/>
                </a:solidFill>
                <a:latin typeface="Lato Bold"/>
                <a:ea typeface="Lato Bold"/>
                <a:cs typeface="Lato Bold"/>
                <a:sym typeface="Lato Bold"/>
              </a:rPr>
              <a:t>Led public awareness campaigns using infographics and </a:t>
            </a:r>
            <a:r>
              <a:rPr lang="en-US" b="true" sz="2665">
                <a:solidFill>
                  <a:srgbClr val="024918"/>
                </a:solidFill>
                <a:latin typeface="Lato Bold"/>
                <a:ea typeface="Lato Bold"/>
                <a:cs typeface="Lato Bold"/>
                <a:sym typeface="Lato Bold"/>
              </a:rPr>
              <a:t>outreach in Macedonian and Albanian, educating the public on early detection and treatment.</a:t>
            </a:r>
          </a:p>
          <a:p>
            <a:pPr algn="l">
              <a:lnSpc>
                <a:spcPts val="3198"/>
              </a:lnSpc>
              <a:spcBef>
                <a:spcPct val="0"/>
              </a:spcBef>
            </a:pPr>
          </a:p>
          <a:p>
            <a:pPr algn="l" marL="575517" indent="-287759" lvl="1">
              <a:lnSpc>
                <a:spcPts val="3198"/>
              </a:lnSpc>
              <a:spcBef>
                <a:spcPct val="0"/>
              </a:spcBef>
              <a:buFont typeface="Arial"/>
              <a:buChar char="•"/>
            </a:pPr>
            <a:r>
              <a:rPr lang="en-US" b="true" sz="2665">
                <a:solidFill>
                  <a:srgbClr val="024918"/>
                </a:solidFill>
                <a:latin typeface="Lato Bold"/>
                <a:ea typeface="Lato Bold"/>
                <a:cs typeface="Lato Bold"/>
                <a:sym typeface="Lato Bold"/>
              </a:rPr>
              <a:t>Held regular strategic meetings with the Ministry of Health and the Health Insurance Fund to present proposals and advocate for improvements.</a:t>
            </a:r>
          </a:p>
          <a:p>
            <a:pPr algn="l">
              <a:lnSpc>
                <a:spcPts val="3198"/>
              </a:lnSpc>
              <a:spcBef>
                <a:spcPct val="0"/>
              </a:spcBef>
            </a:pPr>
          </a:p>
          <a:p>
            <a:pPr algn="l" marL="575517" indent="-287759" lvl="1">
              <a:lnSpc>
                <a:spcPts val="3198"/>
              </a:lnSpc>
              <a:spcBef>
                <a:spcPct val="0"/>
              </a:spcBef>
              <a:buFont typeface="Arial"/>
              <a:buChar char="•"/>
            </a:pPr>
            <a:r>
              <a:rPr lang="en-US" b="true" sz="2665">
                <a:solidFill>
                  <a:srgbClr val="024918"/>
                </a:solidFill>
                <a:latin typeface="Lato Bold"/>
                <a:ea typeface="Lato Bold"/>
                <a:cs typeface="Lato Bold"/>
                <a:sym typeface="Lato Bold"/>
              </a:rPr>
              <a:t>Took part in international projects like the Acute Leukemia Advocates Network to bring global insights home.</a:t>
            </a:r>
          </a:p>
          <a:p>
            <a:pPr algn="l">
              <a:lnSpc>
                <a:spcPts val="3075"/>
              </a:lnSpc>
              <a:spcBef>
                <a:spcPct val="0"/>
              </a:spcBef>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D8CAD0"/>
        </a:solidFill>
      </p:bgPr>
    </p:bg>
    <p:spTree>
      <p:nvGrpSpPr>
        <p:cNvPr id="1" name=""/>
        <p:cNvGrpSpPr/>
        <p:nvPr/>
      </p:nvGrpSpPr>
      <p:grpSpPr>
        <a:xfrm>
          <a:off x="0" y="0"/>
          <a:ext cx="0" cy="0"/>
          <a:chOff x="0" y="0"/>
          <a:chExt cx="0" cy="0"/>
        </a:xfrm>
      </p:grpSpPr>
      <p:sp>
        <p:nvSpPr>
          <p:cNvPr name="Freeform 2" id="2"/>
          <p:cNvSpPr/>
          <p:nvPr/>
        </p:nvSpPr>
        <p:spPr>
          <a:xfrm flipH="false" flipV="false" rot="0">
            <a:off x="10118864" y="-1854638"/>
            <a:ext cx="4243837" cy="4243837"/>
          </a:xfrm>
          <a:custGeom>
            <a:avLst/>
            <a:gdLst/>
            <a:ahLst/>
            <a:cxnLst/>
            <a:rect r="r" b="b" t="t" l="l"/>
            <a:pathLst>
              <a:path h="4243837" w="4243837">
                <a:moveTo>
                  <a:pt x="0" y="0"/>
                </a:moveTo>
                <a:lnTo>
                  <a:pt x="4243836" y="0"/>
                </a:lnTo>
                <a:lnTo>
                  <a:pt x="4243836" y="4243837"/>
                </a:lnTo>
                <a:lnTo>
                  <a:pt x="0" y="4243837"/>
                </a:lnTo>
                <a:lnTo>
                  <a:pt x="0" y="0"/>
                </a:lnTo>
                <a:close/>
              </a:path>
            </a:pathLst>
          </a:custGeom>
          <a:blipFill>
            <a:blip r:embed="rId2">
              <a:alphaModFix amt="72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73563" y="55570"/>
            <a:ext cx="6096000" cy="1722120"/>
          </a:xfrm>
          <a:custGeom>
            <a:avLst/>
            <a:gdLst/>
            <a:ahLst/>
            <a:cxnLst/>
            <a:rect r="r" b="b" t="t" l="l"/>
            <a:pathLst>
              <a:path h="1722120" w="6096000">
                <a:moveTo>
                  <a:pt x="0" y="0"/>
                </a:moveTo>
                <a:lnTo>
                  <a:pt x="6096000" y="0"/>
                </a:lnTo>
                <a:lnTo>
                  <a:pt x="6096000" y="1722120"/>
                </a:lnTo>
                <a:lnTo>
                  <a:pt x="0" y="1722120"/>
                </a:lnTo>
                <a:lnTo>
                  <a:pt x="0" y="0"/>
                </a:lnTo>
                <a:close/>
              </a:path>
            </a:pathLst>
          </a:custGeom>
          <a:blipFill>
            <a:blip r:embed="rId4">
              <a:alphaModFix amt="71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388996" y="414033"/>
            <a:ext cx="5896896" cy="1363657"/>
          </a:xfrm>
          <a:custGeom>
            <a:avLst/>
            <a:gdLst/>
            <a:ahLst/>
            <a:cxnLst/>
            <a:rect r="r" b="b" t="t" l="l"/>
            <a:pathLst>
              <a:path h="1363657" w="5896896">
                <a:moveTo>
                  <a:pt x="0" y="0"/>
                </a:moveTo>
                <a:lnTo>
                  <a:pt x="5896895" y="0"/>
                </a:lnTo>
                <a:lnTo>
                  <a:pt x="5896895" y="1363657"/>
                </a:lnTo>
                <a:lnTo>
                  <a:pt x="0" y="136365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6232894" y="55570"/>
            <a:ext cx="6096000" cy="1722120"/>
          </a:xfrm>
          <a:custGeom>
            <a:avLst/>
            <a:gdLst/>
            <a:ahLst/>
            <a:cxnLst/>
            <a:rect r="r" b="b" t="t" l="l"/>
            <a:pathLst>
              <a:path h="1722120" w="6096000">
                <a:moveTo>
                  <a:pt x="0" y="0"/>
                </a:moveTo>
                <a:lnTo>
                  <a:pt x="6096000" y="0"/>
                </a:lnTo>
                <a:lnTo>
                  <a:pt x="6096000" y="1722120"/>
                </a:lnTo>
                <a:lnTo>
                  <a:pt x="0" y="1722120"/>
                </a:lnTo>
                <a:lnTo>
                  <a:pt x="0" y="0"/>
                </a:lnTo>
                <a:close/>
              </a:path>
            </a:pathLst>
          </a:custGeom>
          <a:blipFill>
            <a:blip r:embed="rId4">
              <a:alphaModFix amt="71000"/>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2265563" y="55570"/>
            <a:ext cx="6096000" cy="1722120"/>
          </a:xfrm>
          <a:custGeom>
            <a:avLst/>
            <a:gdLst/>
            <a:ahLst/>
            <a:cxnLst/>
            <a:rect r="r" b="b" t="t" l="l"/>
            <a:pathLst>
              <a:path h="1722120" w="6096000">
                <a:moveTo>
                  <a:pt x="0" y="0"/>
                </a:moveTo>
                <a:lnTo>
                  <a:pt x="6096000" y="0"/>
                </a:lnTo>
                <a:lnTo>
                  <a:pt x="6096000" y="1722120"/>
                </a:lnTo>
                <a:lnTo>
                  <a:pt x="0" y="1722120"/>
                </a:lnTo>
                <a:lnTo>
                  <a:pt x="0" y="0"/>
                </a:lnTo>
                <a:close/>
              </a:path>
            </a:pathLst>
          </a:custGeom>
          <a:blipFill>
            <a:blip r:embed="rId4">
              <a:alphaModFix amt="71000"/>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6431998" y="414033"/>
            <a:ext cx="5896896" cy="1363657"/>
          </a:xfrm>
          <a:custGeom>
            <a:avLst/>
            <a:gdLst/>
            <a:ahLst/>
            <a:cxnLst/>
            <a:rect r="r" b="b" t="t" l="l"/>
            <a:pathLst>
              <a:path h="1363657" w="5896896">
                <a:moveTo>
                  <a:pt x="0" y="0"/>
                </a:moveTo>
                <a:lnTo>
                  <a:pt x="5896896" y="0"/>
                </a:lnTo>
                <a:lnTo>
                  <a:pt x="5896896" y="1363657"/>
                </a:lnTo>
                <a:lnTo>
                  <a:pt x="0" y="136365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12395569" y="414033"/>
            <a:ext cx="5896896" cy="1363657"/>
          </a:xfrm>
          <a:custGeom>
            <a:avLst/>
            <a:gdLst/>
            <a:ahLst/>
            <a:cxnLst/>
            <a:rect r="r" b="b" t="t" l="l"/>
            <a:pathLst>
              <a:path h="1363657" w="5896896">
                <a:moveTo>
                  <a:pt x="0" y="0"/>
                </a:moveTo>
                <a:lnTo>
                  <a:pt x="5896896" y="0"/>
                </a:lnTo>
                <a:lnTo>
                  <a:pt x="5896896" y="1363657"/>
                </a:lnTo>
                <a:lnTo>
                  <a:pt x="0" y="136365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11391691" y="6815978"/>
            <a:ext cx="1874407" cy="1596440"/>
          </a:xfrm>
          <a:custGeom>
            <a:avLst/>
            <a:gdLst/>
            <a:ahLst/>
            <a:cxnLst/>
            <a:rect r="r" b="b" t="t" l="l"/>
            <a:pathLst>
              <a:path h="1596440" w="1874407">
                <a:moveTo>
                  <a:pt x="0" y="0"/>
                </a:moveTo>
                <a:lnTo>
                  <a:pt x="1874406" y="0"/>
                </a:lnTo>
                <a:lnTo>
                  <a:pt x="1874406" y="1596440"/>
                </a:lnTo>
                <a:lnTo>
                  <a:pt x="0" y="1596440"/>
                </a:lnTo>
                <a:lnTo>
                  <a:pt x="0" y="0"/>
                </a:lnTo>
                <a:close/>
              </a:path>
            </a:pathLst>
          </a:custGeom>
          <a:blipFill>
            <a:blip r:embed="rId8"/>
            <a:stretch>
              <a:fillRect l="0" t="0" r="0" b="-47"/>
            </a:stretch>
          </a:blipFill>
        </p:spPr>
      </p:sp>
      <p:grpSp>
        <p:nvGrpSpPr>
          <p:cNvPr name="Group 10" id="10"/>
          <p:cNvGrpSpPr/>
          <p:nvPr/>
        </p:nvGrpSpPr>
        <p:grpSpPr>
          <a:xfrm rot="0">
            <a:off x="556338" y="1777690"/>
            <a:ext cx="13806362" cy="2151126"/>
            <a:chOff x="0" y="0"/>
            <a:chExt cx="18408483" cy="2868168"/>
          </a:xfrm>
        </p:grpSpPr>
        <p:sp>
          <p:nvSpPr>
            <p:cNvPr name="Freeform 11" id="11"/>
            <p:cNvSpPr/>
            <p:nvPr/>
          </p:nvSpPr>
          <p:spPr>
            <a:xfrm flipH="false" flipV="false" rot="0">
              <a:off x="0" y="0"/>
              <a:ext cx="18408484" cy="2868168"/>
            </a:xfrm>
            <a:custGeom>
              <a:avLst/>
              <a:gdLst/>
              <a:ahLst/>
              <a:cxnLst/>
              <a:rect r="r" b="b" t="t" l="l"/>
              <a:pathLst>
                <a:path h="2868168" w="18408484">
                  <a:moveTo>
                    <a:pt x="0" y="0"/>
                  </a:moveTo>
                  <a:lnTo>
                    <a:pt x="18408484" y="0"/>
                  </a:lnTo>
                  <a:lnTo>
                    <a:pt x="18408484" y="2868168"/>
                  </a:lnTo>
                  <a:lnTo>
                    <a:pt x="0" y="2868168"/>
                  </a:lnTo>
                  <a:close/>
                </a:path>
              </a:pathLst>
            </a:custGeom>
            <a:solidFill>
              <a:srgbClr val="000000">
                <a:alpha val="0"/>
              </a:srgbClr>
            </a:solidFill>
          </p:spPr>
        </p:sp>
        <p:sp>
          <p:nvSpPr>
            <p:cNvPr name="TextBox 12" id="12"/>
            <p:cNvSpPr txBox="true"/>
            <p:nvPr/>
          </p:nvSpPr>
          <p:spPr>
            <a:xfrm>
              <a:off x="0" y="-219075"/>
              <a:ext cx="18408483" cy="3087243"/>
            </a:xfrm>
            <a:prstGeom prst="rect">
              <a:avLst/>
            </a:prstGeom>
          </p:spPr>
          <p:txBody>
            <a:bodyPr anchor="t" rtlCol="false" tIns="0" lIns="0" bIns="0" rIns="0"/>
            <a:lstStyle/>
            <a:p>
              <a:pPr algn="l">
                <a:lnSpc>
                  <a:spcPts val="8280"/>
                </a:lnSpc>
              </a:pPr>
              <a:r>
                <a:rPr lang="en-US" b="true" sz="6000">
                  <a:solidFill>
                    <a:srgbClr val="024918"/>
                  </a:solidFill>
                  <a:latin typeface="Arial Bold"/>
                  <a:ea typeface="Arial Bold"/>
                  <a:cs typeface="Arial Bold"/>
                  <a:sym typeface="Arial Bold"/>
                </a:rPr>
                <a:t>Strategic</a:t>
              </a:r>
              <a:r>
                <a:rPr lang="en-US" b="true" sz="6000">
                  <a:solidFill>
                    <a:srgbClr val="024918"/>
                  </a:solidFill>
                  <a:latin typeface="Arial Bold"/>
                  <a:ea typeface="Arial Bold"/>
                  <a:cs typeface="Arial Bold"/>
                  <a:sym typeface="Arial Bold"/>
                </a:rPr>
                <a:t> Alliances &amp; Collaboration</a:t>
              </a:r>
            </a:p>
          </p:txBody>
        </p:sp>
      </p:grpSp>
      <p:sp>
        <p:nvSpPr>
          <p:cNvPr name="Freeform 13" id="13"/>
          <p:cNvSpPr/>
          <p:nvPr/>
        </p:nvSpPr>
        <p:spPr>
          <a:xfrm flipH="false" flipV="false" rot="0">
            <a:off x="15344017" y="4593706"/>
            <a:ext cx="2469653" cy="1910894"/>
          </a:xfrm>
          <a:custGeom>
            <a:avLst/>
            <a:gdLst/>
            <a:ahLst/>
            <a:cxnLst/>
            <a:rect r="r" b="b" t="t" l="l"/>
            <a:pathLst>
              <a:path h="1910894" w="2469653">
                <a:moveTo>
                  <a:pt x="0" y="0"/>
                </a:moveTo>
                <a:lnTo>
                  <a:pt x="2469653" y="0"/>
                </a:lnTo>
                <a:lnTo>
                  <a:pt x="2469653" y="1910894"/>
                </a:lnTo>
                <a:lnTo>
                  <a:pt x="0" y="1910894"/>
                </a:lnTo>
                <a:lnTo>
                  <a:pt x="0" y="0"/>
                </a:lnTo>
                <a:close/>
              </a:path>
            </a:pathLst>
          </a:custGeom>
          <a:blipFill>
            <a:blip r:embed="rId9"/>
            <a:stretch>
              <a:fillRect l="0" t="0" r="0" b="0"/>
            </a:stretch>
          </a:blipFill>
        </p:spPr>
      </p:sp>
      <p:sp>
        <p:nvSpPr>
          <p:cNvPr name="Freeform 14" id="14"/>
          <p:cNvSpPr/>
          <p:nvPr/>
        </p:nvSpPr>
        <p:spPr>
          <a:xfrm flipH="false" flipV="false" rot="0">
            <a:off x="11224684" y="4190617"/>
            <a:ext cx="1784238" cy="1890638"/>
          </a:xfrm>
          <a:custGeom>
            <a:avLst/>
            <a:gdLst/>
            <a:ahLst/>
            <a:cxnLst/>
            <a:rect r="r" b="b" t="t" l="l"/>
            <a:pathLst>
              <a:path h="1890638" w="1784238">
                <a:moveTo>
                  <a:pt x="0" y="0"/>
                </a:moveTo>
                <a:lnTo>
                  <a:pt x="1784238" y="0"/>
                </a:lnTo>
                <a:lnTo>
                  <a:pt x="1784238" y="1890637"/>
                </a:lnTo>
                <a:lnTo>
                  <a:pt x="0" y="1890637"/>
                </a:lnTo>
                <a:lnTo>
                  <a:pt x="0" y="0"/>
                </a:lnTo>
                <a:close/>
              </a:path>
            </a:pathLst>
          </a:custGeom>
          <a:blipFill>
            <a:blip r:embed="rId10"/>
            <a:stretch>
              <a:fillRect l="0" t="0" r="0" b="0"/>
            </a:stretch>
          </a:blipFill>
        </p:spPr>
      </p:sp>
      <p:sp>
        <p:nvSpPr>
          <p:cNvPr name="Freeform 15" id="15"/>
          <p:cNvSpPr/>
          <p:nvPr/>
        </p:nvSpPr>
        <p:spPr>
          <a:xfrm flipH="false" flipV="false" rot="0">
            <a:off x="15649056" y="2389199"/>
            <a:ext cx="1859574" cy="1859574"/>
          </a:xfrm>
          <a:custGeom>
            <a:avLst/>
            <a:gdLst/>
            <a:ahLst/>
            <a:cxnLst/>
            <a:rect r="r" b="b" t="t" l="l"/>
            <a:pathLst>
              <a:path h="1859574" w="1859574">
                <a:moveTo>
                  <a:pt x="0" y="0"/>
                </a:moveTo>
                <a:lnTo>
                  <a:pt x="1859574" y="0"/>
                </a:lnTo>
                <a:lnTo>
                  <a:pt x="1859574" y="1859574"/>
                </a:lnTo>
                <a:lnTo>
                  <a:pt x="0" y="1859574"/>
                </a:lnTo>
                <a:lnTo>
                  <a:pt x="0" y="0"/>
                </a:lnTo>
                <a:close/>
              </a:path>
            </a:pathLst>
          </a:custGeom>
          <a:blipFill>
            <a:blip r:embed="rId11"/>
            <a:stretch>
              <a:fillRect l="0" t="0" r="0" b="0"/>
            </a:stretch>
          </a:blipFill>
        </p:spPr>
      </p:sp>
      <p:sp>
        <p:nvSpPr>
          <p:cNvPr name="Freeform 16" id="16"/>
          <p:cNvSpPr/>
          <p:nvPr/>
        </p:nvSpPr>
        <p:spPr>
          <a:xfrm flipH="false" flipV="false" rot="0">
            <a:off x="13419087" y="2047991"/>
            <a:ext cx="1924930" cy="1610525"/>
          </a:xfrm>
          <a:custGeom>
            <a:avLst/>
            <a:gdLst/>
            <a:ahLst/>
            <a:cxnLst/>
            <a:rect r="r" b="b" t="t" l="l"/>
            <a:pathLst>
              <a:path h="1610525" w="1924930">
                <a:moveTo>
                  <a:pt x="0" y="0"/>
                </a:moveTo>
                <a:lnTo>
                  <a:pt x="1924930" y="0"/>
                </a:lnTo>
                <a:lnTo>
                  <a:pt x="1924930" y="1610525"/>
                </a:lnTo>
                <a:lnTo>
                  <a:pt x="0" y="1610525"/>
                </a:lnTo>
                <a:lnTo>
                  <a:pt x="0" y="0"/>
                </a:lnTo>
                <a:close/>
              </a:path>
            </a:pathLst>
          </a:custGeom>
          <a:blipFill>
            <a:blip r:embed="rId12"/>
            <a:stretch>
              <a:fillRect l="0" t="0" r="0" b="0"/>
            </a:stretch>
          </a:blipFill>
        </p:spPr>
      </p:sp>
      <p:sp>
        <p:nvSpPr>
          <p:cNvPr name="Freeform 17" id="17"/>
          <p:cNvSpPr/>
          <p:nvPr/>
        </p:nvSpPr>
        <p:spPr>
          <a:xfrm flipH="false" flipV="false" rot="0">
            <a:off x="13266097" y="5143500"/>
            <a:ext cx="1820807" cy="1875509"/>
          </a:xfrm>
          <a:custGeom>
            <a:avLst/>
            <a:gdLst/>
            <a:ahLst/>
            <a:cxnLst/>
            <a:rect r="r" b="b" t="t" l="l"/>
            <a:pathLst>
              <a:path h="1875509" w="1820807">
                <a:moveTo>
                  <a:pt x="0" y="0"/>
                </a:moveTo>
                <a:lnTo>
                  <a:pt x="1820807" y="0"/>
                </a:lnTo>
                <a:lnTo>
                  <a:pt x="1820807" y="1875509"/>
                </a:lnTo>
                <a:lnTo>
                  <a:pt x="0" y="1875509"/>
                </a:lnTo>
                <a:lnTo>
                  <a:pt x="0" y="0"/>
                </a:lnTo>
                <a:close/>
              </a:path>
            </a:pathLst>
          </a:custGeom>
          <a:blipFill>
            <a:blip r:embed="rId13"/>
            <a:stretch>
              <a:fillRect l="0" t="0" r="0" b="0"/>
            </a:stretch>
          </a:blipFill>
        </p:spPr>
      </p:sp>
      <p:sp>
        <p:nvSpPr>
          <p:cNvPr name="Freeform 18" id="18"/>
          <p:cNvSpPr/>
          <p:nvPr/>
        </p:nvSpPr>
        <p:spPr>
          <a:xfrm flipH="false" flipV="false" rot="0">
            <a:off x="11929835" y="8928796"/>
            <a:ext cx="6016727" cy="880339"/>
          </a:xfrm>
          <a:custGeom>
            <a:avLst/>
            <a:gdLst/>
            <a:ahLst/>
            <a:cxnLst/>
            <a:rect r="r" b="b" t="t" l="l"/>
            <a:pathLst>
              <a:path h="880339" w="6016727">
                <a:moveTo>
                  <a:pt x="0" y="0"/>
                </a:moveTo>
                <a:lnTo>
                  <a:pt x="6016727" y="0"/>
                </a:lnTo>
                <a:lnTo>
                  <a:pt x="6016727" y="880339"/>
                </a:lnTo>
                <a:lnTo>
                  <a:pt x="0" y="880339"/>
                </a:lnTo>
                <a:lnTo>
                  <a:pt x="0" y="0"/>
                </a:lnTo>
                <a:close/>
              </a:path>
            </a:pathLst>
          </a:custGeom>
          <a:blipFill>
            <a:blip r:embed="rId14"/>
            <a:stretch>
              <a:fillRect l="0" t="0" r="0" b="0"/>
            </a:stretch>
          </a:blipFill>
        </p:spPr>
      </p:sp>
      <p:sp>
        <p:nvSpPr>
          <p:cNvPr name="Freeform 19" id="19"/>
          <p:cNvSpPr/>
          <p:nvPr/>
        </p:nvSpPr>
        <p:spPr>
          <a:xfrm flipH="false" flipV="false" rot="0">
            <a:off x="13845048" y="7335745"/>
            <a:ext cx="4407157" cy="1366219"/>
          </a:xfrm>
          <a:custGeom>
            <a:avLst/>
            <a:gdLst/>
            <a:ahLst/>
            <a:cxnLst/>
            <a:rect r="r" b="b" t="t" l="l"/>
            <a:pathLst>
              <a:path h="1366219" w="4407157">
                <a:moveTo>
                  <a:pt x="0" y="0"/>
                </a:moveTo>
                <a:lnTo>
                  <a:pt x="4407157" y="0"/>
                </a:lnTo>
                <a:lnTo>
                  <a:pt x="4407157" y="1366218"/>
                </a:lnTo>
                <a:lnTo>
                  <a:pt x="0" y="1366218"/>
                </a:lnTo>
                <a:lnTo>
                  <a:pt x="0" y="0"/>
                </a:lnTo>
                <a:close/>
              </a:path>
            </a:pathLst>
          </a:custGeom>
          <a:blipFill>
            <a:blip r:embed="rId15"/>
            <a:stretch>
              <a:fillRect l="0" t="0" r="0" b="0"/>
            </a:stretch>
          </a:blipFill>
        </p:spPr>
      </p:sp>
      <p:sp>
        <p:nvSpPr>
          <p:cNvPr name="TextBox 20" id="20"/>
          <p:cNvSpPr txBox="true"/>
          <p:nvPr/>
        </p:nvSpPr>
        <p:spPr>
          <a:xfrm rot="0">
            <a:off x="1139673" y="2843728"/>
            <a:ext cx="10584651" cy="6867525"/>
          </a:xfrm>
          <a:prstGeom prst="rect">
            <a:avLst/>
          </a:prstGeom>
        </p:spPr>
        <p:txBody>
          <a:bodyPr anchor="t" rtlCol="false" tIns="0" lIns="0" bIns="0" rIns="0">
            <a:spAutoFit/>
          </a:bodyPr>
          <a:lstStyle/>
          <a:p>
            <a:pPr algn="l">
              <a:lnSpc>
                <a:spcPts val="3600"/>
              </a:lnSpc>
            </a:pPr>
            <a:r>
              <a:rPr lang="en-US" sz="3000">
                <a:solidFill>
                  <a:srgbClr val="024918"/>
                </a:solidFill>
                <a:latin typeface="Lato"/>
                <a:ea typeface="Lato"/>
                <a:cs typeface="Lato"/>
                <a:sym typeface="Lato"/>
              </a:rPr>
              <a:t>HEMA-ONKO is a founding member of the Alliance for Better Healthcare in North Macedonia - NAPO. The Alliance includes several influential NGOs: Hepar Centre, Nefron, National Association for MS, Life with Challenges, Femina M, Sano, Union of Diabetes Associations, and others.</a:t>
            </a:r>
          </a:p>
          <a:p>
            <a:pPr algn="l">
              <a:lnSpc>
                <a:spcPts val="3600"/>
              </a:lnSpc>
            </a:pPr>
          </a:p>
          <a:p>
            <a:pPr algn="l">
              <a:lnSpc>
                <a:spcPts val="3600"/>
              </a:lnSpc>
            </a:pPr>
            <a:r>
              <a:rPr lang="en-US" sz="3000">
                <a:solidFill>
                  <a:srgbClr val="024918"/>
                </a:solidFill>
                <a:latin typeface="Lato"/>
                <a:ea typeface="Lato"/>
                <a:cs typeface="Lato"/>
                <a:sym typeface="Lato"/>
              </a:rPr>
              <a:t>We work closely with key medical institutions:</a:t>
            </a:r>
          </a:p>
          <a:p>
            <a:pPr algn="l" marL="647700" indent="-323850" lvl="1">
              <a:lnSpc>
                <a:spcPts val="3600"/>
              </a:lnSpc>
              <a:buFont typeface="Arial"/>
              <a:buChar char="•"/>
            </a:pPr>
            <a:r>
              <a:rPr lang="en-US" sz="3000">
                <a:solidFill>
                  <a:srgbClr val="024918"/>
                </a:solidFill>
                <a:latin typeface="Lato"/>
                <a:ea typeface="Lato"/>
                <a:cs typeface="Lato"/>
                <a:sym typeface="Lato"/>
              </a:rPr>
              <a:t>University Clinic for Haematology</a:t>
            </a:r>
          </a:p>
          <a:p>
            <a:pPr algn="l" marL="647700" indent="-323850" lvl="1">
              <a:lnSpc>
                <a:spcPts val="3600"/>
              </a:lnSpc>
              <a:buFont typeface="Arial"/>
              <a:buChar char="•"/>
            </a:pPr>
            <a:r>
              <a:rPr lang="en-US" sz="3000">
                <a:solidFill>
                  <a:srgbClr val="024918"/>
                </a:solidFill>
                <a:latin typeface="Lato"/>
                <a:ea typeface="Lato"/>
                <a:cs typeface="Lato"/>
                <a:sym typeface="Lato"/>
              </a:rPr>
              <a:t>University Clinic for Radiotherapy and Oncology</a:t>
            </a:r>
          </a:p>
          <a:p>
            <a:pPr algn="l" marL="647700" indent="-323850" lvl="1">
              <a:lnSpc>
                <a:spcPts val="3600"/>
              </a:lnSpc>
              <a:buFont typeface="Arial"/>
              <a:buChar char="•"/>
            </a:pPr>
            <a:r>
              <a:rPr lang="en-US" sz="3000">
                <a:solidFill>
                  <a:srgbClr val="024918"/>
                </a:solidFill>
                <a:latin typeface="Lato"/>
                <a:ea typeface="Lato"/>
                <a:cs typeface="Lato"/>
                <a:sym typeface="Lato"/>
              </a:rPr>
              <a:t>General Hospital "8th of September"</a:t>
            </a:r>
          </a:p>
          <a:p>
            <a:pPr algn="l">
              <a:lnSpc>
                <a:spcPts val="3600"/>
              </a:lnSpc>
            </a:pPr>
          </a:p>
          <a:p>
            <a:pPr algn="l">
              <a:lnSpc>
                <a:spcPts val="3600"/>
              </a:lnSpc>
            </a:pPr>
            <a:r>
              <a:rPr lang="en-US" sz="3000">
                <a:solidFill>
                  <a:srgbClr val="024918"/>
                </a:solidFill>
                <a:latin typeface="Lato"/>
                <a:ea typeface="Lato"/>
                <a:cs typeface="Lato"/>
                <a:sym typeface="Lato"/>
              </a:rPr>
              <a:t>Our international partnerships, such as the Acute Leukemia Advocates Network, Myeloma Patients Europe, ECPC - European Cancer Patient Coalition, CLL</a:t>
            </a:r>
            <a:r>
              <a:rPr lang="en-US" sz="3000">
                <a:solidFill>
                  <a:srgbClr val="024918"/>
                </a:solidFill>
                <a:latin typeface="Lato"/>
                <a:ea typeface="Lato"/>
                <a:cs typeface="Lato"/>
                <a:sym typeface="Lato"/>
              </a:rPr>
              <a:t> Advocates Network (CLLAN) and many more we</a:t>
            </a:r>
            <a:r>
              <a:rPr lang="en-US" sz="3000">
                <a:solidFill>
                  <a:srgbClr val="024918"/>
                </a:solidFill>
                <a:latin typeface="Lato"/>
                <a:ea typeface="Lato"/>
                <a:cs typeface="Lato"/>
                <a:sym typeface="Lato"/>
              </a:rPr>
              <a:t> support advocacy and innovation.</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D8CAD0"/>
        </a:solidFill>
      </p:bgPr>
    </p:bg>
    <p:spTree>
      <p:nvGrpSpPr>
        <p:cNvPr id="1" name=""/>
        <p:cNvGrpSpPr/>
        <p:nvPr/>
      </p:nvGrpSpPr>
      <p:grpSpPr>
        <a:xfrm>
          <a:off x="0" y="0"/>
          <a:ext cx="0" cy="0"/>
          <a:chOff x="0" y="0"/>
          <a:chExt cx="0" cy="0"/>
        </a:xfrm>
      </p:grpSpPr>
      <p:grpSp>
        <p:nvGrpSpPr>
          <p:cNvPr name="Group 2" id="2"/>
          <p:cNvGrpSpPr/>
          <p:nvPr/>
        </p:nvGrpSpPr>
        <p:grpSpPr>
          <a:xfrm rot="0">
            <a:off x="152400" y="9863098"/>
            <a:ext cx="18288000" cy="576302"/>
            <a:chOff x="0" y="0"/>
            <a:chExt cx="24384000" cy="768403"/>
          </a:xfrm>
        </p:grpSpPr>
        <p:sp>
          <p:nvSpPr>
            <p:cNvPr name="Freeform 3" id="3"/>
            <p:cNvSpPr/>
            <p:nvPr/>
          </p:nvSpPr>
          <p:spPr>
            <a:xfrm flipH="false" flipV="false" rot="0">
              <a:off x="0" y="0"/>
              <a:ext cx="24384000" cy="768350"/>
            </a:xfrm>
            <a:custGeom>
              <a:avLst/>
              <a:gdLst/>
              <a:ahLst/>
              <a:cxnLst/>
              <a:rect r="r" b="b" t="t" l="l"/>
              <a:pathLst>
                <a:path h="768350" w="24384000">
                  <a:moveTo>
                    <a:pt x="0" y="0"/>
                  </a:moveTo>
                  <a:lnTo>
                    <a:pt x="24384000" y="0"/>
                  </a:lnTo>
                  <a:lnTo>
                    <a:pt x="24384000" y="768350"/>
                  </a:lnTo>
                  <a:lnTo>
                    <a:pt x="0" y="768350"/>
                  </a:lnTo>
                  <a:close/>
                </a:path>
              </a:pathLst>
            </a:custGeom>
            <a:solidFill>
              <a:srgbClr val="8F5469"/>
            </a:solidFill>
          </p:spPr>
        </p:sp>
      </p:grpSp>
      <p:sp>
        <p:nvSpPr>
          <p:cNvPr name="Freeform 4" id="4"/>
          <p:cNvSpPr/>
          <p:nvPr/>
        </p:nvSpPr>
        <p:spPr>
          <a:xfrm flipH="false" flipV="false" rot="0">
            <a:off x="14478006" y="6078136"/>
            <a:ext cx="3962392" cy="3791968"/>
          </a:xfrm>
          <a:custGeom>
            <a:avLst/>
            <a:gdLst/>
            <a:ahLst/>
            <a:cxnLst/>
            <a:rect r="r" b="b" t="t" l="l"/>
            <a:pathLst>
              <a:path h="3791968" w="3962392">
                <a:moveTo>
                  <a:pt x="0" y="0"/>
                </a:moveTo>
                <a:lnTo>
                  <a:pt x="3962392" y="0"/>
                </a:lnTo>
                <a:lnTo>
                  <a:pt x="3962392" y="3791968"/>
                </a:lnTo>
                <a:lnTo>
                  <a:pt x="0" y="3791968"/>
                </a:lnTo>
                <a:lnTo>
                  <a:pt x="0" y="0"/>
                </a:lnTo>
                <a:close/>
              </a:path>
            </a:pathLst>
          </a:custGeom>
          <a:blipFill>
            <a:blip r:embed="rId2"/>
            <a:stretch>
              <a:fillRect l="0" t="0" r="0" b="0"/>
            </a:stretch>
          </a:blipFill>
        </p:spPr>
      </p:sp>
      <p:grpSp>
        <p:nvGrpSpPr>
          <p:cNvPr name="Group 5" id="5"/>
          <p:cNvGrpSpPr/>
          <p:nvPr/>
        </p:nvGrpSpPr>
        <p:grpSpPr>
          <a:xfrm rot="0">
            <a:off x="910866" y="629056"/>
            <a:ext cx="7729800" cy="1614678"/>
            <a:chOff x="0" y="0"/>
            <a:chExt cx="10306400" cy="2152904"/>
          </a:xfrm>
        </p:grpSpPr>
        <p:sp>
          <p:nvSpPr>
            <p:cNvPr name="Freeform 6" id="6"/>
            <p:cNvSpPr/>
            <p:nvPr/>
          </p:nvSpPr>
          <p:spPr>
            <a:xfrm flipH="false" flipV="false" rot="0">
              <a:off x="0" y="0"/>
              <a:ext cx="10306400" cy="2152904"/>
            </a:xfrm>
            <a:custGeom>
              <a:avLst/>
              <a:gdLst/>
              <a:ahLst/>
              <a:cxnLst/>
              <a:rect r="r" b="b" t="t" l="l"/>
              <a:pathLst>
                <a:path h="2152904" w="10306400">
                  <a:moveTo>
                    <a:pt x="0" y="0"/>
                  </a:moveTo>
                  <a:lnTo>
                    <a:pt x="10306400" y="0"/>
                  </a:lnTo>
                  <a:lnTo>
                    <a:pt x="10306400" y="2152904"/>
                  </a:lnTo>
                  <a:lnTo>
                    <a:pt x="0" y="2152904"/>
                  </a:lnTo>
                  <a:close/>
                </a:path>
              </a:pathLst>
            </a:custGeom>
            <a:solidFill>
              <a:srgbClr val="000000">
                <a:alpha val="0"/>
              </a:srgbClr>
            </a:solidFill>
          </p:spPr>
        </p:sp>
        <p:sp>
          <p:nvSpPr>
            <p:cNvPr name="TextBox 7" id="7"/>
            <p:cNvSpPr txBox="true"/>
            <p:nvPr/>
          </p:nvSpPr>
          <p:spPr>
            <a:xfrm>
              <a:off x="0" y="-219075"/>
              <a:ext cx="10306400" cy="2371979"/>
            </a:xfrm>
            <a:prstGeom prst="rect">
              <a:avLst/>
            </a:prstGeom>
          </p:spPr>
          <p:txBody>
            <a:bodyPr anchor="t" rtlCol="false" tIns="0" lIns="0" bIns="0" rIns="0"/>
            <a:lstStyle/>
            <a:p>
              <a:pPr algn="l">
                <a:lnSpc>
                  <a:spcPts val="8280"/>
                </a:lnSpc>
              </a:pPr>
              <a:r>
                <a:rPr lang="en-US" b="true" sz="6000">
                  <a:solidFill>
                    <a:srgbClr val="024918"/>
                  </a:solidFill>
                  <a:latin typeface="Arial Bold"/>
                  <a:ea typeface="Arial Bold"/>
                  <a:cs typeface="Arial Bold"/>
                  <a:sym typeface="Arial Bold"/>
                </a:rPr>
                <a:t> Advocacy Goals</a:t>
              </a:r>
            </a:p>
            <a:p>
              <a:pPr algn="l">
                <a:lnSpc>
                  <a:spcPts val="3600"/>
                </a:lnSpc>
              </a:pPr>
            </a:p>
          </p:txBody>
        </p:sp>
      </p:grpSp>
      <p:sp>
        <p:nvSpPr>
          <p:cNvPr name="TextBox 8" id="8"/>
          <p:cNvSpPr txBox="true"/>
          <p:nvPr/>
        </p:nvSpPr>
        <p:spPr>
          <a:xfrm rot="0">
            <a:off x="2311035" y="4212075"/>
            <a:ext cx="12012811" cy="428625"/>
          </a:xfrm>
          <a:prstGeom prst="rect">
            <a:avLst/>
          </a:prstGeom>
        </p:spPr>
        <p:txBody>
          <a:bodyPr anchor="t" rtlCol="false" tIns="0" lIns="0" bIns="0" rIns="0">
            <a:spAutoFit/>
          </a:bodyPr>
          <a:lstStyle/>
          <a:p>
            <a:pPr algn="ctr">
              <a:lnSpc>
                <a:spcPts val="3359"/>
              </a:lnSpc>
              <a:spcBef>
                <a:spcPct val="0"/>
              </a:spcBef>
            </a:pPr>
            <a:r>
              <a:rPr lang="en-US" b="true" sz="2799">
                <a:solidFill>
                  <a:srgbClr val="024918"/>
                </a:solidFill>
                <a:latin typeface="Lato Bold"/>
                <a:ea typeface="Lato Bold"/>
                <a:cs typeface="Lato Bold"/>
                <a:sym typeface="Lato Bold"/>
              </a:rPr>
              <a:t>Add innovative and life-saving treatments to the national reimbursement list</a:t>
            </a:r>
          </a:p>
        </p:txBody>
      </p:sp>
      <p:sp>
        <p:nvSpPr>
          <p:cNvPr name="TextBox 9" id="9"/>
          <p:cNvSpPr txBox="true"/>
          <p:nvPr/>
        </p:nvSpPr>
        <p:spPr>
          <a:xfrm rot="0">
            <a:off x="2331751" y="5338913"/>
            <a:ext cx="10535722" cy="428625"/>
          </a:xfrm>
          <a:prstGeom prst="rect">
            <a:avLst/>
          </a:prstGeom>
        </p:spPr>
        <p:txBody>
          <a:bodyPr anchor="t" rtlCol="false" tIns="0" lIns="0" bIns="0" rIns="0">
            <a:spAutoFit/>
          </a:bodyPr>
          <a:lstStyle/>
          <a:p>
            <a:pPr algn="ctr">
              <a:lnSpc>
                <a:spcPts val="3359"/>
              </a:lnSpc>
              <a:spcBef>
                <a:spcPct val="0"/>
              </a:spcBef>
            </a:pPr>
            <a:r>
              <a:rPr lang="en-US" b="true" sz="2799">
                <a:solidFill>
                  <a:srgbClr val="024918"/>
                </a:solidFill>
                <a:latin typeface="Lato Bold"/>
                <a:ea typeface="Lato Bold"/>
                <a:cs typeface="Lato Bold"/>
                <a:sym typeface="Lato Bold"/>
              </a:rPr>
              <a:t>Establish and implement a comprehensive national cancer strategy.</a:t>
            </a:r>
          </a:p>
        </p:txBody>
      </p:sp>
      <p:sp>
        <p:nvSpPr>
          <p:cNvPr name="TextBox 10" id="10"/>
          <p:cNvSpPr txBox="true"/>
          <p:nvPr/>
        </p:nvSpPr>
        <p:spPr>
          <a:xfrm rot="0">
            <a:off x="2197527" y="6314158"/>
            <a:ext cx="13877935" cy="428625"/>
          </a:xfrm>
          <a:prstGeom prst="rect">
            <a:avLst/>
          </a:prstGeom>
        </p:spPr>
        <p:txBody>
          <a:bodyPr anchor="t" rtlCol="false" tIns="0" lIns="0" bIns="0" rIns="0">
            <a:spAutoFit/>
          </a:bodyPr>
          <a:lstStyle/>
          <a:p>
            <a:pPr algn="ctr">
              <a:lnSpc>
                <a:spcPts val="3359"/>
              </a:lnSpc>
              <a:spcBef>
                <a:spcPct val="0"/>
              </a:spcBef>
            </a:pPr>
            <a:r>
              <a:rPr lang="en-US" b="true" sz="2799">
                <a:solidFill>
                  <a:srgbClr val="024918"/>
                </a:solidFill>
                <a:latin typeface="Lato Bold"/>
                <a:ea typeface="Lato Bold"/>
                <a:cs typeface="Lato Bold"/>
                <a:sym typeface="Lato Bold"/>
              </a:rPr>
              <a:t>Ensure faster and more accurate diagnostics, including PET scans and molecular testing.</a:t>
            </a:r>
          </a:p>
        </p:txBody>
      </p:sp>
      <p:sp>
        <p:nvSpPr>
          <p:cNvPr name="TextBox 11" id="11"/>
          <p:cNvSpPr txBox="true"/>
          <p:nvPr/>
        </p:nvSpPr>
        <p:spPr>
          <a:xfrm rot="0">
            <a:off x="1808336" y="7565683"/>
            <a:ext cx="13877935" cy="428625"/>
          </a:xfrm>
          <a:prstGeom prst="rect">
            <a:avLst/>
          </a:prstGeom>
        </p:spPr>
        <p:txBody>
          <a:bodyPr anchor="t" rtlCol="false" tIns="0" lIns="0" bIns="0" rIns="0">
            <a:spAutoFit/>
          </a:bodyPr>
          <a:lstStyle/>
          <a:p>
            <a:pPr algn="ctr">
              <a:lnSpc>
                <a:spcPts val="3359"/>
              </a:lnSpc>
              <a:spcBef>
                <a:spcPct val="0"/>
              </a:spcBef>
            </a:pPr>
            <a:r>
              <a:rPr lang="en-US" b="true" sz="2799">
                <a:solidFill>
                  <a:srgbClr val="024918"/>
                </a:solidFill>
                <a:latin typeface="Lato Bold"/>
                <a:ea typeface="Lato Bold"/>
                <a:cs typeface="Lato Bold"/>
                <a:sym typeface="Lato Bold"/>
              </a:rPr>
              <a:t>Decentralize care so patients outside of Skopje can access treatment closer to home.</a:t>
            </a:r>
          </a:p>
        </p:txBody>
      </p:sp>
      <p:sp>
        <p:nvSpPr>
          <p:cNvPr name="TextBox 12" id="12"/>
          <p:cNvSpPr txBox="true"/>
          <p:nvPr/>
        </p:nvSpPr>
        <p:spPr>
          <a:xfrm rot="0">
            <a:off x="1997372" y="8689633"/>
            <a:ext cx="14324408" cy="847725"/>
          </a:xfrm>
          <a:prstGeom prst="rect">
            <a:avLst/>
          </a:prstGeom>
        </p:spPr>
        <p:txBody>
          <a:bodyPr anchor="t" rtlCol="false" tIns="0" lIns="0" bIns="0" rIns="0">
            <a:spAutoFit/>
          </a:bodyPr>
          <a:lstStyle/>
          <a:p>
            <a:pPr algn="ctr">
              <a:lnSpc>
                <a:spcPts val="3359"/>
              </a:lnSpc>
              <a:spcBef>
                <a:spcPct val="0"/>
              </a:spcBef>
            </a:pPr>
            <a:r>
              <a:rPr lang="en-US" b="true" sz="2799">
                <a:solidFill>
                  <a:srgbClr val="024918"/>
                </a:solidFill>
                <a:latin typeface="Lato Bold"/>
                <a:ea typeface="Lato Bold"/>
                <a:cs typeface="Lato Bold"/>
                <a:sym typeface="Lato Bold"/>
              </a:rPr>
              <a:t>Develop and advocate for the HEMA-ONKO 2025 Cancer Plan as a long-term framework for patient-centered cancer care.</a:t>
            </a:r>
          </a:p>
        </p:txBody>
      </p:sp>
      <p:sp>
        <p:nvSpPr>
          <p:cNvPr name="TextBox 13" id="13"/>
          <p:cNvSpPr txBox="true"/>
          <p:nvPr/>
        </p:nvSpPr>
        <p:spPr>
          <a:xfrm rot="0">
            <a:off x="2337050" y="2200822"/>
            <a:ext cx="9841468" cy="428625"/>
          </a:xfrm>
          <a:prstGeom prst="rect">
            <a:avLst/>
          </a:prstGeom>
        </p:spPr>
        <p:txBody>
          <a:bodyPr anchor="t" rtlCol="false" tIns="0" lIns="0" bIns="0" rIns="0">
            <a:spAutoFit/>
          </a:bodyPr>
          <a:lstStyle/>
          <a:p>
            <a:pPr algn="ctr">
              <a:lnSpc>
                <a:spcPts val="3359"/>
              </a:lnSpc>
              <a:spcBef>
                <a:spcPct val="0"/>
              </a:spcBef>
            </a:pPr>
            <a:r>
              <a:rPr lang="en-US" b="true" sz="2799">
                <a:solidFill>
                  <a:srgbClr val="024918"/>
                </a:solidFill>
                <a:latin typeface="Lato Bold"/>
                <a:ea typeface="Lato Bold"/>
                <a:cs typeface="Lato Bold"/>
                <a:sym typeface="Lato Bold"/>
              </a:rPr>
              <a:t>Strengthening awareness campaigns for early cancer detection</a:t>
            </a:r>
          </a:p>
        </p:txBody>
      </p:sp>
      <p:sp>
        <p:nvSpPr>
          <p:cNvPr name="TextBox 14" id="14"/>
          <p:cNvSpPr txBox="true"/>
          <p:nvPr/>
        </p:nvSpPr>
        <p:spPr>
          <a:xfrm rot="0">
            <a:off x="1347402" y="3176738"/>
            <a:ext cx="11820763" cy="428625"/>
          </a:xfrm>
          <a:prstGeom prst="rect">
            <a:avLst/>
          </a:prstGeom>
        </p:spPr>
        <p:txBody>
          <a:bodyPr anchor="t" rtlCol="false" tIns="0" lIns="0" bIns="0" rIns="0">
            <a:spAutoFit/>
          </a:bodyPr>
          <a:lstStyle/>
          <a:p>
            <a:pPr algn="ctr">
              <a:lnSpc>
                <a:spcPts val="3359"/>
              </a:lnSpc>
              <a:spcBef>
                <a:spcPct val="0"/>
              </a:spcBef>
            </a:pPr>
            <a:r>
              <a:rPr lang="en-US" b="true" sz="2799">
                <a:solidFill>
                  <a:srgbClr val="024918"/>
                </a:solidFill>
                <a:latin typeface="Lato Bold"/>
                <a:ea typeface="Lato Bold"/>
                <a:cs typeface="Lato Bold"/>
                <a:sym typeface="Lato Bold"/>
              </a:rPr>
              <a:t>Improving screening programs to increase early diagnosis rates</a:t>
            </a:r>
          </a:p>
        </p:txBody>
      </p:sp>
      <p:sp>
        <p:nvSpPr>
          <p:cNvPr name="Freeform 15" id="15"/>
          <p:cNvSpPr/>
          <p:nvPr/>
        </p:nvSpPr>
        <p:spPr>
          <a:xfrm flipH="false" flipV="false" rot="0">
            <a:off x="1099902" y="4005413"/>
            <a:ext cx="897470" cy="851475"/>
          </a:xfrm>
          <a:custGeom>
            <a:avLst/>
            <a:gdLst/>
            <a:ahLst/>
            <a:cxnLst/>
            <a:rect r="r" b="b" t="t" l="l"/>
            <a:pathLst>
              <a:path h="851475" w="897470">
                <a:moveTo>
                  <a:pt x="0" y="0"/>
                </a:moveTo>
                <a:lnTo>
                  <a:pt x="897470" y="0"/>
                </a:lnTo>
                <a:lnTo>
                  <a:pt x="897470" y="851475"/>
                </a:lnTo>
                <a:lnTo>
                  <a:pt x="0" y="85147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6" id="16"/>
          <p:cNvSpPr/>
          <p:nvPr/>
        </p:nvSpPr>
        <p:spPr>
          <a:xfrm flipH="false" flipV="false" rot="0">
            <a:off x="1099902" y="5091263"/>
            <a:ext cx="897470" cy="851475"/>
          </a:xfrm>
          <a:custGeom>
            <a:avLst/>
            <a:gdLst/>
            <a:ahLst/>
            <a:cxnLst/>
            <a:rect r="r" b="b" t="t" l="l"/>
            <a:pathLst>
              <a:path h="851475" w="897470">
                <a:moveTo>
                  <a:pt x="0" y="0"/>
                </a:moveTo>
                <a:lnTo>
                  <a:pt x="897470" y="0"/>
                </a:lnTo>
                <a:lnTo>
                  <a:pt x="897470" y="851475"/>
                </a:lnTo>
                <a:lnTo>
                  <a:pt x="0" y="85147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7" id="17"/>
          <p:cNvSpPr/>
          <p:nvPr/>
        </p:nvSpPr>
        <p:spPr>
          <a:xfrm flipH="false" flipV="false" rot="0">
            <a:off x="1099902" y="6107496"/>
            <a:ext cx="897470" cy="851475"/>
          </a:xfrm>
          <a:custGeom>
            <a:avLst/>
            <a:gdLst/>
            <a:ahLst/>
            <a:cxnLst/>
            <a:rect r="r" b="b" t="t" l="l"/>
            <a:pathLst>
              <a:path h="851475" w="897470">
                <a:moveTo>
                  <a:pt x="0" y="0"/>
                </a:moveTo>
                <a:lnTo>
                  <a:pt x="897470" y="0"/>
                </a:lnTo>
                <a:lnTo>
                  <a:pt x="897470" y="851474"/>
                </a:lnTo>
                <a:lnTo>
                  <a:pt x="0" y="85147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8" id="18"/>
          <p:cNvSpPr/>
          <p:nvPr/>
        </p:nvSpPr>
        <p:spPr>
          <a:xfrm flipH="false" flipV="false" rot="0">
            <a:off x="1099902" y="7359020"/>
            <a:ext cx="897470" cy="851475"/>
          </a:xfrm>
          <a:custGeom>
            <a:avLst/>
            <a:gdLst/>
            <a:ahLst/>
            <a:cxnLst/>
            <a:rect r="r" b="b" t="t" l="l"/>
            <a:pathLst>
              <a:path h="851475" w="897470">
                <a:moveTo>
                  <a:pt x="0" y="0"/>
                </a:moveTo>
                <a:lnTo>
                  <a:pt x="897470" y="0"/>
                </a:lnTo>
                <a:lnTo>
                  <a:pt x="897470" y="851475"/>
                </a:lnTo>
                <a:lnTo>
                  <a:pt x="0" y="85147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9" id="19"/>
          <p:cNvSpPr/>
          <p:nvPr/>
        </p:nvSpPr>
        <p:spPr>
          <a:xfrm flipH="false" flipV="false" rot="0">
            <a:off x="1099902" y="8610545"/>
            <a:ext cx="897470" cy="851475"/>
          </a:xfrm>
          <a:custGeom>
            <a:avLst/>
            <a:gdLst/>
            <a:ahLst/>
            <a:cxnLst/>
            <a:rect r="r" b="b" t="t" l="l"/>
            <a:pathLst>
              <a:path h="851475" w="897470">
                <a:moveTo>
                  <a:pt x="0" y="0"/>
                </a:moveTo>
                <a:lnTo>
                  <a:pt x="897470" y="0"/>
                </a:lnTo>
                <a:lnTo>
                  <a:pt x="897470" y="851475"/>
                </a:lnTo>
                <a:lnTo>
                  <a:pt x="0" y="85147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20" id="20"/>
          <p:cNvSpPr/>
          <p:nvPr/>
        </p:nvSpPr>
        <p:spPr>
          <a:xfrm flipH="false" flipV="false" rot="0">
            <a:off x="1099902" y="1994160"/>
            <a:ext cx="897470" cy="851475"/>
          </a:xfrm>
          <a:custGeom>
            <a:avLst/>
            <a:gdLst/>
            <a:ahLst/>
            <a:cxnLst/>
            <a:rect r="r" b="b" t="t" l="l"/>
            <a:pathLst>
              <a:path h="851475" w="897470">
                <a:moveTo>
                  <a:pt x="0" y="0"/>
                </a:moveTo>
                <a:lnTo>
                  <a:pt x="897470" y="0"/>
                </a:lnTo>
                <a:lnTo>
                  <a:pt x="897470" y="851474"/>
                </a:lnTo>
                <a:lnTo>
                  <a:pt x="0" y="85147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21" id="21"/>
          <p:cNvSpPr/>
          <p:nvPr/>
        </p:nvSpPr>
        <p:spPr>
          <a:xfrm flipH="false" flipV="false" rot="0">
            <a:off x="1099902" y="3007559"/>
            <a:ext cx="897470" cy="851475"/>
          </a:xfrm>
          <a:custGeom>
            <a:avLst/>
            <a:gdLst/>
            <a:ahLst/>
            <a:cxnLst/>
            <a:rect r="r" b="b" t="t" l="l"/>
            <a:pathLst>
              <a:path h="851475" w="897470">
                <a:moveTo>
                  <a:pt x="0" y="0"/>
                </a:moveTo>
                <a:lnTo>
                  <a:pt x="897470" y="0"/>
                </a:lnTo>
                <a:lnTo>
                  <a:pt x="897470" y="851475"/>
                </a:lnTo>
                <a:lnTo>
                  <a:pt x="0" y="85147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22" id="22"/>
          <p:cNvSpPr/>
          <p:nvPr/>
        </p:nvSpPr>
        <p:spPr>
          <a:xfrm flipH="false" flipV="false" rot="0">
            <a:off x="10200088" y="-1573697"/>
            <a:ext cx="4243837" cy="4243837"/>
          </a:xfrm>
          <a:custGeom>
            <a:avLst/>
            <a:gdLst/>
            <a:ahLst/>
            <a:cxnLst/>
            <a:rect r="r" b="b" t="t" l="l"/>
            <a:pathLst>
              <a:path h="4243837" w="4243837">
                <a:moveTo>
                  <a:pt x="0" y="0"/>
                </a:moveTo>
                <a:lnTo>
                  <a:pt x="4243836" y="0"/>
                </a:lnTo>
                <a:lnTo>
                  <a:pt x="4243836" y="4243837"/>
                </a:lnTo>
                <a:lnTo>
                  <a:pt x="0" y="4243837"/>
                </a:lnTo>
                <a:lnTo>
                  <a:pt x="0" y="0"/>
                </a:lnTo>
                <a:close/>
              </a:path>
            </a:pathLst>
          </a:custGeom>
          <a:blipFill>
            <a:blip r:embed="rId5">
              <a:alphaModFix amt="72000"/>
              <a:extLst>
                <a:ext uri="{96DAC541-7B7A-43D3-8B79-37D633B846F1}">
                  <asvg:svgBlip xmlns:asvg="http://schemas.microsoft.com/office/drawing/2016/SVG/main" r:embed="rId6"/>
                </a:ext>
              </a:extLst>
            </a:blip>
            <a:stretch>
              <a:fillRect l="0" t="0" r="0" b="0"/>
            </a:stretch>
          </a:blipFill>
        </p:spPr>
      </p:sp>
      <p:sp>
        <p:nvSpPr>
          <p:cNvPr name="Freeform 23" id="23"/>
          <p:cNvSpPr/>
          <p:nvPr/>
        </p:nvSpPr>
        <p:spPr>
          <a:xfrm flipH="false" flipV="false" rot="0">
            <a:off x="12006574" y="-62479"/>
            <a:ext cx="6096000" cy="1722120"/>
          </a:xfrm>
          <a:custGeom>
            <a:avLst/>
            <a:gdLst/>
            <a:ahLst/>
            <a:cxnLst/>
            <a:rect r="r" b="b" t="t" l="l"/>
            <a:pathLst>
              <a:path h="1722120" w="6096000">
                <a:moveTo>
                  <a:pt x="0" y="0"/>
                </a:moveTo>
                <a:lnTo>
                  <a:pt x="6096000" y="0"/>
                </a:lnTo>
                <a:lnTo>
                  <a:pt x="6096000" y="1722120"/>
                </a:lnTo>
                <a:lnTo>
                  <a:pt x="0" y="1722120"/>
                </a:lnTo>
                <a:lnTo>
                  <a:pt x="0" y="0"/>
                </a:lnTo>
                <a:close/>
              </a:path>
            </a:pathLst>
          </a:custGeom>
          <a:blipFill>
            <a:blip r:embed="rId7">
              <a:alphaModFix amt="71000"/>
              <a:extLst>
                <a:ext uri="{96DAC541-7B7A-43D3-8B79-37D633B846F1}">
                  <asvg:svgBlip xmlns:asvg="http://schemas.microsoft.com/office/drawing/2016/SVG/main" r:embed="rId8"/>
                </a:ext>
              </a:extLst>
            </a:blip>
            <a:stretch>
              <a:fillRect l="0" t="0" r="0" b="0"/>
            </a:stretch>
          </a:blipFill>
        </p:spPr>
      </p:sp>
      <p:sp>
        <p:nvSpPr>
          <p:cNvPr name="Freeform 24" id="24"/>
          <p:cNvSpPr/>
          <p:nvPr/>
        </p:nvSpPr>
        <p:spPr>
          <a:xfrm flipH="false" flipV="false" rot="0">
            <a:off x="12322006" y="295984"/>
            <a:ext cx="5896896" cy="1363657"/>
          </a:xfrm>
          <a:custGeom>
            <a:avLst/>
            <a:gdLst/>
            <a:ahLst/>
            <a:cxnLst/>
            <a:rect r="r" b="b" t="t" l="l"/>
            <a:pathLst>
              <a:path h="1363657" w="5896896">
                <a:moveTo>
                  <a:pt x="0" y="0"/>
                </a:moveTo>
                <a:lnTo>
                  <a:pt x="5896896" y="0"/>
                </a:lnTo>
                <a:lnTo>
                  <a:pt x="5896896" y="1363657"/>
                </a:lnTo>
                <a:lnTo>
                  <a:pt x="0" y="136365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D8CAD0"/>
        </a:solidFill>
      </p:bgPr>
    </p:bg>
    <p:spTree>
      <p:nvGrpSpPr>
        <p:cNvPr id="1" name=""/>
        <p:cNvGrpSpPr/>
        <p:nvPr/>
      </p:nvGrpSpPr>
      <p:grpSpPr>
        <a:xfrm>
          <a:off x="0" y="0"/>
          <a:ext cx="0" cy="0"/>
          <a:chOff x="0" y="0"/>
          <a:chExt cx="0" cy="0"/>
        </a:xfrm>
      </p:grpSpPr>
      <p:sp>
        <p:nvSpPr>
          <p:cNvPr name="Freeform 2" id="2"/>
          <p:cNvSpPr/>
          <p:nvPr/>
        </p:nvSpPr>
        <p:spPr>
          <a:xfrm flipH="false" flipV="false" rot="0">
            <a:off x="10118864" y="-1854638"/>
            <a:ext cx="4243837" cy="4243837"/>
          </a:xfrm>
          <a:custGeom>
            <a:avLst/>
            <a:gdLst/>
            <a:ahLst/>
            <a:cxnLst/>
            <a:rect r="r" b="b" t="t" l="l"/>
            <a:pathLst>
              <a:path h="4243837" w="4243837">
                <a:moveTo>
                  <a:pt x="0" y="0"/>
                </a:moveTo>
                <a:lnTo>
                  <a:pt x="4243836" y="0"/>
                </a:lnTo>
                <a:lnTo>
                  <a:pt x="4243836" y="4243837"/>
                </a:lnTo>
                <a:lnTo>
                  <a:pt x="0" y="4243837"/>
                </a:lnTo>
                <a:lnTo>
                  <a:pt x="0" y="0"/>
                </a:lnTo>
                <a:close/>
              </a:path>
            </a:pathLst>
          </a:custGeom>
          <a:blipFill>
            <a:blip r:embed="rId2">
              <a:alphaModFix amt="72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73563" y="55570"/>
            <a:ext cx="6096000" cy="1722120"/>
          </a:xfrm>
          <a:custGeom>
            <a:avLst/>
            <a:gdLst/>
            <a:ahLst/>
            <a:cxnLst/>
            <a:rect r="r" b="b" t="t" l="l"/>
            <a:pathLst>
              <a:path h="1722120" w="6096000">
                <a:moveTo>
                  <a:pt x="0" y="0"/>
                </a:moveTo>
                <a:lnTo>
                  <a:pt x="6096000" y="0"/>
                </a:lnTo>
                <a:lnTo>
                  <a:pt x="6096000" y="1722120"/>
                </a:lnTo>
                <a:lnTo>
                  <a:pt x="0" y="1722120"/>
                </a:lnTo>
                <a:lnTo>
                  <a:pt x="0" y="0"/>
                </a:lnTo>
                <a:close/>
              </a:path>
            </a:pathLst>
          </a:custGeom>
          <a:blipFill>
            <a:blip r:embed="rId4">
              <a:alphaModFix amt="71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388996" y="414033"/>
            <a:ext cx="5896896" cy="1363657"/>
          </a:xfrm>
          <a:custGeom>
            <a:avLst/>
            <a:gdLst/>
            <a:ahLst/>
            <a:cxnLst/>
            <a:rect r="r" b="b" t="t" l="l"/>
            <a:pathLst>
              <a:path h="1363657" w="5896896">
                <a:moveTo>
                  <a:pt x="0" y="0"/>
                </a:moveTo>
                <a:lnTo>
                  <a:pt x="5896895" y="0"/>
                </a:lnTo>
                <a:lnTo>
                  <a:pt x="5896895" y="1363657"/>
                </a:lnTo>
                <a:lnTo>
                  <a:pt x="0" y="136365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6232894" y="55570"/>
            <a:ext cx="6096000" cy="1722120"/>
          </a:xfrm>
          <a:custGeom>
            <a:avLst/>
            <a:gdLst/>
            <a:ahLst/>
            <a:cxnLst/>
            <a:rect r="r" b="b" t="t" l="l"/>
            <a:pathLst>
              <a:path h="1722120" w="6096000">
                <a:moveTo>
                  <a:pt x="0" y="0"/>
                </a:moveTo>
                <a:lnTo>
                  <a:pt x="6096000" y="0"/>
                </a:lnTo>
                <a:lnTo>
                  <a:pt x="6096000" y="1722120"/>
                </a:lnTo>
                <a:lnTo>
                  <a:pt x="0" y="1722120"/>
                </a:lnTo>
                <a:lnTo>
                  <a:pt x="0" y="0"/>
                </a:lnTo>
                <a:close/>
              </a:path>
            </a:pathLst>
          </a:custGeom>
          <a:blipFill>
            <a:blip r:embed="rId4">
              <a:alphaModFix amt="71000"/>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2265563" y="55570"/>
            <a:ext cx="6096000" cy="1722120"/>
          </a:xfrm>
          <a:custGeom>
            <a:avLst/>
            <a:gdLst/>
            <a:ahLst/>
            <a:cxnLst/>
            <a:rect r="r" b="b" t="t" l="l"/>
            <a:pathLst>
              <a:path h="1722120" w="6096000">
                <a:moveTo>
                  <a:pt x="0" y="0"/>
                </a:moveTo>
                <a:lnTo>
                  <a:pt x="6096000" y="0"/>
                </a:lnTo>
                <a:lnTo>
                  <a:pt x="6096000" y="1722120"/>
                </a:lnTo>
                <a:lnTo>
                  <a:pt x="0" y="1722120"/>
                </a:lnTo>
                <a:lnTo>
                  <a:pt x="0" y="0"/>
                </a:lnTo>
                <a:close/>
              </a:path>
            </a:pathLst>
          </a:custGeom>
          <a:blipFill>
            <a:blip r:embed="rId4">
              <a:alphaModFix amt="71000"/>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6431998" y="414033"/>
            <a:ext cx="5896896" cy="1363657"/>
          </a:xfrm>
          <a:custGeom>
            <a:avLst/>
            <a:gdLst/>
            <a:ahLst/>
            <a:cxnLst/>
            <a:rect r="r" b="b" t="t" l="l"/>
            <a:pathLst>
              <a:path h="1363657" w="5896896">
                <a:moveTo>
                  <a:pt x="0" y="0"/>
                </a:moveTo>
                <a:lnTo>
                  <a:pt x="5896896" y="0"/>
                </a:lnTo>
                <a:lnTo>
                  <a:pt x="5896896" y="1363657"/>
                </a:lnTo>
                <a:lnTo>
                  <a:pt x="0" y="136365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12395569" y="414033"/>
            <a:ext cx="5896896" cy="1363657"/>
          </a:xfrm>
          <a:custGeom>
            <a:avLst/>
            <a:gdLst/>
            <a:ahLst/>
            <a:cxnLst/>
            <a:rect r="r" b="b" t="t" l="l"/>
            <a:pathLst>
              <a:path h="1363657" w="5896896">
                <a:moveTo>
                  <a:pt x="0" y="0"/>
                </a:moveTo>
                <a:lnTo>
                  <a:pt x="5896896" y="0"/>
                </a:lnTo>
                <a:lnTo>
                  <a:pt x="5896896" y="1363657"/>
                </a:lnTo>
                <a:lnTo>
                  <a:pt x="0" y="136365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14338369" y="6495032"/>
            <a:ext cx="3962392" cy="3791968"/>
          </a:xfrm>
          <a:custGeom>
            <a:avLst/>
            <a:gdLst/>
            <a:ahLst/>
            <a:cxnLst/>
            <a:rect r="r" b="b" t="t" l="l"/>
            <a:pathLst>
              <a:path h="3791968" w="3962392">
                <a:moveTo>
                  <a:pt x="0" y="0"/>
                </a:moveTo>
                <a:lnTo>
                  <a:pt x="3962392" y="0"/>
                </a:lnTo>
                <a:lnTo>
                  <a:pt x="3962392" y="3791968"/>
                </a:lnTo>
                <a:lnTo>
                  <a:pt x="0" y="3791968"/>
                </a:lnTo>
                <a:lnTo>
                  <a:pt x="0" y="0"/>
                </a:lnTo>
                <a:close/>
              </a:path>
            </a:pathLst>
          </a:custGeom>
          <a:blipFill>
            <a:blip r:embed="rId8"/>
            <a:stretch>
              <a:fillRect l="0" t="0" r="0" b="0"/>
            </a:stretch>
          </a:blipFill>
        </p:spPr>
      </p:sp>
      <p:grpSp>
        <p:nvGrpSpPr>
          <p:cNvPr name="Group 10" id="10"/>
          <p:cNvGrpSpPr/>
          <p:nvPr/>
        </p:nvGrpSpPr>
        <p:grpSpPr>
          <a:xfrm rot="0">
            <a:off x="4444214" y="1777690"/>
            <a:ext cx="10983392" cy="2151126"/>
            <a:chOff x="0" y="0"/>
            <a:chExt cx="14644523" cy="2868168"/>
          </a:xfrm>
        </p:grpSpPr>
        <p:sp>
          <p:nvSpPr>
            <p:cNvPr name="Freeform 11" id="11"/>
            <p:cNvSpPr/>
            <p:nvPr/>
          </p:nvSpPr>
          <p:spPr>
            <a:xfrm flipH="false" flipV="false" rot="0">
              <a:off x="0" y="0"/>
              <a:ext cx="14644523" cy="2868168"/>
            </a:xfrm>
            <a:custGeom>
              <a:avLst/>
              <a:gdLst/>
              <a:ahLst/>
              <a:cxnLst/>
              <a:rect r="r" b="b" t="t" l="l"/>
              <a:pathLst>
                <a:path h="2868168" w="14644523">
                  <a:moveTo>
                    <a:pt x="0" y="0"/>
                  </a:moveTo>
                  <a:lnTo>
                    <a:pt x="14644523" y="0"/>
                  </a:lnTo>
                  <a:lnTo>
                    <a:pt x="14644523" y="2868168"/>
                  </a:lnTo>
                  <a:lnTo>
                    <a:pt x="0" y="2868168"/>
                  </a:lnTo>
                  <a:close/>
                </a:path>
              </a:pathLst>
            </a:custGeom>
            <a:solidFill>
              <a:srgbClr val="000000">
                <a:alpha val="0"/>
              </a:srgbClr>
            </a:solidFill>
          </p:spPr>
        </p:sp>
        <p:sp>
          <p:nvSpPr>
            <p:cNvPr name="TextBox 12" id="12"/>
            <p:cNvSpPr txBox="true"/>
            <p:nvPr/>
          </p:nvSpPr>
          <p:spPr>
            <a:xfrm>
              <a:off x="0" y="-219075"/>
              <a:ext cx="14644523" cy="3087243"/>
            </a:xfrm>
            <a:prstGeom prst="rect">
              <a:avLst/>
            </a:prstGeom>
          </p:spPr>
          <p:txBody>
            <a:bodyPr anchor="t" rtlCol="false" tIns="0" lIns="0" bIns="0" rIns="0"/>
            <a:lstStyle/>
            <a:p>
              <a:pPr algn="l">
                <a:lnSpc>
                  <a:spcPts val="8280"/>
                </a:lnSpc>
              </a:pPr>
              <a:r>
                <a:rPr lang="en-US" b="true" sz="6000">
                  <a:solidFill>
                    <a:srgbClr val="024918"/>
                  </a:solidFill>
                  <a:latin typeface="Arial Bold"/>
                  <a:ea typeface="Arial Bold"/>
                  <a:cs typeface="Arial Bold"/>
                  <a:sym typeface="Arial Bold"/>
                </a:rPr>
                <a:t>Achi</a:t>
              </a:r>
              <a:r>
                <a:rPr lang="en-US" b="true" sz="6000">
                  <a:solidFill>
                    <a:srgbClr val="024918"/>
                  </a:solidFill>
                  <a:latin typeface="Arial Bold"/>
                  <a:ea typeface="Arial Bold"/>
                  <a:cs typeface="Arial Bold"/>
                  <a:sym typeface="Arial Bold"/>
                </a:rPr>
                <a:t>evements &amp; Impact</a:t>
              </a:r>
            </a:p>
          </p:txBody>
        </p:sp>
      </p:grpSp>
      <p:sp>
        <p:nvSpPr>
          <p:cNvPr name="Freeform 13" id="13"/>
          <p:cNvSpPr/>
          <p:nvPr/>
        </p:nvSpPr>
        <p:spPr>
          <a:xfrm flipH="false" flipV="false" rot="0">
            <a:off x="15654126" y="3745290"/>
            <a:ext cx="2206107" cy="1938616"/>
          </a:xfrm>
          <a:custGeom>
            <a:avLst/>
            <a:gdLst/>
            <a:ahLst/>
            <a:cxnLst/>
            <a:rect r="r" b="b" t="t" l="l"/>
            <a:pathLst>
              <a:path h="1938616" w="2206107">
                <a:moveTo>
                  <a:pt x="0" y="0"/>
                </a:moveTo>
                <a:lnTo>
                  <a:pt x="2206107" y="0"/>
                </a:lnTo>
                <a:lnTo>
                  <a:pt x="2206107" y="1938617"/>
                </a:lnTo>
                <a:lnTo>
                  <a:pt x="0" y="1938617"/>
                </a:lnTo>
                <a:lnTo>
                  <a:pt x="0" y="0"/>
                </a:lnTo>
                <a:close/>
              </a:path>
            </a:pathLst>
          </a:custGeom>
          <a:blipFill>
            <a:blip r:embed="rId9"/>
            <a:stretch>
              <a:fillRect l="0" t="0" r="0" b="0"/>
            </a:stretch>
          </a:blipFill>
        </p:spPr>
      </p:sp>
      <p:sp>
        <p:nvSpPr>
          <p:cNvPr name="Freeform 14" id="14"/>
          <p:cNvSpPr/>
          <p:nvPr/>
        </p:nvSpPr>
        <p:spPr>
          <a:xfrm flipH="false" flipV="false" rot="0">
            <a:off x="723874" y="6295516"/>
            <a:ext cx="1779270" cy="2095500"/>
          </a:xfrm>
          <a:custGeom>
            <a:avLst/>
            <a:gdLst/>
            <a:ahLst/>
            <a:cxnLst/>
            <a:rect r="r" b="b" t="t" l="l"/>
            <a:pathLst>
              <a:path h="2095500" w="1779270">
                <a:moveTo>
                  <a:pt x="0" y="0"/>
                </a:moveTo>
                <a:lnTo>
                  <a:pt x="1779270" y="0"/>
                </a:lnTo>
                <a:lnTo>
                  <a:pt x="1779270" y="2095500"/>
                </a:lnTo>
                <a:lnTo>
                  <a:pt x="0" y="20955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5" id="15"/>
          <p:cNvSpPr/>
          <p:nvPr/>
        </p:nvSpPr>
        <p:spPr>
          <a:xfrm flipH="false" flipV="false" rot="0">
            <a:off x="542554" y="4385060"/>
            <a:ext cx="1812689" cy="1515861"/>
          </a:xfrm>
          <a:custGeom>
            <a:avLst/>
            <a:gdLst/>
            <a:ahLst/>
            <a:cxnLst/>
            <a:rect r="r" b="b" t="t" l="l"/>
            <a:pathLst>
              <a:path h="1515861" w="1812689">
                <a:moveTo>
                  <a:pt x="0" y="0"/>
                </a:moveTo>
                <a:lnTo>
                  <a:pt x="1812689" y="0"/>
                </a:lnTo>
                <a:lnTo>
                  <a:pt x="1812689" y="1515862"/>
                </a:lnTo>
                <a:lnTo>
                  <a:pt x="0" y="1515862"/>
                </a:lnTo>
                <a:lnTo>
                  <a:pt x="0" y="0"/>
                </a:lnTo>
                <a:close/>
              </a:path>
            </a:pathLst>
          </a:custGeom>
          <a:blipFill>
            <a:blip r:embed="rId12"/>
            <a:stretch>
              <a:fillRect l="0" t="0" r="0" b="0"/>
            </a:stretch>
          </a:blipFill>
        </p:spPr>
      </p:sp>
      <p:sp>
        <p:nvSpPr>
          <p:cNvPr name="Freeform 16" id="16"/>
          <p:cNvSpPr/>
          <p:nvPr/>
        </p:nvSpPr>
        <p:spPr>
          <a:xfrm flipH="false" flipV="false" rot="0">
            <a:off x="15144703" y="7948641"/>
            <a:ext cx="2127359" cy="2331353"/>
          </a:xfrm>
          <a:custGeom>
            <a:avLst/>
            <a:gdLst/>
            <a:ahLst/>
            <a:cxnLst/>
            <a:rect r="r" b="b" t="t" l="l"/>
            <a:pathLst>
              <a:path h="2331353" w="2127359">
                <a:moveTo>
                  <a:pt x="0" y="0"/>
                </a:moveTo>
                <a:lnTo>
                  <a:pt x="2127360" y="0"/>
                </a:lnTo>
                <a:lnTo>
                  <a:pt x="2127360" y="2331353"/>
                </a:lnTo>
                <a:lnTo>
                  <a:pt x="0" y="2331353"/>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7" id="17"/>
          <p:cNvSpPr/>
          <p:nvPr/>
        </p:nvSpPr>
        <p:spPr>
          <a:xfrm flipH="false" flipV="false" rot="0">
            <a:off x="460132" y="2495852"/>
            <a:ext cx="2425787" cy="1750977"/>
          </a:xfrm>
          <a:custGeom>
            <a:avLst/>
            <a:gdLst/>
            <a:ahLst/>
            <a:cxnLst/>
            <a:rect r="r" b="b" t="t" l="l"/>
            <a:pathLst>
              <a:path h="1750977" w="2425787">
                <a:moveTo>
                  <a:pt x="0" y="0"/>
                </a:moveTo>
                <a:lnTo>
                  <a:pt x="2425787" y="0"/>
                </a:lnTo>
                <a:lnTo>
                  <a:pt x="2425787" y="1750978"/>
                </a:lnTo>
                <a:lnTo>
                  <a:pt x="0" y="1750978"/>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TextBox 18" id="18"/>
          <p:cNvSpPr txBox="true"/>
          <p:nvPr/>
        </p:nvSpPr>
        <p:spPr>
          <a:xfrm rot="0">
            <a:off x="1484109" y="9114916"/>
            <a:ext cx="13387388" cy="847725"/>
          </a:xfrm>
          <a:prstGeom prst="rect">
            <a:avLst/>
          </a:prstGeom>
        </p:spPr>
        <p:txBody>
          <a:bodyPr anchor="t" rtlCol="false" tIns="0" lIns="0" bIns="0" rIns="0">
            <a:spAutoFit/>
          </a:bodyPr>
          <a:lstStyle/>
          <a:p>
            <a:pPr algn="l">
              <a:lnSpc>
                <a:spcPts val="3359"/>
              </a:lnSpc>
              <a:spcBef>
                <a:spcPct val="0"/>
              </a:spcBef>
            </a:pPr>
            <a:r>
              <a:rPr lang="en-US" sz="2799">
                <a:solidFill>
                  <a:srgbClr val="024918"/>
                </a:solidFill>
                <a:latin typeface="Lato"/>
                <a:ea typeface="Lato"/>
                <a:cs typeface="Lato"/>
                <a:sym typeface="Lato"/>
              </a:rPr>
              <a:t>B</a:t>
            </a:r>
            <a:r>
              <a:rPr lang="en-US" sz="2799">
                <a:solidFill>
                  <a:srgbClr val="024918"/>
                </a:solidFill>
                <a:latin typeface="Lato"/>
                <a:ea typeface="Lato"/>
                <a:cs typeface="Lato"/>
                <a:sym typeface="Lato"/>
              </a:rPr>
              <a:t>udget secured for breast reconstruction surgery and expanded radiotherapy services.</a:t>
            </a:r>
          </a:p>
          <a:p>
            <a:pPr algn="l">
              <a:lnSpc>
                <a:spcPts val="3359"/>
              </a:lnSpc>
              <a:spcBef>
                <a:spcPct val="0"/>
              </a:spcBef>
            </a:pPr>
            <a:r>
              <a:rPr lang="en-US" sz="2799">
                <a:solidFill>
                  <a:srgbClr val="024918"/>
                </a:solidFill>
                <a:latin typeface="Lato"/>
                <a:ea typeface="Lato"/>
                <a:cs typeface="Lato"/>
                <a:sym typeface="Lato"/>
              </a:rPr>
              <a:t>Expanded access to PET scans</a:t>
            </a:r>
          </a:p>
        </p:txBody>
      </p:sp>
      <p:sp>
        <p:nvSpPr>
          <p:cNvPr name="TextBox 19" id="19"/>
          <p:cNvSpPr txBox="true"/>
          <p:nvPr/>
        </p:nvSpPr>
        <p:spPr>
          <a:xfrm rot="0">
            <a:off x="2885919" y="4714366"/>
            <a:ext cx="12541687" cy="847725"/>
          </a:xfrm>
          <a:prstGeom prst="rect">
            <a:avLst/>
          </a:prstGeom>
        </p:spPr>
        <p:txBody>
          <a:bodyPr anchor="t" rtlCol="false" tIns="0" lIns="0" bIns="0" rIns="0">
            <a:spAutoFit/>
          </a:bodyPr>
          <a:lstStyle/>
          <a:p>
            <a:pPr algn="ctr">
              <a:lnSpc>
                <a:spcPts val="3359"/>
              </a:lnSpc>
              <a:spcBef>
                <a:spcPct val="0"/>
              </a:spcBef>
            </a:pPr>
            <a:r>
              <a:rPr lang="en-US" sz="2799">
                <a:solidFill>
                  <a:srgbClr val="024918"/>
                </a:solidFill>
                <a:latin typeface="Lato"/>
                <a:ea typeface="Lato"/>
                <a:cs typeface="Lato"/>
                <a:sym typeface="Lato"/>
              </a:rPr>
              <a:t>Oncology budget raised from 1.47 to 2.4 billion MKD (64% increase).</a:t>
            </a:r>
          </a:p>
          <a:p>
            <a:pPr algn="ctr">
              <a:lnSpc>
                <a:spcPts val="3359"/>
              </a:lnSpc>
              <a:spcBef>
                <a:spcPct val="0"/>
              </a:spcBef>
            </a:pPr>
            <a:r>
              <a:rPr lang="en-US" sz="2799">
                <a:solidFill>
                  <a:srgbClr val="024918"/>
                </a:solidFill>
                <a:latin typeface="Lato"/>
                <a:ea typeface="Lato"/>
                <a:cs typeface="Lato"/>
                <a:sym typeface="Lato"/>
              </a:rPr>
              <a:t>Haematology budget raised from 290 million to 450 million MKD (55% increase).</a:t>
            </a:r>
          </a:p>
        </p:txBody>
      </p:sp>
      <p:sp>
        <p:nvSpPr>
          <p:cNvPr name="TextBox 20" id="20"/>
          <p:cNvSpPr txBox="true"/>
          <p:nvPr/>
        </p:nvSpPr>
        <p:spPr>
          <a:xfrm rot="0">
            <a:off x="3029460" y="2919057"/>
            <a:ext cx="13398698" cy="428625"/>
          </a:xfrm>
          <a:prstGeom prst="rect">
            <a:avLst/>
          </a:prstGeom>
        </p:spPr>
        <p:txBody>
          <a:bodyPr anchor="t" rtlCol="false" tIns="0" lIns="0" bIns="0" rIns="0">
            <a:spAutoFit/>
          </a:bodyPr>
          <a:lstStyle/>
          <a:p>
            <a:pPr algn="ctr">
              <a:lnSpc>
                <a:spcPts val="3359"/>
              </a:lnSpc>
              <a:spcBef>
                <a:spcPct val="0"/>
              </a:spcBef>
            </a:pPr>
            <a:r>
              <a:rPr lang="en-US" sz="2799">
                <a:solidFill>
                  <a:srgbClr val="024918"/>
                </a:solidFill>
                <a:latin typeface="Lato"/>
                <a:ea typeface="Lato"/>
                <a:cs typeface="Lato"/>
                <a:sym typeface="Lato"/>
              </a:rPr>
              <a:t>Official adoption of the HEMA-ONKO 2025 Cancer Plan after months of consultation.</a:t>
            </a:r>
          </a:p>
        </p:txBody>
      </p:sp>
      <p:sp>
        <p:nvSpPr>
          <p:cNvPr name="TextBox 21" id="21"/>
          <p:cNvSpPr txBox="true"/>
          <p:nvPr/>
        </p:nvSpPr>
        <p:spPr>
          <a:xfrm rot="0">
            <a:off x="3029460" y="6285991"/>
            <a:ext cx="12857381" cy="2105025"/>
          </a:xfrm>
          <a:prstGeom prst="rect">
            <a:avLst/>
          </a:prstGeom>
        </p:spPr>
        <p:txBody>
          <a:bodyPr anchor="t" rtlCol="false" tIns="0" lIns="0" bIns="0" rIns="0">
            <a:spAutoFit/>
          </a:bodyPr>
          <a:lstStyle/>
          <a:p>
            <a:pPr algn="l">
              <a:lnSpc>
                <a:spcPts val="3359"/>
              </a:lnSpc>
              <a:spcBef>
                <a:spcPct val="0"/>
              </a:spcBef>
            </a:pPr>
            <a:r>
              <a:rPr lang="en-US" sz="2799">
                <a:solidFill>
                  <a:srgbClr val="024918"/>
                </a:solidFill>
                <a:latin typeface="Lato"/>
                <a:ea typeface="Lato"/>
                <a:cs typeface="Lato"/>
                <a:sym typeface="Lato"/>
              </a:rPr>
              <a:t>Subcutaneous therapies introduced, saving time and increasing access.</a:t>
            </a:r>
          </a:p>
          <a:p>
            <a:pPr algn="l">
              <a:lnSpc>
                <a:spcPts val="3359"/>
              </a:lnSpc>
              <a:spcBef>
                <a:spcPct val="0"/>
              </a:spcBef>
            </a:pPr>
            <a:r>
              <a:rPr lang="en-US" sz="2799">
                <a:solidFill>
                  <a:srgbClr val="024918"/>
                </a:solidFill>
                <a:latin typeface="Lato"/>
                <a:ea typeface="Lato"/>
                <a:cs typeface="Lato"/>
                <a:sym typeface="Lato"/>
              </a:rPr>
              <a:t>First-ever access to melanoma and prostate cancer biological treatments.</a:t>
            </a:r>
          </a:p>
          <a:p>
            <a:pPr algn="l">
              <a:lnSpc>
                <a:spcPts val="3359"/>
              </a:lnSpc>
              <a:spcBef>
                <a:spcPct val="0"/>
              </a:spcBef>
            </a:pPr>
            <a:r>
              <a:rPr lang="en-US" sz="2799">
                <a:solidFill>
                  <a:srgbClr val="024918"/>
                </a:solidFill>
                <a:latin typeface="Lato"/>
                <a:ea typeface="Lato"/>
                <a:cs typeface="Lato"/>
                <a:sym typeface="Lato"/>
              </a:rPr>
              <a:t>Intravenous therapy will be replaced with subcutaneous therapy, allowing patients to receive treatment closer to home - reducing administration time from more than an hour to just 10 minutes. Getting new treatment for breast cancer patients </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D8CAD0"/>
        </a:solidFill>
      </p:bgPr>
    </p:bg>
    <p:spTree>
      <p:nvGrpSpPr>
        <p:cNvPr id="1" name=""/>
        <p:cNvGrpSpPr/>
        <p:nvPr/>
      </p:nvGrpSpPr>
      <p:grpSpPr>
        <a:xfrm>
          <a:off x="0" y="0"/>
          <a:ext cx="0" cy="0"/>
          <a:chOff x="0" y="0"/>
          <a:chExt cx="0" cy="0"/>
        </a:xfrm>
      </p:grpSpPr>
      <p:grpSp>
        <p:nvGrpSpPr>
          <p:cNvPr name="Group 2" id="2"/>
          <p:cNvGrpSpPr/>
          <p:nvPr/>
        </p:nvGrpSpPr>
        <p:grpSpPr>
          <a:xfrm rot="0">
            <a:off x="713933" y="265067"/>
            <a:ext cx="10839852" cy="1231392"/>
            <a:chOff x="0" y="0"/>
            <a:chExt cx="14453135" cy="1641856"/>
          </a:xfrm>
        </p:grpSpPr>
        <p:sp>
          <p:nvSpPr>
            <p:cNvPr name="Freeform 3" id="3"/>
            <p:cNvSpPr/>
            <p:nvPr/>
          </p:nvSpPr>
          <p:spPr>
            <a:xfrm flipH="false" flipV="false" rot="0">
              <a:off x="0" y="0"/>
              <a:ext cx="14453136" cy="1641856"/>
            </a:xfrm>
            <a:custGeom>
              <a:avLst/>
              <a:gdLst/>
              <a:ahLst/>
              <a:cxnLst/>
              <a:rect r="r" b="b" t="t" l="l"/>
              <a:pathLst>
                <a:path h="1641856" w="14453136">
                  <a:moveTo>
                    <a:pt x="0" y="0"/>
                  </a:moveTo>
                  <a:lnTo>
                    <a:pt x="14453136" y="0"/>
                  </a:lnTo>
                  <a:lnTo>
                    <a:pt x="14453136" y="1641856"/>
                  </a:lnTo>
                  <a:lnTo>
                    <a:pt x="0" y="1641856"/>
                  </a:lnTo>
                  <a:close/>
                </a:path>
              </a:pathLst>
            </a:custGeom>
            <a:solidFill>
              <a:srgbClr val="000000">
                <a:alpha val="0"/>
              </a:srgbClr>
            </a:solidFill>
          </p:spPr>
        </p:sp>
        <p:sp>
          <p:nvSpPr>
            <p:cNvPr name="TextBox 4" id="4"/>
            <p:cNvSpPr txBox="true"/>
            <p:nvPr/>
          </p:nvSpPr>
          <p:spPr>
            <a:xfrm>
              <a:off x="0" y="-9525"/>
              <a:ext cx="14453135" cy="1651381"/>
            </a:xfrm>
            <a:prstGeom prst="rect">
              <a:avLst/>
            </a:prstGeom>
          </p:spPr>
          <p:txBody>
            <a:bodyPr anchor="t" rtlCol="false" tIns="0" lIns="0" bIns="0" rIns="0"/>
            <a:lstStyle/>
            <a:p>
              <a:pPr algn="l">
                <a:lnSpc>
                  <a:spcPts val="7200"/>
                </a:lnSpc>
              </a:pPr>
              <a:r>
                <a:rPr lang="en-US" b="true" sz="6000">
                  <a:solidFill>
                    <a:srgbClr val="024918"/>
                  </a:solidFill>
                  <a:latin typeface="Lato Bold"/>
                  <a:ea typeface="Lato Bold"/>
                  <a:cs typeface="Lato Bold"/>
                  <a:sym typeface="Lato Bold"/>
                </a:rPr>
                <a:t> R</a:t>
              </a:r>
              <a:r>
                <a:rPr lang="en-US" b="true" sz="6000">
                  <a:solidFill>
                    <a:srgbClr val="024918"/>
                  </a:solidFill>
                  <a:latin typeface="Lato Bold"/>
                  <a:ea typeface="Lato Bold"/>
                  <a:cs typeface="Lato Bold"/>
                  <a:sym typeface="Lato Bold"/>
                </a:rPr>
                <a:t>ole of Patient Organizations</a:t>
              </a:r>
            </a:p>
          </p:txBody>
        </p:sp>
      </p:grpSp>
      <p:sp>
        <p:nvSpPr>
          <p:cNvPr name="Freeform 5" id="5"/>
          <p:cNvSpPr/>
          <p:nvPr/>
        </p:nvSpPr>
        <p:spPr>
          <a:xfrm flipH="false" flipV="false" rot="0">
            <a:off x="13299237" y="4233787"/>
            <a:ext cx="4212213" cy="2538793"/>
          </a:xfrm>
          <a:custGeom>
            <a:avLst/>
            <a:gdLst/>
            <a:ahLst/>
            <a:cxnLst/>
            <a:rect r="r" b="b" t="t" l="l"/>
            <a:pathLst>
              <a:path h="2538793" w="4212213">
                <a:moveTo>
                  <a:pt x="0" y="0"/>
                </a:moveTo>
                <a:lnTo>
                  <a:pt x="4212213" y="0"/>
                </a:lnTo>
                <a:lnTo>
                  <a:pt x="4212213" y="2538793"/>
                </a:lnTo>
                <a:lnTo>
                  <a:pt x="0" y="2538793"/>
                </a:lnTo>
                <a:lnTo>
                  <a:pt x="0" y="0"/>
                </a:lnTo>
                <a:close/>
              </a:path>
            </a:pathLst>
          </a:custGeom>
          <a:blipFill>
            <a:blip r:embed="rId2"/>
            <a:stretch>
              <a:fillRect l="0" t="-24435" r="0" b="0"/>
            </a:stretch>
          </a:blipFill>
        </p:spPr>
      </p:sp>
      <p:sp>
        <p:nvSpPr>
          <p:cNvPr name="Freeform 6" id="6"/>
          <p:cNvSpPr/>
          <p:nvPr/>
        </p:nvSpPr>
        <p:spPr>
          <a:xfrm flipH="false" flipV="false" rot="0">
            <a:off x="713933" y="4182810"/>
            <a:ext cx="2262772" cy="3017029"/>
          </a:xfrm>
          <a:custGeom>
            <a:avLst/>
            <a:gdLst/>
            <a:ahLst/>
            <a:cxnLst/>
            <a:rect r="r" b="b" t="t" l="l"/>
            <a:pathLst>
              <a:path h="3017029" w="2262772">
                <a:moveTo>
                  <a:pt x="0" y="0"/>
                </a:moveTo>
                <a:lnTo>
                  <a:pt x="2262772" y="0"/>
                </a:lnTo>
                <a:lnTo>
                  <a:pt x="2262772" y="3017029"/>
                </a:lnTo>
                <a:lnTo>
                  <a:pt x="0" y="3017029"/>
                </a:lnTo>
                <a:lnTo>
                  <a:pt x="0" y="0"/>
                </a:lnTo>
                <a:close/>
              </a:path>
            </a:pathLst>
          </a:custGeom>
          <a:blipFill>
            <a:blip r:embed="rId3"/>
            <a:stretch>
              <a:fillRect l="0" t="0" r="0" b="0"/>
            </a:stretch>
          </a:blipFill>
        </p:spPr>
      </p:sp>
      <p:sp>
        <p:nvSpPr>
          <p:cNvPr name="Freeform 7" id="7"/>
          <p:cNvSpPr/>
          <p:nvPr/>
        </p:nvSpPr>
        <p:spPr>
          <a:xfrm flipH="false" flipV="false" rot="0">
            <a:off x="970355" y="7414409"/>
            <a:ext cx="4012700" cy="2674480"/>
          </a:xfrm>
          <a:custGeom>
            <a:avLst/>
            <a:gdLst/>
            <a:ahLst/>
            <a:cxnLst/>
            <a:rect r="r" b="b" t="t" l="l"/>
            <a:pathLst>
              <a:path h="2674480" w="4012700">
                <a:moveTo>
                  <a:pt x="0" y="0"/>
                </a:moveTo>
                <a:lnTo>
                  <a:pt x="4012700" y="0"/>
                </a:lnTo>
                <a:lnTo>
                  <a:pt x="4012700" y="2674480"/>
                </a:lnTo>
                <a:lnTo>
                  <a:pt x="0" y="2674480"/>
                </a:lnTo>
                <a:lnTo>
                  <a:pt x="0" y="0"/>
                </a:lnTo>
                <a:close/>
              </a:path>
            </a:pathLst>
          </a:custGeom>
          <a:blipFill>
            <a:blip r:embed="rId4"/>
            <a:stretch>
              <a:fillRect l="0" t="0" r="0" b="0"/>
            </a:stretch>
          </a:blipFill>
        </p:spPr>
      </p:sp>
      <p:sp>
        <p:nvSpPr>
          <p:cNvPr name="Freeform 8" id="8"/>
          <p:cNvSpPr/>
          <p:nvPr/>
        </p:nvSpPr>
        <p:spPr>
          <a:xfrm flipH="false" flipV="false" rot="0">
            <a:off x="11553785" y="7246844"/>
            <a:ext cx="2435635" cy="2631079"/>
          </a:xfrm>
          <a:custGeom>
            <a:avLst/>
            <a:gdLst/>
            <a:ahLst/>
            <a:cxnLst/>
            <a:rect r="r" b="b" t="t" l="l"/>
            <a:pathLst>
              <a:path h="2631079" w="2435635">
                <a:moveTo>
                  <a:pt x="0" y="0"/>
                </a:moveTo>
                <a:lnTo>
                  <a:pt x="2435635" y="0"/>
                </a:lnTo>
                <a:lnTo>
                  <a:pt x="2435635" y="2631079"/>
                </a:lnTo>
                <a:lnTo>
                  <a:pt x="0" y="2631079"/>
                </a:lnTo>
                <a:lnTo>
                  <a:pt x="0" y="0"/>
                </a:lnTo>
                <a:close/>
              </a:path>
            </a:pathLst>
          </a:custGeom>
          <a:blipFill>
            <a:blip r:embed="rId5"/>
            <a:stretch>
              <a:fillRect l="0" t="0" r="0" b="-23428"/>
            </a:stretch>
          </a:blipFill>
        </p:spPr>
      </p:sp>
      <p:sp>
        <p:nvSpPr>
          <p:cNvPr name="Freeform 9" id="9"/>
          <p:cNvSpPr/>
          <p:nvPr/>
        </p:nvSpPr>
        <p:spPr>
          <a:xfrm flipH="false" flipV="false" rot="0">
            <a:off x="5496368" y="7414409"/>
            <a:ext cx="5767952" cy="2295950"/>
          </a:xfrm>
          <a:custGeom>
            <a:avLst/>
            <a:gdLst/>
            <a:ahLst/>
            <a:cxnLst/>
            <a:rect r="r" b="b" t="t" l="l"/>
            <a:pathLst>
              <a:path h="2295950" w="5767952">
                <a:moveTo>
                  <a:pt x="0" y="0"/>
                </a:moveTo>
                <a:lnTo>
                  <a:pt x="5767953" y="0"/>
                </a:lnTo>
                <a:lnTo>
                  <a:pt x="5767953" y="2295950"/>
                </a:lnTo>
                <a:lnTo>
                  <a:pt x="0" y="2295950"/>
                </a:lnTo>
                <a:lnTo>
                  <a:pt x="0" y="0"/>
                </a:lnTo>
                <a:close/>
              </a:path>
            </a:pathLst>
          </a:custGeom>
          <a:blipFill>
            <a:blip r:embed="rId6"/>
            <a:stretch>
              <a:fillRect l="-12353" t="-47192" r="-3474" b="-16486"/>
            </a:stretch>
          </a:blipFill>
        </p:spPr>
      </p:sp>
      <p:sp>
        <p:nvSpPr>
          <p:cNvPr name="Freeform 10" id="10"/>
          <p:cNvSpPr/>
          <p:nvPr/>
        </p:nvSpPr>
        <p:spPr>
          <a:xfrm flipH="false" flipV="false" rot="0">
            <a:off x="3347962" y="3994669"/>
            <a:ext cx="5974170" cy="3017029"/>
          </a:xfrm>
          <a:custGeom>
            <a:avLst/>
            <a:gdLst/>
            <a:ahLst/>
            <a:cxnLst/>
            <a:rect r="r" b="b" t="t" l="l"/>
            <a:pathLst>
              <a:path h="3017029" w="5974170">
                <a:moveTo>
                  <a:pt x="0" y="0"/>
                </a:moveTo>
                <a:lnTo>
                  <a:pt x="5974170" y="0"/>
                </a:lnTo>
                <a:lnTo>
                  <a:pt x="5974170" y="3017029"/>
                </a:lnTo>
                <a:lnTo>
                  <a:pt x="0" y="3017029"/>
                </a:lnTo>
                <a:lnTo>
                  <a:pt x="0" y="0"/>
                </a:lnTo>
                <a:close/>
              </a:path>
            </a:pathLst>
          </a:custGeom>
          <a:blipFill>
            <a:blip r:embed="rId7"/>
            <a:stretch>
              <a:fillRect l="-1490" t="-31634" r="0" b="-19090"/>
            </a:stretch>
          </a:blipFill>
        </p:spPr>
      </p:sp>
      <p:sp>
        <p:nvSpPr>
          <p:cNvPr name="Freeform 11" id="11"/>
          <p:cNvSpPr/>
          <p:nvPr/>
        </p:nvSpPr>
        <p:spPr>
          <a:xfrm flipH="false" flipV="false" rot="0">
            <a:off x="9989456" y="3874103"/>
            <a:ext cx="2643031" cy="3256644"/>
          </a:xfrm>
          <a:custGeom>
            <a:avLst/>
            <a:gdLst/>
            <a:ahLst/>
            <a:cxnLst/>
            <a:rect r="r" b="b" t="t" l="l"/>
            <a:pathLst>
              <a:path h="3256644" w="2643031">
                <a:moveTo>
                  <a:pt x="0" y="0"/>
                </a:moveTo>
                <a:lnTo>
                  <a:pt x="2643031" y="0"/>
                </a:lnTo>
                <a:lnTo>
                  <a:pt x="2643031" y="3256644"/>
                </a:lnTo>
                <a:lnTo>
                  <a:pt x="0" y="3256644"/>
                </a:lnTo>
                <a:lnTo>
                  <a:pt x="0" y="0"/>
                </a:lnTo>
                <a:close/>
              </a:path>
            </a:pathLst>
          </a:custGeom>
          <a:blipFill>
            <a:blip r:embed="rId8"/>
            <a:stretch>
              <a:fillRect l="0" t="-4102" r="0" b="-4108"/>
            </a:stretch>
          </a:blipFill>
        </p:spPr>
      </p:sp>
      <p:sp>
        <p:nvSpPr>
          <p:cNvPr name="Freeform 12" id="12"/>
          <p:cNvSpPr/>
          <p:nvPr/>
        </p:nvSpPr>
        <p:spPr>
          <a:xfrm flipH="false" flipV="false" rot="0">
            <a:off x="14275170" y="7246844"/>
            <a:ext cx="3844939" cy="2866225"/>
          </a:xfrm>
          <a:custGeom>
            <a:avLst/>
            <a:gdLst/>
            <a:ahLst/>
            <a:cxnLst/>
            <a:rect r="r" b="b" t="t" l="l"/>
            <a:pathLst>
              <a:path h="2866225" w="3844939">
                <a:moveTo>
                  <a:pt x="0" y="0"/>
                </a:moveTo>
                <a:lnTo>
                  <a:pt x="3844939" y="0"/>
                </a:lnTo>
                <a:lnTo>
                  <a:pt x="3844939" y="2866226"/>
                </a:lnTo>
                <a:lnTo>
                  <a:pt x="0" y="2866226"/>
                </a:lnTo>
                <a:lnTo>
                  <a:pt x="0" y="0"/>
                </a:lnTo>
                <a:close/>
              </a:path>
            </a:pathLst>
          </a:custGeom>
          <a:blipFill>
            <a:blip r:embed="rId9"/>
            <a:stretch>
              <a:fillRect l="0" t="-8342" r="-15635" b="-7998"/>
            </a:stretch>
          </a:blipFill>
        </p:spPr>
      </p:sp>
      <p:sp>
        <p:nvSpPr>
          <p:cNvPr name="TextBox 13" id="13"/>
          <p:cNvSpPr txBox="true"/>
          <p:nvPr/>
        </p:nvSpPr>
        <p:spPr>
          <a:xfrm rot="0">
            <a:off x="356728" y="1486934"/>
            <a:ext cx="15400377" cy="2105025"/>
          </a:xfrm>
          <a:prstGeom prst="rect">
            <a:avLst/>
          </a:prstGeom>
        </p:spPr>
        <p:txBody>
          <a:bodyPr anchor="t" rtlCol="false" tIns="0" lIns="0" bIns="0" rIns="0">
            <a:spAutoFit/>
          </a:bodyPr>
          <a:lstStyle/>
          <a:p>
            <a:pPr algn="l" marL="604519" indent="-302260" lvl="1">
              <a:lnSpc>
                <a:spcPts val="3359"/>
              </a:lnSpc>
              <a:buFont typeface="Arial"/>
              <a:buChar char="•"/>
            </a:pPr>
            <a:r>
              <a:rPr lang="en-US" sz="2799">
                <a:solidFill>
                  <a:srgbClr val="024918"/>
                </a:solidFill>
                <a:latin typeface="Lato"/>
                <a:ea typeface="Lato"/>
                <a:cs typeface="Lato"/>
                <a:sym typeface="Lato"/>
              </a:rPr>
              <a:t>Patient groups like HEMA-ONKO bring authenticity and urgency to healthcare discussions.</a:t>
            </a:r>
          </a:p>
          <a:p>
            <a:pPr algn="l" marL="604519" indent="-302260" lvl="1">
              <a:lnSpc>
                <a:spcPts val="3359"/>
              </a:lnSpc>
              <a:buFont typeface="Arial"/>
              <a:buChar char="•"/>
            </a:pPr>
            <a:r>
              <a:rPr lang="en-US" sz="2799">
                <a:solidFill>
                  <a:srgbClr val="024918"/>
                </a:solidFill>
                <a:latin typeface="Lato"/>
                <a:ea typeface="Lato"/>
                <a:cs typeface="Lato"/>
                <a:sym typeface="Lato"/>
              </a:rPr>
              <a:t>We ensure reforms are designed with the human impact in mind.</a:t>
            </a:r>
          </a:p>
          <a:p>
            <a:pPr algn="l" marL="604519" indent="-302260" lvl="1">
              <a:lnSpc>
                <a:spcPts val="3359"/>
              </a:lnSpc>
              <a:buFont typeface="Arial"/>
              <a:buChar char="•"/>
            </a:pPr>
            <a:r>
              <a:rPr lang="en-US" sz="2799">
                <a:solidFill>
                  <a:srgbClr val="024918"/>
                </a:solidFill>
                <a:latin typeface="Lato"/>
                <a:ea typeface="Lato"/>
                <a:cs typeface="Lato"/>
                <a:sym typeface="Lato"/>
              </a:rPr>
              <a:t>Our participation bridges the gap between institutions and the everyday patient experience.</a:t>
            </a:r>
          </a:p>
          <a:p>
            <a:pPr algn="l" marL="604519" indent="-302260" lvl="1">
              <a:lnSpc>
                <a:spcPts val="3359"/>
              </a:lnSpc>
              <a:buFont typeface="Arial"/>
              <a:buChar char="•"/>
            </a:pPr>
            <a:r>
              <a:rPr lang="en-US" sz="2799">
                <a:solidFill>
                  <a:srgbClr val="024918"/>
                </a:solidFill>
                <a:latin typeface="Lato"/>
                <a:ea typeface="Lato"/>
                <a:cs typeface="Lato"/>
                <a:sym typeface="Lato"/>
              </a:rPr>
              <a:t>We help governments prioritise real issues and track the outcomes of implemented policies.</a:t>
            </a:r>
          </a:p>
          <a:p>
            <a:pPr algn="l" marL="604519" indent="-302260" lvl="1">
              <a:lnSpc>
                <a:spcPts val="3359"/>
              </a:lnSpc>
              <a:buFont typeface="Arial"/>
              <a:buChar char="•"/>
            </a:pPr>
            <a:r>
              <a:rPr lang="en-US" sz="2799">
                <a:solidFill>
                  <a:srgbClr val="024918"/>
                </a:solidFill>
                <a:latin typeface="Lato"/>
                <a:ea typeface="Lato"/>
                <a:cs typeface="Lato"/>
                <a:sym typeface="Lato"/>
              </a:rPr>
              <a:t>Our involvement enhances accountability, builds trust, and keeps healthcare centred on people.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7E2C354CC4244AAD24D04F38BE295A" ma:contentTypeVersion="15" ma:contentTypeDescription="Create a new document." ma:contentTypeScope="" ma:versionID="8c254e8a81833e788cd3735b59d15e6d">
  <xsd:schema xmlns:xsd="http://www.w3.org/2001/XMLSchema" xmlns:xs="http://www.w3.org/2001/XMLSchema" xmlns:p="http://schemas.microsoft.com/office/2006/metadata/properties" xmlns:ns2="cd6839ec-e35e-416e-b7ca-5a06424a76a3" xmlns:ns3="0a23c783-c178-4630-93cd-14c3abffabec" targetNamespace="http://schemas.microsoft.com/office/2006/metadata/properties" ma:root="true" ma:fieldsID="1fa5e33061f778209d0c8770314f6de3" ns2:_="" ns3:_="">
    <xsd:import namespace="cd6839ec-e35e-416e-b7ca-5a06424a76a3"/>
    <xsd:import namespace="0a23c783-c178-4630-93cd-14c3abffabe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6839ec-e35e-416e-b7ca-5a06424a76a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d2867c64-78ff-4529-8e67-a144ecaf71a6}" ma:internalName="TaxCatchAll" ma:showField="CatchAllData" ma:web="cd6839ec-e35e-416e-b7ca-5a06424a76a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a23c783-c178-4630-93cd-14c3abffabe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15f1a54-530c-4f39-8241-c5660d3b4e9e"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d6839ec-e35e-416e-b7ca-5a06424a76a3" xsi:nil="true"/>
    <lcf76f155ced4ddcb4097134ff3c332f xmlns="0a23c783-c178-4630-93cd-14c3abffabe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B1891DD-C227-4A36-989E-00B703E5F4BF}"/>
</file>

<file path=customXml/itemProps2.xml><?xml version="1.0" encoding="utf-8"?>
<ds:datastoreItem xmlns:ds="http://schemas.openxmlformats.org/officeDocument/2006/customXml" ds:itemID="{3BF25A79-DAF5-4472-882B-70AA7A07A7B2}"/>
</file>

<file path=customXml/itemProps3.xml><?xml version="1.0" encoding="utf-8"?>
<ds:datastoreItem xmlns:ds="http://schemas.openxmlformats.org/officeDocument/2006/customXml" ds:itemID="{2D07EE9C-5C5B-4D43-AF8F-D5865805879A}"/>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Hema-Onko</dc:title>
  <cp:revision>1</cp:revision>
  <dcterms:created xsi:type="dcterms:W3CDTF">2006-08-16T00:00:00Z</dcterms:created>
  <dcterms:modified xsi:type="dcterms:W3CDTF">2011-08-01T06:04:30Z</dcterms:modified>
  <dc:identifier>DAGln_cdsXs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0x010100DA7E2C354CC4244AAD24D04F38BE295A</vt:lpwstr>
  </property>
</Properties>
</file>