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2.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ags/tag13.xml" ContentType="application/vnd.openxmlformats-officedocument.presentationml.tags+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80" r:id="rId5"/>
    <p:sldId id="279" r:id="rId6"/>
    <p:sldId id="276" r:id="rId7"/>
    <p:sldId id="278" r:id="rId8"/>
    <p:sldId id="257" r:id="rId9"/>
    <p:sldId id="262" r:id="rId10"/>
    <p:sldId id="263" r:id="rId11"/>
    <p:sldId id="264" r:id="rId12"/>
    <p:sldId id="265" r:id="rId13"/>
    <p:sldId id="266" r:id="rId14"/>
    <p:sldId id="267" r:id="rId15"/>
    <p:sldId id="269" r:id="rId16"/>
    <p:sldId id="271" r:id="rId17"/>
    <p:sldId id="274" r:id="rId18"/>
    <p:sldId id="277" r:id="rId19"/>
    <p:sldId id="261" r:id="rId2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pos="2424" userDrawn="1">
          <p15:clr>
            <a:srgbClr val="A4A3A4"/>
          </p15:clr>
        </p15:guide>
        <p15:guide id="3" pos="5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AF2411-D4D9-F39D-4B58-9E2AB90118C2}" name="Zeleke, Tizita" initials="TZ" userId="S::tizita.zeleke@iqvia.com::e676ee55-b0e3-43f3-a723-acfadd8f78cc" providerId="AD"/>
  <p188:author id="{502E0125-0762-3110-97CC-1EC0F75786A3}" name="Lace, Iveta" initials="" userId="S::iveta.lace@abbvie.com::76d9c09f-e47d-4e86-9afa-d0c36c3677ea" providerId="AD"/>
  <p188:author id="{88C22F4E-E80B-BA8B-6031-EFF139DC6652}" name="Linkowski, Janusz" initials="LJ" userId="S::janusz.linkowski@abbvie.com::71f9e820-3543-4b48-b335-f7d7311260a6" providerId="AD"/>
  <p188:author id="{FBD0A35D-BD49-D7AE-DD33-D42DD077A9F9}" name="Sohn, Adam" initials="SA" userId="S::asohn@imscg.com::2026314f-fa59-4e59-9519-dff693966575" providerId="AD"/>
  <p188:author id="{C39063DB-F86F-1F13-B25A-D8B473339D08}" name="Rahmy, Ahmed R" initials="RA" userId="S::ahmed.rahmy@abbvie.com::e902cc74-70dc-4ef3-8b7b-06f88aeb543b" providerId="AD"/>
  <p188:author id="{2A275BF4-3650-BF24-02E8-D89624FB25C4}" name="Maciulyte, Monika" initials="MM" userId="S::monika.maciulyte@abbvie.com::4bbc0249-70b7-4014-9b92-e2b28f3b35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45AA"/>
    <a:srgbClr val="4472C4"/>
    <a:srgbClr val="005587"/>
    <a:srgbClr val="D1C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08" autoAdjust="0"/>
    <p:restoredTop sz="93195" autoAdjust="0"/>
  </p:normalViewPr>
  <p:slideViewPr>
    <p:cSldViewPr snapToGrid="0">
      <p:cViewPr varScale="1">
        <p:scale>
          <a:sx n="56" d="100"/>
          <a:sy n="56" d="100"/>
        </p:scale>
        <p:origin x="656" y="28"/>
      </p:cViewPr>
      <p:guideLst>
        <p:guide orient="horz" pos="144"/>
        <p:guide pos="2424"/>
        <p:guide pos="529"/>
      </p:guideLst>
    </p:cSldViewPr>
  </p:slideViewPr>
  <p:notesTextViewPr>
    <p:cViewPr>
      <p:scale>
        <a:sx n="1" d="1"/>
        <a:sy n="1" d="1"/>
      </p:scale>
      <p:origin x="0" y="0"/>
    </p:cViewPr>
  </p:notesTextViewPr>
  <p:sorterViewPr>
    <p:cViewPr>
      <p:scale>
        <a:sx n="200" d="100"/>
        <a:sy n="200" d="100"/>
      </p:scale>
      <p:origin x="0" y="-110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ara Antone" userId="bf8a791c-cfb7-4d59-81c2-5bc0b378ddad" providerId="ADAL" clId="{705C0A59-FA3F-43ED-A1CF-3568E437F064}"/>
    <pc:docChg chg="custSel modSld">
      <pc:chgData name="Madara Antone" userId="bf8a791c-cfb7-4d59-81c2-5bc0b378ddad" providerId="ADAL" clId="{705C0A59-FA3F-43ED-A1CF-3568E437F064}" dt="2025-05-20T04:00:15.754" v="12" actId="1076"/>
      <pc:docMkLst>
        <pc:docMk/>
      </pc:docMkLst>
      <pc:sldChg chg="modSp mod">
        <pc:chgData name="Madara Antone" userId="bf8a791c-cfb7-4d59-81c2-5bc0b378ddad" providerId="ADAL" clId="{705C0A59-FA3F-43ED-A1CF-3568E437F064}" dt="2025-05-20T04:00:15.754" v="12" actId="1076"/>
        <pc:sldMkLst>
          <pc:docMk/>
          <pc:sldMk cId="2741627445" sldId="280"/>
        </pc:sldMkLst>
        <pc:spChg chg="mod">
          <ac:chgData name="Madara Antone" userId="bf8a791c-cfb7-4d59-81c2-5bc0b378ddad" providerId="ADAL" clId="{705C0A59-FA3F-43ED-A1CF-3568E437F064}" dt="2025-05-20T03:59:35.221" v="11" actId="108"/>
          <ac:spMkLst>
            <pc:docMk/>
            <pc:sldMk cId="2741627445" sldId="280"/>
            <ac:spMk id="2" creationId="{95DD3601-304F-4F67-A0B2-615386DD1A8E}"/>
          </ac:spMkLst>
        </pc:spChg>
        <pc:spChg chg="mod">
          <ac:chgData name="Madara Antone" userId="bf8a791c-cfb7-4d59-81c2-5bc0b378ddad" providerId="ADAL" clId="{705C0A59-FA3F-43ED-A1CF-3568E437F064}" dt="2025-05-20T03:59:06.837" v="8" actId="1076"/>
          <ac:spMkLst>
            <pc:docMk/>
            <pc:sldMk cId="2741627445" sldId="280"/>
            <ac:spMk id="3" creationId="{6BE23F5D-1A3C-43E4-8BA7-DBF2F9F7AECC}"/>
          </ac:spMkLst>
        </pc:spChg>
        <pc:spChg chg="mod">
          <ac:chgData name="Madara Antone" userId="bf8a791c-cfb7-4d59-81c2-5bc0b378ddad" providerId="ADAL" clId="{705C0A59-FA3F-43ED-A1CF-3568E437F064}" dt="2025-05-20T04:00:15.754" v="12" actId="1076"/>
          <ac:spMkLst>
            <pc:docMk/>
            <pc:sldMk cId="2741627445" sldId="280"/>
            <ac:spMk id="8" creationId="{1A37674F-5BEC-049E-7717-3C40AC2B5B60}"/>
          </ac:spMkLst>
        </pc:spChg>
        <pc:spChg chg="mod">
          <ac:chgData name="Madara Antone" userId="bf8a791c-cfb7-4d59-81c2-5bc0b378ddad" providerId="ADAL" clId="{705C0A59-FA3F-43ED-A1CF-3568E437F064}" dt="2025-05-20T03:58:56.780" v="6" actId="1076"/>
          <ac:spMkLst>
            <pc:docMk/>
            <pc:sldMk cId="2741627445" sldId="280"/>
            <ac:spMk id="10" creationId="{8B656F8D-08B3-2A47-7FD5-26DFAF82B58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https://quintiles-my.sharepoint.com/personal/tizita_zeleke_iqvia_com/Documents/Documents/Ph1_ph2%20heme_ABV_tall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3741576081287"/>
          <c:y val="1.9147984601321593E-2"/>
          <c:w val="0.53299580573376404"/>
          <c:h val="0.87961759061518707"/>
        </c:manualLayout>
      </c:layout>
      <c:areaChart>
        <c:grouping val="stacked"/>
        <c:varyColors val="0"/>
        <c:ser>
          <c:idx val="1"/>
          <c:order val="0"/>
          <c:tx>
            <c:strRef>
              <c:f>Sheet1!$B$1</c:f>
              <c:strCache>
                <c:ptCount val="1"/>
                <c:pt idx="0">
                  <c:v>Other small molecule</c:v>
                </c:pt>
              </c:strCache>
            </c:strRef>
          </c:tx>
          <c:spPr>
            <a:solidFill>
              <a:srgbClr val="BFBFBF"/>
            </a:solidFill>
            <a:ln w="38100">
              <a:noFill/>
            </a:ln>
            <a:effectLst/>
          </c:spP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119</c:v>
                </c:pt>
                <c:pt idx="1">
                  <c:v>92</c:v>
                </c:pt>
                <c:pt idx="2">
                  <c:v>95</c:v>
                </c:pt>
                <c:pt idx="3">
                  <c:v>76</c:v>
                </c:pt>
                <c:pt idx="4">
                  <c:v>85</c:v>
                </c:pt>
                <c:pt idx="5">
                  <c:v>87</c:v>
                </c:pt>
                <c:pt idx="6">
                  <c:v>67</c:v>
                </c:pt>
                <c:pt idx="7">
                  <c:v>99</c:v>
                </c:pt>
                <c:pt idx="8">
                  <c:v>97</c:v>
                </c:pt>
                <c:pt idx="9">
                  <c:v>86</c:v>
                </c:pt>
              </c:numCache>
            </c:numRef>
          </c:val>
          <c:extLst>
            <c:ext xmlns:c16="http://schemas.microsoft.com/office/drawing/2014/chart" uri="{C3380CC4-5D6E-409C-BE32-E72D297353CC}">
              <c16:uniqueId val="{00000000-BC28-46C8-8F15-86B1213CC59D}"/>
            </c:ext>
          </c:extLst>
        </c:ser>
        <c:ser>
          <c:idx val="2"/>
          <c:order val="1"/>
          <c:tx>
            <c:strRef>
              <c:f>Sheet1!$C$1</c:f>
              <c:strCache>
                <c:ptCount val="1"/>
                <c:pt idx="0">
                  <c:v>Other biotech</c:v>
                </c:pt>
              </c:strCache>
            </c:strRef>
          </c:tx>
          <c:spPr>
            <a:solidFill>
              <a:srgbClr val="005587"/>
            </a:solidFill>
            <a:ln w="38100">
              <a:noFill/>
            </a:ln>
            <a:effectLst/>
          </c:spP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General</c:formatCode>
                <c:ptCount val="10"/>
                <c:pt idx="0">
                  <c:v>111</c:v>
                </c:pt>
                <c:pt idx="1">
                  <c:v>137</c:v>
                </c:pt>
                <c:pt idx="2">
                  <c:v>130</c:v>
                </c:pt>
                <c:pt idx="3">
                  <c:v>146</c:v>
                </c:pt>
                <c:pt idx="4">
                  <c:v>118</c:v>
                </c:pt>
                <c:pt idx="5">
                  <c:v>120</c:v>
                </c:pt>
                <c:pt idx="6">
                  <c:v>118</c:v>
                </c:pt>
                <c:pt idx="7">
                  <c:v>121</c:v>
                </c:pt>
                <c:pt idx="8">
                  <c:v>127</c:v>
                </c:pt>
                <c:pt idx="9">
                  <c:v>100</c:v>
                </c:pt>
              </c:numCache>
            </c:numRef>
          </c:val>
          <c:extLst>
            <c:ext xmlns:c16="http://schemas.microsoft.com/office/drawing/2014/chart" uri="{C3380CC4-5D6E-409C-BE32-E72D297353CC}">
              <c16:uniqueId val="{00000001-BC28-46C8-8F15-86B1213CC59D}"/>
            </c:ext>
          </c:extLst>
        </c:ser>
        <c:ser>
          <c:idx val="3"/>
          <c:order val="2"/>
          <c:tx>
            <c:strRef>
              <c:f>Sheet1!$D$1</c:f>
              <c:strCache>
                <c:ptCount val="1"/>
                <c:pt idx="0">
                  <c:v>Small molecule kinase inhibitor</c:v>
                </c:pt>
              </c:strCache>
            </c:strRef>
          </c:tx>
          <c:spPr>
            <a:solidFill>
              <a:schemeClr val="accent3"/>
            </a:solidFill>
            <a:ln w="38100">
              <a:noFill/>
            </a:ln>
            <a:effectLst/>
          </c:spP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Sheet1!$D$2:$D$11</c:f>
              <c:numCache>
                <c:formatCode>General</c:formatCode>
                <c:ptCount val="10"/>
                <c:pt idx="0">
                  <c:v>82</c:v>
                </c:pt>
                <c:pt idx="1">
                  <c:v>79</c:v>
                </c:pt>
                <c:pt idx="2">
                  <c:v>80</c:v>
                </c:pt>
                <c:pt idx="3">
                  <c:v>81</c:v>
                </c:pt>
                <c:pt idx="4">
                  <c:v>85</c:v>
                </c:pt>
                <c:pt idx="5">
                  <c:v>77</c:v>
                </c:pt>
                <c:pt idx="6">
                  <c:v>69</c:v>
                </c:pt>
                <c:pt idx="7">
                  <c:v>97</c:v>
                </c:pt>
                <c:pt idx="8">
                  <c:v>64</c:v>
                </c:pt>
                <c:pt idx="9">
                  <c:v>50</c:v>
                </c:pt>
              </c:numCache>
            </c:numRef>
          </c:val>
          <c:extLst>
            <c:ext xmlns:c16="http://schemas.microsoft.com/office/drawing/2014/chart" uri="{C3380CC4-5D6E-409C-BE32-E72D297353CC}">
              <c16:uniqueId val="{00000002-BC28-46C8-8F15-86B1213CC59D}"/>
            </c:ext>
          </c:extLst>
        </c:ser>
        <c:ser>
          <c:idx val="4"/>
          <c:order val="3"/>
          <c:tx>
            <c:strRef>
              <c:f>Sheet1!$E$1</c:f>
              <c:strCache>
                <c:ptCount val="1"/>
                <c:pt idx="0">
                  <c:v>PD-1/PD-L1 inhibitor</c:v>
                </c:pt>
              </c:strCache>
            </c:strRef>
          </c:tx>
          <c:spPr>
            <a:solidFill>
              <a:srgbClr val="027123"/>
            </a:solidFill>
            <a:ln w="38100">
              <a:noFill/>
            </a:ln>
            <a:effectLst/>
          </c:spP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Sheet1!$E$2:$E$11</c:f>
              <c:numCache>
                <c:formatCode>General</c:formatCode>
                <c:ptCount val="10"/>
                <c:pt idx="0">
                  <c:v>15</c:v>
                </c:pt>
                <c:pt idx="1">
                  <c:v>24</c:v>
                </c:pt>
                <c:pt idx="2">
                  <c:v>40</c:v>
                </c:pt>
                <c:pt idx="3">
                  <c:v>55</c:v>
                </c:pt>
                <c:pt idx="4">
                  <c:v>50</c:v>
                </c:pt>
                <c:pt idx="5">
                  <c:v>34</c:v>
                </c:pt>
                <c:pt idx="6">
                  <c:v>22</c:v>
                </c:pt>
                <c:pt idx="7">
                  <c:v>27</c:v>
                </c:pt>
                <c:pt idx="8">
                  <c:v>23</c:v>
                </c:pt>
                <c:pt idx="9">
                  <c:v>14</c:v>
                </c:pt>
              </c:numCache>
            </c:numRef>
          </c:val>
          <c:extLst>
            <c:ext xmlns:c16="http://schemas.microsoft.com/office/drawing/2014/chart" uri="{C3380CC4-5D6E-409C-BE32-E72D297353CC}">
              <c16:uniqueId val="{00000003-BC28-46C8-8F15-86B1213CC59D}"/>
            </c:ext>
          </c:extLst>
        </c:ser>
        <c:ser>
          <c:idx val="5"/>
          <c:order val="4"/>
          <c:tx>
            <c:strRef>
              <c:f>Sheet1!$F$1</c:f>
              <c:strCache>
                <c:ptCount val="1"/>
                <c:pt idx="0">
                  <c:v>Cell and gene therapy</c:v>
                </c:pt>
              </c:strCache>
            </c:strRef>
          </c:tx>
          <c:spPr>
            <a:solidFill>
              <a:schemeClr val="accent5"/>
            </a:solidFill>
            <a:ln w="38100">
              <a:noFill/>
            </a:ln>
            <a:effectLst/>
          </c:spP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Sheet1!$F$2:$F$11</c:f>
              <c:numCache>
                <c:formatCode>General</c:formatCode>
                <c:ptCount val="10"/>
                <c:pt idx="0">
                  <c:v>18</c:v>
                </c:pt>
                <c:pt idx="1">
                  <c:v>30</c:v>
                </c:pt>
                <c:pt idx="2">
                  <c:v>46</c:v>
                </c:pt>
                <c:pt idx="3">
                  <c:v>80</c:v>
                </c:pt>
                <c:pt idx="4">
                  <c:v>91</c:v>
                </c:pt>
                <c:pt idx="5">
                  <c:v>118</c:v>
                </c:pt>
                <c:pt idx="6">
                  <c:v>112</c:v>
                </c:pt>
                <c:pt idx="7">
                  <c:v>97</c:v>
                </c:pt>
                <c:pt idx="8">
                  <c:v>111</c:v>
                </c:pt>
                <c:pt idx="9">
                  <c:v>94</c:v>
                </c:pt>
              </c:numCache>
            </c:numRef>
          </c:val>
          <c:extLst>
            <c:ext xmlns:c16="http://schemas.microsoft.com/office/drawing/2014/chart" uri="{C3380CC4-5D6E-409C-BE32-E72D297353CC}">
              <c16:uniqueId val="{00000004-BC28-46C8-8F15-86B1213CC59D}"/>
            </c:ext>
          </c:extLst>
        </c:ser>
        <c:ser>
          <c:idx val="6"/>
          <c:order val="5"/>
          <c:tx>
            <c:strRef>
              <c:f>Sheet1!$G$1</c:f>
              <c:strCache>
                <c:ptCount val="1"/>
                <c:pt idx="0">
                  <c:v>Antibody-drug conjugate</c:v>
                </c:pt>
              </c:strCache>
            </c:strRef>
          </c:tx>
          <c:spPr>
            <a:solidFill>
              <a:schemeClr val="accent6"/>
            </a:solidFill>
            <a:ln w="38100">
              <a:noFill/>
            </a:ln>
            <a:effectLst/>
          </c:spP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Sheet1!$G$2:$G$11</c:f>
              <c:numCache>
                <c:formatCode>General</c:formatCode>
                <c:ptCount val="10"/>
                <c:pt idx="0">
                  <c:v>14</c:v>
                </c:pt>
                <c:pt idx="1">
                  <c:v>16</c:v>
                </c:pt>
                <c:pt idx="2">
                  <c:v>25</c:v>
                </c:pt>
                <c:pt idx="3">
                  <c:v>12</c:v>
                </c:pt>
                <c:pt idx="4">
                  <c:v>24</c:v>
                </c:pt>
                <c:pt idx="5">
                  <c:v>26</c:v>
                </c:pt>
                <c:pt idx="6">
                  <c:v>20</c:v>
                </c:pt>
                <c:pt idx="7">
                  <c:v>11</c:v>
                </c:pt>
                <c:pt idx="8">
                  <c:v>25</c:v>
                </c:pt>
                <c:pt idx="9">
                  <c:v>24</c:v>
                </c:pt>
              </c:numCache>
            </c:numRef>
          </c:val>
          <c:extLst>
            <c:ext xmlns:c16="http://schemas.microsoft.com/office/drawing/2014/chart" uri="{C3380CC4-5D6E-409C-BE32-E72D297353CC}">
              <c16:uniqueId val="{00000005-BC28-46C8-8F15-86B1213CC59D}"/>
            </c:ext>
          </c:extLst>
        </c:ser>
        <c:ser>
          <c:idx val="0"/>
          <c:order val="6"/>
          <c:tx>
            <c:strRef>
              <c:f>Sheet1!$H$1</c:f>
              <c:strCache>
                <c:ptCount val="1"/>
                <c:pt idx="0">
                  <c:v>Multispecific antibody</c:v>
                </c:pt>
              </c:strCache>
            </c:strRef>
          </c:tx>
          <c:spPr>
            <a:solidFill>
              <a:srgbClr val="FE8A12"/>
            </a:solidFill>
            <a:ln w="38100">
              <a:noFill/>
            </a:ln>
            <a:effectLst/>
          </c:spP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Sheet1!$H$2:$H$11</c:f>
              <c:numCache>
                <c:formatCode>General</c:formatCode>
                <c:ptCount val="10"/>
                <c:pt idx="0">
                  <c:v>1</c:v>
                </c:pt>
                <c:pt idx="1">
                  <c:v>1</c:v>
                </c:pt>
                <c:pt idx="2">
                  <c:v>2</c:v>
                </c:pt>
                <c:pt idx="3">
                  <c:v>2</c:v>
                </c:pt>
                <c:pt idx="4">
                  <c:v>4</c:v>
                </c:pt>
                <c:pt idx="5">
                  <c:v>5</c:v>
                </c:pt>
                <c:pt idx="6">
                  <c:v>7</c:v>
                </c:pt>
                <c:pt idx="7">
                  <c:v>6</c:v>
                </c:pt>
                <c:pt idx="8">
                  <c:v>16</c:v>
                </c:pt>
                <c:pt idx="9">
                  <c:v>14</c:v>
                </c:pt>
              </c:numCache>
            </c:numRef>
          </c:val>
          <c:extLst>
            <c:ext xmlns:c16="http://schemas.microsoft.com/office/drawing/2014/chart" uri="{C3380CC4-5D6E-409C-BE32-E72D297353CC}">
              <c16:uniqueId val="{00000006-BC28-46C8-8F15-86B1213CC59D}"/>
            </c:ext>
          </c:extLst>
        </c:ser>
        <c:dLbls>
          <c:showLegendKey val="0"/>
          <c:showVal val="0"/>
          <c:showCatName val="0"/>
          <c:showSerName val="0"/>
          <c:showPercent val="0"/>
          <c:showBubbleSize val="0"/>
        </c:dLbls>
        <c:axId val="553146432"/>
        <c:axId val="553143480"/>
      </c:areaChart>
      <c:catAx>
        <c:axId val="553146432"/>
        <c:scaling>
          <c:orientation val="minMax"/>
        </c:scaling>
        <c:delete val="0"/>
        <c:axPos val="b"/>
        <c:numFmt formatCode="General" sourceLinked="1"/>
        <c:majorTickMark val="none"/>
        <c:minorTickMark val="none"/>
        <c:tickLblPos val="nextTo"/>
        <c:spPr>
          <a:noFill/>
          <a:ln w="38100" cap="flat" cmpd="sng" algn="ctr">
            <a:solidFill>
              <a:srgbClr val="C2D0D7"/>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553143480"/>
        <c:crosses val="autoZero"/>
        <c:auto val="1"/>
        <c:lblAlgn val="ctr"/>
        <c:lblOffset val="100"/>
        <c:noMultiLvlLbl val="0"/>
      </c:catAx>
      <c:valAx>
        <c:axId val="553143480"/>
        <c:scaling>
          <c:orientation val="minMax"/>
          <c:max val="600"/>
        </c:scaling>
        <c:delete val="0"/>
        <c:axPos val="l"/>
        <c:numFmt formatCode="#,##0" sourceLinked="0"/>
        <c:majorTickMark val="none"/>
        <c:minorTickMark val="none"/>
        <c:tickLblPos val="nextTo"/>
        <c:spPr>
          <a:noFill/>
          <a:ln w="38100">
            <a:solidFill>
              <a:srgbClr val="C2D0D7"/>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5314643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Globally Launched </c:v>
                </c:pt>
                <c:pt idx="1">
                  <c:v>EU approved</c:v>
                </c:pt>
                <c:pt idx="2">
                  <c:v>Canada approved</c:v>
                </c:pt>
                <c:pt idx="3">
                  <c:v>Australia approved</c:v>
                </c:pt>
                <c:pt idx="4">
                  <c:v>Brazil approved </c:v>
                </c:pt>
              </c:strCache>
            </c:strRef>
          </c:cat>
          <c:val>
            <c:numRef>
              <c:f>Sheet1!$B$2:$B$6</c:f>
              <c:numCache>
                <c:formatCode>General</c:formatCode>
                <c:ptCount val="5"/>
                <c:pt idx="0">
                  <c:v>56</c:v>
                </c:pt>
                <c:pt idx="1">
                  <c:v>31</c:v>
                </c:pt>
                <c:pt idx="2">
                  <c:v>25</c:v>
                </c:pt>
                <c:pt idx="3">
                  <c:v>22</c:v>
                </c:pt>
                <c:pt idx="4">
                  <c:v>17</c:v>
                </c:pt>
              </c:numCache>
            </c:numRef>
          </c:val>
          <c:extLst>
            <c:ext xmlns:c16="http://schemas.microsoft.com/office/drawing/2014/chart" uri="{C3380CC4-5D6E-409C-BE32-E72D297353CC}">
              <c16:uniqueId val="{00000000-5B7F-42B1-B468-7AF8CA767E12}"/>
            </c:ext>
          </c:extLst>
        </c:ser>
        <c:dLbls>
          <c:showLegendKey val="0"/>
          <c:showVal val="0"/>
          <c:showCatName val="0"/>
          <c:showSerName val="0"/>
          <c:showPercent val="0"/>
          <c:showBubbleSize val="0"/>
        </c:dLbls>
        <c:gapWidth val="171"/>
        <c:overlap val="-27"/>
        <c:axId val="385132640"/>
        <c:axId val="9033487"/>
      </c:barChart>
      <c:catAx>
        <c:axId val="385132640"/>
        <c:scaling>
          <c:orientation val="minMax"/>
        </c:scaling>
        <c:delete val="0"/>
        <c:axPos val="b"/>
        <c:numFmt formatCode="General" sourceLinked="1"/>
        <c:majorTickMark val="none"/>
        <c:minorTickMark val="none"/>
        <c:tickLblPos val="nextTo"/>
        <c:spPr>
          <a:noFill/>
          <a:ln w="381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33487"/>
        <c:crosses val="autoZero"/>
        <c:auto val="1"/>
        <c:lblAlgn val="ctr"/>
        <c:lblOffset val="100"/>
        <c:noMultiLvlLbl val="0"/>
      </c:catAx>
      <c:valAx>
        <c:axId val="903348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Number of Molecules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38100">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132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33717711199904"/>
          <c:y val="3.3954590997045446E-2"/>
          <c:w val="0.83940138395642183"/>
          <c:h val="0.76560280953648097"/>
        </c:manualLayout>
      </c:layout>
      <c:barChart>
        <c:barDir val="col"/>
        <c:grouping val="percentStacked"/>
        <c:varyColors val="0"/>
        <c:ser>
          <c:idx val="1"/>
          <c:order val="0"/>
          <c:tx>
            <c:strRef>
              <c:f>Sheet1!$B$2</c:f>
              <c:strCache>
                <c:ptCount val="1"/>
                <c:pt idx="0">
                  <c:v>Not approved</c:v>
                </c:pt>
              </c:strCache>
            </c:strRef>
          </c:tx>
          <c:spPr>
            <a:solidFill>
              <a:schemeClr val="accent2"/>
            </a:solidFill>
            <a:ln>
              <a:noFill/>
            </a:ln>
            <a:effectLst/>
          </c:spPr>
          <c:invertIfNegative val="0"/>
          <c:dLbls>
            <c:delete val="1"/>
          </c:dLbls>
          <c:cat>
            <c:strRef>
              <c:f>Sheet1!$A$3:$A$14</c:f>
              <c:strCache>
                <c:ptCount val="11"/>
                <c:pt idx="0">
                  <c:v>Italy</c:v>
                </c:pt>
                <c:pt idx="1">
                  <c:v>Greece</c:v>
                </c:pt>
                <c:pt idx="2">
                  <c:v>France</c:v>
                </c:pt>
                <c:pt idx="3">
                  <c:v>Poland</c:v>
                </c:pt>
                <c:pt idx="4">
                  <c:v>Spain</c:v>
                </c:pt>
                <c:pt idx="5">
                  <c:v>Bulgaria</c:v>
                </c:pt>
                <c:pt idx="6">
                  <c:v>Ireland</c:v>
                </c:pt>
                <c:pt idx="7">
                  <c:v>Romania</c:v>
                </c:pt>
                <c:pt idx="8">
                  <c:v>Estonia</c:v>
                </c:pt>
                <c:pt idx="9">
                  <c:v>Latvia</c:v>
                </c:pt>
                <c:pt idx="10">
                  <c:v>Lithuania</c:v>
                </c:pt>
              </c:strCache>
            </c:strRef>
          </c:cat>
          <c:val>
            <c:numRef>
              <c:f>Sheet1!$B$3:$B$14</c:f>
            </c:numRef>
          </c:val>
          <c:extLst>
            <c:ext xmlns:c16="http://schemas.microsoft.com/office/drawing/2014/chart" uri="{C3380CC4-5D6E-409C-BE32-E72D297353CC}">
              <c16:uniqueId val="{00000000-1B0A-4781-AF0F-3545E3E96243}"/>
            </c:ext>
          </c:extLst>
        </c:ser>
        <c:ser>
          <c:idx val="2"/>
          <c:order val="1"/>
          <c:tx>
            <c:strRef>
              <c:f>Sheet1!$C$2</c:f>
              <c:strCache>
                <c:ptCount val="1"/>
                <c:pt idx="0">
                  <c:v>Full reimbursement/reimbursed</c:v>
                </c:pt>
              </c:strCache>
            </c:strRef>
          </c:tx>
          <c:spPr>
            <a:solidFill>
              <a:srgbClr val="004A7A"/>
            </a:solidFill>
            <a:ln>
              <a:noFill/>
            </a:ln>
            <a:effectLst/>
          </c:spPr>
          <c:invertIfNegative val="0"/>
          <c:dLbls>
            <c:delete val="1"/>
          </c:dLbls>
          <c:cat>
            <c:strRef>
              <c:f>Sheet1!$A$3:$A$14</c:f>
              <c:strCache>
                <c:ptCount val="11"/>
                <c:pt idx="0">
                  <c:v>Italy</c:v>
                </c:pt>
                <c:pt idx="1">
                  <c:v>Greece</c:v>
                </c:pt>
                <c:pt idx="2">
                  <c:v>France</c:v>
                </c:pt>
                <c:pt idx="3">
                  <c:v>Poland</c:v>
                </c:pt>
                <c:pt idx="4">
                  <c:v>Spain</c:v>
                </c:pt>
                <c:pt idx="5">
                  <c:v>Bulgaria</c:v>
                </c:pt>
                <c:pt idx="6">
                  <c:v>Ireland</c:v>
                </c:pt>
                <c:pt idx="7">
                  <c:v>Romania</c:v>
                </c:pt>
                <c:pt idx="8">
                  <c:v>Estonia</c:v>
                </c:pt>
                <c:pt idx="9">
                  <c:v>Latvia</c:v>
                </c:pt>
                <c:pt idx="10">
                  <c:v>Lithuania</c:v>
                </c:pt>
              </c:strCache>
            </c:strRef>
          </c:cat>
          <c:val>
            <c:numRef>
              <c:f>Sheet1!$C$3:$C$14</c:f>
              <c:numCache>
                <c:formatCode>0.00</c:formatCode>
                <c:ptCount val="11"/>
                <c:pt idx="0">
                  <c:v>0.4107142857142857</c:v>
                </c:pt>
                <c:pt idx="1">
                  <c:v>0.2857142857142857</c:v>
                </c:pt>
                <c:pt idx="2">
                  <c:v>0.2857142857142857</c:v>
                </c:pt>
                <c:pt idx="3">
                  <c:v>0</c:v>
                </c:pt>
                <c:pt idx="4">
                  <c:v>0.19642857142857142</c:v>
                </c:pt>
                <c:pt idx="5">
                  <c:v>0.23214285714285715</c:v>
                </c:pt>
                <c:pt idx="6">
                  <c:v>0.23214285714285715</c:v>
                </c:pt>
                <c:pt idx="7">
                  <c:v>0.21428571428571427</c:v>
                </c:pt>
                <c:pt idx="8">
                  <c:v>8.9285714285714288E-2</c:v>
                </c:pt>
                <c:pt idx="9">
                  <c:v>5.3571428571428568E-2</c:v>
                </c:pt>
                <c:pt idx="10">
                  <c:v>5.3571428571428568E-2</c:v>
                </c:pt>
              </c:numCache>
            </c:numRef>
          </c:val>
          <c:extLst>
            <c:ext xmlns:c16="http://schemas.microsoft.com/office/drawing/2014/chart" uri="{C3380CC4-5D6E-409C-BE32-E72D297353CC}">
              <c16:uniqueId val="{00000003-1B0A-4781-AF0F-3545E3E96243}"/>
            </c:ext>
          </c:extLst>
        </c:ser>
        <c:ser>
          <c:idx val="3"/>
          <c:order val="2"/>
          <c:tx>
            <c:strRef>
              <c:f>Sheet1!$D$2</c:f>
              <c:strCache>
                <c:ptCount val="1"/>
                <c:pt idx="0">
                  <c:v>Limited reimbursement </c:v>
                </c:pt>
              </c:strCache>
            </c:strRef>
          </c:tx>
          <c:spPr>
            <a:solidFill>
              <a:srgbClr val="008886"/>
            </a:solidFill>
            <a:ln>
              <a:noFill/>
            </a:ln>
            <a:effectLst/>
          </c:spPr>
          <c:invertIfNegative val="0"/>
          <c:dLbls>
            <c:delete val="1"/>
          </c:dLbls>
          <c:cat>
            <c:strRef>
              <c:f>Sheet1!$A$3:$A$14</c:f>
              <c:strCache>
                <c:ptCount val="11"/>
                <c:pt idx="0">
                  <c:v>Italy</c:v>
                </c:pt>
                <c:pt idx="1">
                  <c:v>Greece</c:v>
                </c:pt>
                <c:pt idx="2">
                  <c:v>France</c:v>
                </c:pt>
                <c:pt idx="3">
                  <c:v>Poland</c:v>
                </c:pt>
                <c:pt idx="4">
                  <c:v>Spain</c:v>
                </c:pt>
                <c:pt idx="5">
                  <c:v>Bulgaria</c:v>
                </c:pt>
                <c:pt idx="6">
                  <c:v>Ireland</c:v>
                </c:pt>
                <c:pt idx="7">
                  <c:v>Romania</c:v>
                </c:pt>
                <c:pt idx="8">
                  <c:v>Estonia</c:v>
                </c:pt>
                <c:pt idx="9">
                  <c:v>Latvia</c:v>
                </c:pt>
                <c:pt idx="10">
                  <c:v>Lithuania</c:v>
                </c:pt>
              </c:strCache>
            </c:strRef>
          </c:cat>
          <c:val>
            <c:numRef>
              <c:f>Sheet1!$D$3:$D$14</c:f>
              <c:numCache>
                <c:formatCode>0.00</c:formatCode>
                <c:ptCount val="11"/>
                <c:pt idx="0">
                  <c:v>3.5714285714285712E-2</c:v>
                </c:pt>
                <c:pt idx="1">
                  <c:v>0.16071428571428573</c:v>
                </c:pt>
                <c:pt idx="2">
                  <c:v>7.1428571428571425E-2</c:v>
                </c:pt>
                <c:pt idx="3">
                  <c:v>0.3392857142857143</c:v>
                </c:pt>
                <c:pt idx="4">
                  <c:v>8.9285714285714288E-2</c:v>
                </c:pt>
                <c:pt idx="5">
                  <c:v>1.7857142857142856E-2</c:v>
                </c:pt>
                <c:pt idx="6">
                  <c:v>1.7857142857142856E-2</c:v>
                </c:pt>
                <c:pt idx="7">
                  <c:v>1.7857142857142856E-2</c:v>
                </c:pt>
                <c:pt idx="8">
                  <c:v>0.10714285714285714</c:v>
                </c:pt>
                <c:pt idx="9">
                  <c:v>7.1428571428571425E-2</c:v>
                </c:pt>
                <c:pt idx="10">
                  <c:v>3.5714285714285712E-2</c:v>
                </c:pt>
              </c:numCache>
            </c:numRef>
          </c:val>
          <c:extLst>
            <c:ext xmlns:c16="http://schemas.microsoft.com/office/drawing/2014/chart" uri="{C3380CC4-5D6E-409C-BE32-E72D297353CC}">
              <c16:uniqueId val="{00000004-1B0A-4781-AF0F-3545E3E96243}"/>
            </c:ext>
          </c:extLst>
        </c:ser>
        <c:ser>
          <c:idx val="4"/>
          <c:order val="3"/>
          <c:tx>
            <c:strRef>
              <c:f>Sheet1!$E$2</c:f>
              <c:strCache>
                <c:ptCount val="1"/>
                <c:pt idx="0">
                  <c:v>Only privately reimbursed</c:v>
                </c:pt>
              </c:strCache>
            </c:strRef>
          </c:tx>
          <c:spPr>
            <a:solidFill>
              <a:srgbClr val="91C047"/>
            </a:solidFill>
            <a:ln>
              <a:noFill/>
            </a:ln>
            <a:effectLst/>
          </c:spPr>
          <c:invertIfNegative val="0"/>
          <c:dLbls>
            <c:delete val="1"/>
          </c:dLbls>
          <c:cat>
            <c:strRef>
              <c:f>Sheet1!$A$3:$A$14</c:f>
              <c:strCache>
                <c:ptCount val="11"/>
                <c:pt idx="0">
                  <c:v>Italy</c:v>
                </c:pt>
                <c:pt idx="1">
                  <c:v>Greece</c:v>
                </c:pt>
                <c:pt idx="2">
                  <c:v>France</c:v>
                </c:pt>
                <c:pt idx="3">
                  <c:v>Poland</c:v>
                </c:pt>
                <c:pt idx="4">
                  <c:v>Spain</c:v>
                </c:pt>
                <c:pt idx="5">
                  <c:v>Bulgaria</c:v>
                </c:pt>
                <c:pt idx="6">
                  <c:v>Ireland</c:v>
                </c:pt>
                <c:pt idx="7">
                  <c:v>Romania</c:v>
                </c:pt>
                <c:pt idx="8">
                  <c:v>Estonia</c:v>
                </c:pt>
                <c:pt idx="9">
                  <c:v>Latvia</c:v>
                </c:pt>
                <c:pt idx="10">
                  <c:v>Lithuania</c:v>
                </c:pt>
              </c:strCache>
            </c:strRef>
          </c:cat>
          <c:val>
            <c:numRef>
              <c:f>Sheet1!$E$3:$E$14</c:f>
              <c:numCache>
                <c:formatCode>0.00</c:formatCode>
                <c:ptCount val="11"/>
                <c:pt idx="0">
                  <c:v>0</c:v>
                </c:pt>
                <c:pt idx="1">
                  <c:v>0</c:v>
                </c:pt>
                <c:pt idx="2">
                  <c:v>0</c:v>
                </c:pt>
                <c:pt idx="3">
                  <c:v>0</c:v>
                </c:pt>
                <c:pt idx="4">
                  <c:v>1.7857142857142856E-2</c:v>
                </c:pt>
                <c:pt idx="5">
                  <c:v>1.7857142857142856E-2</c:v>
                </c:pt>
                <c:pt idx="6">
                  <c:v>0</c:v>
                </c:pt>
                <c:pt idx="7">
                  <c:v>0</c:v>
                </c:pt>
                <c:pt idx="8">
                  <c:v>0</c:v>
                </c:pt>
                <c:pt idx="9">
                  <c:v>5.3571428571428568E-2</c:v>
                </c:pt>
                <c:pt idx="10">
                  <c:v>0</c:v>
                </c:pt>
              </c:numCache>
            </c:numRef>
          </c:val>
          <c:extLst>
            <c:ext xmlns:c16="http://schemas.microsoft.com/office/drawing/2014/chart" uri="{C3380CC4-5D6E-409C-BE32-E72D297353CC}">
              <c16:uniqueId val="{00000005-1B0A-4781-AF0F-3545E3E96243}"/>
            </c:ext>
          </c:extLst>
        </c:ser>
        <c:ser>
          <c:idx val="0"/>
          <c:order val="4"/>
          <c:tx>
            <c:strRef>
              <c:f>Sheet1!$F$2</c:f>
              <c:strCache>
                <c:ptCount val="1"/>
                <c:pt idx="0">
                  <c:v>Not available</c:v>
                </c:pt>
              </c:strCache>
            </c:strRef>
          </c:tx>
          <c:spPr>
            <a:solidFill>
              <a:srgbClr val="FD2415"/>
            </a:solidFill>
            <a:ln>
              <a:noFill/>
            </a:ln>
            <a:effectLst/>
          </c:spPr>
          <c:invertIfNegative val="0"/>
          <c:dLbls>
            <c:delete val="1"/>
          </c:dLbls>
          <c:cat>
            <c:strRef>
              <c:f>Sheet1!$A$3:$A$14</c:f>
              <c:strCache>
                <c:ptCount val="11"/>
                <c:pt idx="0">
                  <c:v>Italy</c:v>
                </c:pt>
                <c:pt idx="1">
                  <c:v>Greece</c:v>
                </c:pt>
                <c:pt idx="2">
                  <c:v>France</c:v>
                </c:pt>
                <c:pt idx="3">
                  <c:v>Poland</c:v>
                </c:pt>
                <c:pt idx="4">
                  <c:v>Spain</c:v>
                </c:pt>
                <c:pt idx="5">
                  <c:v>Bulgaria</c:v>
                </c:pt>
                <c:pt idx="6">
                  <c:v>Ireland</c:v>
                </c:pt>
                <c:pt idx="7">
                  <c:v>Romania</c:v>
                </c:pt>
                <c:pt idx="8">
                  <c:v>Estonia</c:v>
                </c:pt>
                <c:pt idx="9">
                  <c:v>Latvia</c:v>
                </c:pt>
                <c:pt idx="10">
                  <c:v>Lithuania</c:v>
                </c:pt>
              </c:strCache>
            </c:strRef>
          </c:cat>
          <c:val>
            <c:numRef>
              <c:f>Sheet1!$F$3:$F$14</c:f>
              <c:numCache>
                <c:formatCode>0.00</c:formatCode>
                <c:ptCount val="11"/>
                <c:pt idx="0">
                  <c:v>8.9285714285714288E-2</c:v>
                </c:pt>
                <c:pt idx="1">
                  <c:v>0.10714285714285714</c:v>
                </c:pt>
                <c:pt idx="2">
                  <c:v>0.19642857142857142</c:v>
                </c:pt>
                <c:pt idx="3">
                  <c:v>0.21428571428571427</c:v>
                </c:pt>
                <c:pt idx="4">
                  <c:v>0.25</c:v>
                </c:pt>
                <c:pt idx="5">
                  <c:v>0.2857142857142857</c:v>
                </c:pt>
                <c:pt idx="6">
                  <c:v>0.30357142857142855</c:v>
                </c:pt>
                <c:pt idx="7">
                  <c:v>0.32142857142857145</c:v>
                </c:pt>
                <c:pt idx="8">
                  <c:v>0.35714285714285715</c:v>
                </c:pt>
                <c:pt idx="9">
                  <c:v>0.5535714285714286</c:v>
                </c:pt>
                <c:pt idx="10">
                  <c:v>0.4642857142857143</c:v>
                </c:pt>
              </c:numCache>
            </c:numRef>
          </c:val>
          <c:extLst>
            <c:ext xmlns:c16="http://schemas.microsoft.com/office/drawing/2014/chart" uri="{C3380CC4-5D6E-409C-BE32-E72D297353CC}">
              <c16:uniqueId val="{00000006-1B0A-4781-AF0F-3545E3E96243}"/>
            </c:ext>
          </c:extLst>
        </c:ser>
        <c:ser>
          <c:idx val="5"/>
          <c:order val="5"/>
          <c:tx>
            <c:strRef>
              <c:f>Sheet1!$G$2</c:f>
              <c:strCache>
                <c:ptCount val="1"/>
                <c:pt idx="0">
                  <c:v>Data unavailable</c:v>
                </c:pt>
              </c:strCache>
            </c:strRef>
          </c:tx>
          <c:spPr>
            <a:solidFill>
              <a:srgbClr val="FD2415"/>
            </a:solidFill>
            <a:ln>
              <a:noFill/>
            </a:ln>
            <a:effectLst/>
          </c:spPr>
          <c:invertIfNegative val="0"/>
          <c:dLbls>
            <c:delete val="1"/>
          </c:dLbls>
          <c:cat>
            <c:strRef>
              <c:f>Sheet1!$A$3:$A$14</c:f>
              <c:strCache>
                <c:ptCount val="11"/>
                <c:pt idx="0">
                  <c:v>Italy</c:v>
                </c:pt>
                <c:pt idx="1">
                  <c:v>Greece</c:v>
                </c:pt>
                <c:pt idx="2">
                  <c:v>France</c:v>
                </c:pt>
                <c:pt idx="3">
                  <c:v>Poland</c:v>
                </c:pt>
                <c:pt idx="4">
                  <c:v>Spain</c:v>
                </c:pt>
                <c:pt idx="5">
                  <c:v>Bulgaria</c:v>
                </c:pt>
                <c:pt idx="6">
                  <c:v>Ireland</c:v>
                </c:pt>
                <c:pt idx="7">
                  <c:v>Romania</c:v>
                </c:pt>
                <c:pt idx="8">
                  <c:v>Estonia</c:v>
                </c:pt>
                <c:pt idx="9">
                  <c:v>Latvia</c:v>
                </c:pt>
                <c:pt idx="10">
                  <c:v>Lithuania</c:v>
                </c:pt>
              </c:strCache>
            </c:strRef>
          </c:cat>
          <c:val>
            <c:numRef>
              <c:f>Sheet1!$G$3:$G$14</c:f>
              <c:numCache>
                <c:formatCode>0.00</c:formatCode>
                <c:ptCount val="11"/>
                <c:pt idx="0">
                  <c:v>1.7857142857142856E-2</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7-1B0A-4781-AF0F-3545E3E96243}"/>
            </c:ext>
          </c:extLst>
        </c:ser>
        <c:dLbls>
          <c:showLegendKey val="0"/>
          <c:showVal val="1"/>
          <c:showCatName val="0"/>
          <c:showSerName val="0"/>
          <c:showPercent val="0"/>
          <c:showBubbleSize val="0"/>
        </c:dLbls>
        <c:gapWidth val="89"/>
        <c:overlap val="100"/>
        <c:axId val="1475277568"/>
        <c:axId val="399096239"/>
      </c:barChart>
      <c:catAx>
        <c:axId val="1475277568"/>
        <c:scaling>
          <c:orientation val="minMax"/>
        </c:scaling>
        <c:delete val="0"/>
        <c:axPos val="b"/>
        <c:numFmt formatCode="General" sourceLinked="1"/>
        <c:majorTickMark val="none"/>
        <c:minorTickMark val="none"/>
        <c:tickLblPos val="nextTo"/>
        <c:spPr>
          <a:noFill/>
          <a:ln w="381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096239"/>
        <c:crosses val="autoZero"/>
        <c:auto val="1"/>
        <c:lblAlgn val="ctr"/>
        <c:lblOffset val="100"/>
        <c:noMultiLvlLbl val="0"/>
      </c:catAx>
      <c:valAx>
        <c:axId val="399096239"/>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Rate of availability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38100">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527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66673529928841E-2"/>
          <c:y val="0.1110285503426888"/>
          <c:w val="0.91204104793918239"/>
          <c:h val="0.80224416299848167"/>
        </c:manualLayout>
      </c:layout>
      <c:barChart>
        <c:barDir val="col"/>
        <c:grouping val="clustered"/>
        <c:varyColors val="0"/>
        <c:ser>
          <c:idx val="1"/>
          <c:order val="1"/>
          <c:tx>
            <c:strRef>
              <c:f>Sheet1!$C$1</c:f>
              <c:strCache>
                <c:ptCount val="1"/>
                <c:pt idx="0">
                  <c:v>Median </c:v>
                </c:pt>
              </c:strCache>
            </c:strRef>
          </c:tx>
          <c:spPr>
            <a:solidFill>
              <a:srgbClr val="00A3E0"/>
            </a:solidFill>
            <a:ln w="25400">
              <a:noFill/>
            </a:ln>
            <a:effectLst/>
          </c:spPr>
          <c:invertIfNegative val="0"/>
          <c:dPt>
            <c:idx val="4"/>
            <c:invertIfNegative val="0"/>
            <c:bubble3D val="0"/>
            <c:spPr>
              <a:solidFill>
                <a:schemeClr val="bg1">
                  <a:lumMod val="85000"/>
                </a:schemeClr>
              </a:solidFill>
              <a:ln w="25400">
                <a:noFill/>
              </a:ln>
              <a:effectLst/>
            </c:spPr>
            <c:extLst>
              <c:ext xmlns:c16="http://schemas.microsoft.com/office/drawing/2014/chart" uri="{C3380CC4-5D6E-409C-BE32-E72D297353CC}">
                <c16:uniqueId val="{00000001-BDC2-43DA-A5D8-EA466400DD16}"/>
              </c:ext>
            </c:extLst>
          </c:dPt>
          <c:cat>
            <c:strRef>
              <c:f>Sheet1!$A$2:$A$20</c:f>
              <c:strCache>
                <c:ptCount val="12"/>
                <c:pt idx="0">
                  <c:v>Italy</c:v>
                </c:pt>
                <c:pt idx="1">
                  <c:v>Greece</c:v>
                </c:pt>
                <c:pt idx="2">
                  <c:v>Spain</c:v>
                </c:pt>
                <c:pt idx="3">
                  <c:v>France</c:v>
                </c:pt>
                <c:pt idx="4">
                  <c:v>EU median</c:v>
                </c:pt>
                <c:pt idx="5">
                  <c:v>Ireland</c:v>
                </c:pt>
                <c:pt idx="6">
                  <c:v>Bulgaria</c:v>
                </c:pt>
                <c:pt idx="7">
                  <c:v>Romania</c:v>
                </c:pt>
                <c:pt idx="8">
                  <c:v>Lithuania</c:v>
                </c:pt>
                <c:pt idx="9">
                  <c:v>Latvia</c:v>
                </c:pt>
                <c:pt idx="10">
                  <c:v>Estonia</c:v>
                </c:pt>
                <c:pt idx="11">
                  <c:v>Poland</c:v>
                </c:pt>
              </c:strCache>
            </c:strRef>
          </c:cat>
          <c:val>
            <c:numRef>
              <c:f>Sheet1!$C$2:$C$20</c:f>
              <c:numCache>
                <c:formatCode>General</c:formatCode>
                <c:ptCount val="13"/>
                <c:pt idx="0">
                  <c:v>358</c:v>
                </c:pt>
                <c:pt idx="1">
                  <c:v>383</c:v>
                </c:pt>
                <c:pt idx="2">
                  <c:v>521.5</c:v>
                </c:pt>
                <c:pt idx="3">
                  <c:v>603</c:v>
                </c:pt>
                <c:pt idx="4">
                  <c:v>603</c:v>
                </c:pt>
                <c:pt idx="5">
                  <c:v>706</c:v>
                </c:pt>
                <c:pt idx="6">
                  <c:v>771</c:v>
                </c:pt>
                <c:pt idx="7">
                  <c:v>905</c:v>
                </c:pt>
                <c:pt idx="8">
                  <c:v>984</c:v>
                </c:pt>
                <c:pt idx="9">
                  <c:v>1012</c:v>
                </c:pt>
                <c:pt idx="10">
                  <c:v>1045.5</c:v>
                </c:pt>
                <c:pt idx="11">
                  <c:v>1106</c:v>
                </c:pt>
              </c:numCache>
            </c:numRef>
          </c:val>
          <c:extLst>
            <c:ext xmlns:c16="http://schemas.microsoft.com/office/drawing/2014/chart" uri="{C3380CC4-5D6E-409C-BE32-E72D297353CC}">
              <c16:uniqueId val="{00000002-BDC2-43DA-A5D8-EA466400DD16}"/>
            </c:ext>
          </c:extLst>
        </c:ser>
        <c:dLbls>
          <c:showLegendKey val="0"/>
          <c:showVal val="0"/>
          <c:showCatName val="0"/>
          <c:showSerName val="0"/>
          <c:showPercent val="0"/>
          <c:showBubbleSize val="0"/>
        </c:dLbls>
        <c:gapWidth val="60"/>
        <c:axId val="100701264"/>
        <c:axId val="406985952"/>
      </c:barChart>
      <c:lineChart>
        <c:grouping val="standard"/>
        <c:varyColors val="0"/>
        <c:ser>
          <c:idx val="2"/>
          <c:order val="2"/>
          <c:tx>
            <c:strRef>
              <c:f>Sheet1!$D$1</c:f>
              <c:strCache>
                <c:ptCount val="1"/>
                <c:pt idx="0">
                  <c:v>EU-MA timelimit for reimbursement</c:v>
                </c:pt>
              </c:strCache>
            </c:strRef>
          </c:tx>
          <c:spPr>
            <a:ln w="28575" cap="rnd">
              <a:solidFill>
                <a:schemeClr val="accent3"/>
              </a:solidFill>
              <a:round/>
            </a:ln>
            <a:effectLst/>
          </c:spPr>
          <c:marker>
            <c:symbol val="none"/>
          </c:marker>
          <c:cat>
            <c:strRef>
              <c:f>Sheet1!$A$2:$A$20</c:f>
              <c:strCache>
                <c:ptCount val="12"/>
                <c:pt idx="0">
                  <c:v>Italy</c:v>
                </c:pt>
                <c:pt idx="1">
                  <c:v>Greece</c:v>
                </c:pt>
                <c:pt idx="2">
                  <c:v>Spain</c:v>
                </c:pt>
                <c:pt idx="3">
                  <c:v>France</c:v>
                </c:pt>
                <c:pt idx="4">
                  <c:v>EU median</c:v>
                </c:pt>
                <c:pt idx="5">
                  <c:v>Ireland</c:v>
                </c:pt>
                <c:pt idx="6">
                  <c:v>Bulgaria</c:v>
                </c:pt>
                <c:pt idx="7">
                  <c:v>Romania</c:v>
                </c:pt>
                <c:pt idx="8">
                  <c:v>Lithuania</c:v>
                </c:pt>
                <c:pt idx="9">
                  <c:v>Latvia</c:v>
                </c:pt>
                <c:pt idx="10">
                  <c:v>Estonia</c:v>
                </c:pt>
                <c:pt idx="11">
                  <c:v>Poland</c:v>
                </c:pt>
              </c:strCache>
            </c:strRef>
          </c:cat>
          <c:val>
            <c:numRef>
              <c:f>Sheet1!$D$2:$D$13</c:f>
            </c:numRef>
          </c:val>
          <c:smooth val="0"/>
          <c:extLst>
            <c:ext xmlns:c16="http://schemas.microsoft.com/office/drawing/2014/chart" uri="{C3380CC4-5D6E-409C-BE32-E72D297353CC}">
              <c16:uniqueId val="{00000003-BDC2-43DA-A5D8-EA466400DD16}"/>
            </c:ext>
          </c:extLst>
        </c:ser>
        <c:dLbls>
          <c:showLegendKey val="0"/>
          <c:showVal val="0"/>
          <c:showCatName val="0"/>
          <c:showSerName val="0"/>
          <c:showPercent val="0"/>
          <c:showBubbleSize val="0"/>
        </c:dLbls>
        <c:marker val="1"/>
        <c:smooth val="0"/>
        <c:axId val="100701264"/>
        <c:axId val="406985952"/>
      </c:lineChart>
      <c:scatterChart>
        <c:scatterStyle val="lineMarker"/>
        <c:varyColors val="0"/>
        <c:ser>
          <c:idx val="0"/>
          <c:order val="0"/>
          <c:tx>
            <c:strRef>
              <c:f>Sheet1!$B$1</c:f>
              <c:strCache>
                <c:ptCount val="1"/>
                <c:pt idx="0">
                  <c:v>average</c:v>
                </c:pt>
              </c:strCache>
            </c:strRef>
          </c:tx>
          <c:spPr>
            <a:ln w="25400" cap="rnd">
              <a:noFill/>
              <a:round/>
            </a:ln>
            <a:effectLst/>
          </c:spPr>
          <c:marker>
            <c:symbol val="circle"/>
            <c:size val="7"/>
            <c:spPr>
              <a:solidFill>
                <a:srgbClr val="005587"/>
              </a:solidFill>
              <a:ln w="9525">
                <a:solidFill>
                  <a:srgbClr val="005587"/>
                </a:solidFill>
              </a:ln>
              <a:effectLst/>
            </c:spPr>
          </c:marker>
          <c:xVal>
            <c:strRef>
              <c:f>Sheet1!$A$2:$A$20</c:f>
              <c:strCache>
                <c:ptCount val="12"/>
                <c:pt idx="0">
                  <c:v>Italy</c:v>
                </c:pt>
                <c:pt idx="1">
                  <c:v>Greece</c:v>
                </c:pt>
                <c:pt idx="2">
                  <c:v>Spain</c:v>
                </c:pt>
                <c:pt idx="3">
                  <c:v>France</c:v>
                </c:pt>
                <c:pt idx="4">
                  <c:v>EU median</c:v>
                </c:pt>
                <c:pt idx="5">
                  <c:v>Ireland</c:v>
                </c:pt>
                <c:pt idx="6">
                  <c:v>Bulgaria</c:v>
                </c:pt>
                <c:pt idx="7">
                  <c:v>Romania</c:v>
                </c:pt>
                <c:pt idx="8">
                  <c:v>Lithuania</c:v>
                </c:pt>
                <c:pt idx="9">
                  <c:v>Latvia</c:v>
                </c:pt>
                <c:pt idx="10">
                  <c:v>Estonia</c:v>
                </c:pt>
                <c:pt idx="11">
                  <c:v>Poland</c:v>
                </c:pt>
              </c:strCache>
            </c:strRef>
          </c:xVal>
          <c:yVal>
            <c:numRef>
              <c:f>Sheet1!$B$2:$B$20</c:f>
              <c:numCache>
                <c:formatCode>General</c:formatCode>
                <c:ptCount val="13"/>
                <c:pt idx="0">
                  <c:v>427.8</c:v>
                </c:pt>
                <c:pt idx="1">
                  <c:v>471</c:v>
                </c:pt>
                <c:pt idx="2">
                  <c:v>541.375</c:v>
                </c:pt>
                <c:pt idx="3">
                  <c:v>725.73333333333335</c:v>
                </c:pt>
                <c:pt idx="4">
                  <c:v>731.75762238516381</c:v>
                </c:pt>
                <c:pt idx="5">
                  <c:v>740.5</c:v>
                </c:pt>
                <c:pt idx="6">
                  <c:v>849.07142857142856</c:v>
                </c:pt>
                <c:pt idx="7">
                  <c:v>986.30769230769226</c:v>
                </c:pt>
                <c:pt idx="8">
                  <c:v>1314.2</c:v>
                </c:pt>
                <c:pt idx="9">
                  <c:v>1470.2857142857142</c:v>
                </c:pt>
                <c:pt idx="10">
                  <c:v>1068.5</c:v>
                </c:pt>
                <c:pt idx="11">
                  <c:v>1251.2631578947369</c:v>
                </c:pt>
              </c:numCache>
            </c:numRef>
          </c:yVal>
          <c:smooth val="0"/>
          <c:extLst>
            <c:ext xmlns:c16="http://schemas.microsoft.com/office/drawing/2014/chart" uri="{C3380CC4-5D6E-409C-BE32-E72D297353CC}">
              <c16:uniqueId val="{00000004-BDC2-43DA-A5D8-EA466400DD16}"/>
            </c:ext>
          </c:extLst>
        </c:ser>
        <c:dLbls>
          <c:showLegendKey val="0"/>
          <c:showVal val="0"/>
          <c:showCatName val="0"/>
          <c:showSerName val="0"/>
          <c:showPercent val="0"/>
          <c:showBubbleSize val="0"/>
        </c:dLbls>
        <c:axId val="100701264"/>
        <c:axId val="406985952"/>
      </c:scatterChart>
      <c:catAx>
        <c:axId val="100701264"/>
        <c:scaling>
          <c:orientation val="minMax"/>
        </c:scaling>
        <c:delete val="0"/>
        <c:axPos val="b"/>
        <c:numFmt formatCode="General" sourceLinked="1"/>
        <c:majorTickMark val="none"/>
        <c:minorTickMark val="none"/>
        <c:tickLblPos val="nextTo"/>
        <c:spPr>
          <a:noFill/>
          <a:ln w="381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6985952"/>
        <c:crosses val="autoZero"/>
        <c:auto val="1"/>
        <c:lblAlgn val="ctr"/>
        <c:lblOffset val="100"/>
        <c:noMultiLvlLbl val="0"/>
      </c:catAx>
      <c:valAx>
        <c:axId val="40698595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Time (days)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38100">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701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808120078740156"/>
          <c:y val="7.3315327810834149E-2"/>
          <c:w val="0.75987192421259842"/>
          <c:h val="0.90439675873545511"/>
        </c:manualLayout>
      </c:layout>
      <c:barChart>
        <c:barDir val="bar"/>
        <c:grouping val="clustered"/>
        <c:varyColors val="0"/>
        <c:ser>
          <c:idx val="0"/>
          <c:order val="0"/>
          <c:tx>
            <c:strRef>
              <c:f>Sheet1!$B$1</c:f>
              <c:strCache>
                <c:ptCount val="1"/>
                <c:pt idx="0">
                  <c:v>heme </c:v>
                </c:pt>
              </c:strCache>
            </c:strRef>
          </c:tx>
          <c:spPr>
            <a:solidFill>
              <a:schemeClr val="accent1"/>
            </a:solidFill>
            <a:ln>
              <a:noFill/>
            </a:ln>
            <a:effectLst/>
          </c:spPr>
          <c:invertIfNegative val="0"/>
          <c:cat>
            <c:strRef>
              <c:f>Sheet1!$A$2:$A$22</c:f>
              <c:strCache>
                <c:ptCount val="12"/>
                <c:pt idx="0">
                  <c:v>Romania</c:v>
                </c:pt>
                <c:pt idx="1">
                  <c:v>Poland</c:v>
                </c:pt>
                <c:pt idx="2">
                  <c:v>Estonia</c:v>
                </c:pt>
                <c:pt idx="3">
                  <c:v>Latvia</c:v>
                </c:pt>
                <c:pt idx="4">
                  <c:v>Ireland</c:v>
                </c:pt>
                <c:pt idx="5">
                  <c:v>France</c:v>
                </c:pt>
                <c:pt idx="6">
                  <c:v>EU median</c:v>
                </c:pt>
                <c:pt idx="7">
                  <c:v>Bulgaria</c:v>
                </c:pt>
                <c:pt idx="8">
                  <c:v>Italy</c:v>
                </c:pt>
                <c:pt idx="9">
                  <c:v>Spain</c:v>
                </c:pt>
                <c:pt idx="10">
                  <c:v>Lithuania</c:v>
                </c:pt>
                <c:pt idx="11">
                  <c:v>Greece</c:v>
                </c:pt>
              </c:strCache>
            </c:strRef>
          </c:cat>
          <c:val>
            <c:numRef>
              <c:f>Sheet1!$B$2:$B$22</c:f>
            </c:numRef>
          </c:val>
          <c:extLst>
            <c:ext xmlns:c16="http://schemas.microsoft.com/office/drawing/2014/chart" uri="{C3380CC4-5D6E-409C-BE32-E72D297353CC}">
              <c16:uniqueId val="{00000000-BF2F-4672-9B0E-4269771420BF}"/>
            </c:ext>
          </c:extLst>
        </c:ser>
        <c:ser>
          <c:idx val="1"/>
          <c:order val="1"/>
          <c:tx>
            <c:strRef>
              <c:f>Sheet1!$C$1</c:f>
              <c:strCache>
                <c:ptCount val="1"/>
                <c:pt idx="0">
                  <c:v>solid </c:v>
                </c:pt>
              </c:strCache>
            </c:strRef>
          </c:tx>
          <c:spPr>
            <a:solidFill>
              <a:schemeClr val="accent2"/>
            </a:solidFill>
            <a:ln>
              <a:noFill/>
            </a:ln>
            <a:effectLst/>
          </c:spPr>
          <c:invertIfNegative val="0"/>
          <c:cat>
            <c:strRef>
              <c:f>Sheet1!$A$2:$A$22</c:f>
              <c:strCache>
                <c:ptCount val="12"/>
                <c:pt idx="0">
                  <c:v>Romania</c:v>
                </c:pt>
                <c:pt idx="1">
                  <c:v>Poland</c:v>
                </c:pt>
                <c:pt idx="2">
                  <c:v>Estonia</c:v>
                </c:pt>
                <c:pt idx="3">
                  <c:v>Latvia</c:v>
                </c:pt>
                <c:pt idx="4">
                  <c:v>Ireland</c:v>
                </c:pt>
                <c:pt idx="5">
                  <c:v>France</c:v>
                </c:pt>
                <c:pt idx="6">
                  <c:v>EU median</c:v>
                </c:pt>
                <c:pt idx="7">
                  <c:v>Bulgaria</c:v>
                </c:pt>
                <c:pt idx="8">
                  <c:v>Italy</c:v>
                </c:pt>
                <c:pt idx="9">
                  <c:v>Spain</c:v>
                </c:pt>
                <c:pt idx="10">
                  <c:v>Lithuania</c:v>
                </c:pt>
                <c:pt idx="11">
                  <c:v>Greece</c:v>
                </c:pt>
              </c:strCache>
            </c:strRef>
          </c:cat>
          <c:val>
            <c:numRef>
              <c:f>Sheet1!$C$2:$C$22</c:f>
            </c:numRef>
          </c:val>
          <c:extLst>
            <c:ext xmlns:c16="http://schemas.microsoft.com/office/drawing/2014/chart" uri="{C3380CC4-5D6E-409C-BE32-E72D297353CC}">
              <c16:uniqueId val="{00000001-BF2F-4672-9B0E-4269771420BF}"/>
            </c:ext>
          </c:extLst>
        </c:ser>
        <c:ser>
          <c:idx val="2"/>
          <c:order val="2"/>
          <c:tx>
            <c:strRef>
              <c:f>Sheet1!$D$1</c:f>
              <c:strCache>
                <c:ptCount val="1"/>
                <c:pt idx="0">
                  <c:v>Change</c:v>
                </c:pt>
              </c:strCache>
            </c:strRef>
          </c:tx>
          <c:spPr>
            <a:solidFill>
              <a:schemeClr val="accent3"/>
            </a:solidFill>
            <a:ln>
              <a:noFill/>
            </a:ln>
            <a:effectLst/>
          </c:spPr>
          <c:invertIfNegative val="0"/>
          <c:dPt>
            <c:idx val="6"/>
            <c:invertIfNegative val="0"/>
            <c:bubble3D val="0"/>
            <c:spPr>
              <a:solidFill>
                <a:srgbClr val="E6E6E6"/>
              </a:solidFill>
              <a:ln>
                <a:noFill/>
              </a:ln>
              <a:effectLst/>
            </c:spPr>
            <c:extLst>
              <c:ext xmlns:c16="http://schemas.microsoft.com/office/drawing/2014/chart" uri="{C3380CC4-5D6E-409C-BE32-E72D297353CC}">
                <c16:uniqueId val="{00000003-BF2F-4672-9B0E-4269771420BF}"/>
              </c:ext>
            </c:extLst>
          </c:dPt>
          <c:dPt>
            <c:idx val="7"/>
            <c:invertIfNegative val="0"/>
            <c:bubble3D val="0"/>
            <c:spPr>
              <a:solidFill>
                <a:srgbClr val="43B02A"/>
              </a:solidFill>
              <a:ln>
                <a:noFill/>
              </a:ln>
              <a:effectLst/>
            </c:spPr>
            <c:extLst>
              <c:ext xmlns:c16="http://schemas.microsoft.com/office/drawing/2014/chart" uri="{C3380CC4-5D6E-409C-BE32-E72D297353CC}">
                <c16:uniqueId val="{00000005-BF2F-4672-9B0E-4269771420BF}"/>
              </c:ext>
            </c:extLst>
          </c:dPt>
          <c:cat>
            <c:strRef>
              <c:f>Sheet1!$A$2:$A$22</c:f>
              <c:strCache>
                <c:ptCount val="12"/>
                <c:pt idx="0">
                  <c:v>Romania</c:v>
                </c:pt>
                <c:pt idx="1">
                  <c:v>Poland</c:v>
                </c:pt>
                <c:pt idx="2">
                  <c:v>Estonia</c:v>
                </c:pt>
                <c:pt idx="3">
                  <c:v>Latvia</c:v>
                </c:pt>
                <c:pt idx="4">
                  <c:v>Ireland</c:v>
                </c:pt>
                <c:pt idx="5">
                  <c:v>France</c:v>
                </c:pt>
                <c:pt idx="6">
                  <c:v>EU median</c:v>
                </c:pt>
                <c:pt idx="7">
                  <c:v>Bulgaria</c:v>
                </c:pt>
                <c:pt idx="8">
                  <c:v>Italy</c:v>
                </c:pt>
                <c:pt idx="9">
                  <c:v>Spain</c:v>
                </c:pt>
                <c:pt idx="10">
                  <c:v>Lithuania</c:v>
                </c:pt>
                <c:pt idx="11">
                  <c:v>Greece</c:v>
                </c:pt>
              </c:strCache>
            </c:strRef>
          </c:cat>
          <c:val>
            <c:numRef>
              <c:f>Sheet1!$D$2:$D$22</c:f>
              <c:numCache>
                <c:formatCode>General</c:formatCode>
                <c:ptCount val="14"/>
                <c:pt idx="0">
                  <c:v>-404</c:v>
                </c:pt>
                <c:pt idx="1">
                  <c:v>-310.5</c:v>
                </c:pt>
                <c:pt idx="2">
                  <c:v>-153.5</c:v>
                </c:pt>
                <c:pt idx="3">
                  <c:v>-127</c:v>
                </c:pt>
                <c:pt idx="4">
                  <c:v>-65</c:v>
                </c:pt>
                <c:pt idx="5">
                  <c:v>-57</c:v>
                </c:pt>
                <c:pt idx="6">
                  <c:v>-47</c:v>
                </c:pt>
                <c:pt idx="7">
                  <c:v>-45</c:v>
                </c:pt>
                <c:pt idx="8">
                  <c:v>7</c:v>
                </c:pt>
                <c:pt idx="9">
                  <c:v>72</c:v>
                </c:pt>
                <c:pt idx="10">
                  <c:v>86</c:v>
                </c:pt>
                <c:pt idx="11">
                  <c:v>379.5</c:v>
                </c:pt>
              </c:numCache>
            </c:numRef>
          </c:val>
          <c:extLst>
            <c:ext xmlns:c16="http://schemas.microsoft.com/office/drawing/2014/chart" uri="{C3380CC4-5D6E-409C-BE32-E72D297353CC}">
              <c16:uniqueId val="{00000006-BF2F-4672-9B0E-4269771420BF}"/>
            </c:ext>
          </c:extLst>
        </c:ser>
        <c:dLbls>
          <c:showLegendKey val="0"/>
          <c:showVal val="0"/>
          <c:showCatName val="0"/>
          <c:showSerName val="0"/>
          <c:showPercent val="0"/>
          <c:showBubbleSize val="0"/>
        </c:dLbls>
        <c:gapWidth val="106"/>
        <c:axId val="953489983"/>
        <c:axId val="296489568"/>
      </c:barChart>
      <c:catAx>
        <c:axId val="953489983"/>
        <c:scaling>
          <c:orientation val="maxMin"/>
        </c:scaling>
        <c:delete val="0"/>
        <c:axPos val="l"/>
        <c:numFmt formatCode="General" sourceLinked="1"/>
        <c:majorTickMark val="none"/>
        <c:minorTickMark val="none"/>
        <c:tickLblPos val="low"/>
        <c:spPr>
          <a:noFill/>
          <a:ln w="381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6489568"/>
        <c:crosses val="autoZero"/>
        <c:auto val="1"/>
        <c:lblAlgn val="ctr"/>
        <c:lblOffset val="100"/>
        <c:noMultiLvlLbl val="0"/>
      </c:catAx>
      <c:valAx>
        <c:axId val="296489568"/>
        <c:scaling>
          <c:orientation val="minMax"/>
          <c:min val="-600"/>
        </c:scaling>
        <c:delete val="0"/>
        <c:axPos val="t"/>
        <c:numFmt formatCode="General" sourceLinked="1"/>
        <c:majorTickMark val="none"/>
        <c:minorTickMark val="none"/>
        <c:tickLblPos val="nextTo"/>
        <c:spPr>
          <a:noFill/>
          <a:ln w="38100">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3489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Sheet1!$C$1:$C$2</c:f>
              <c:strCache>
                <c:ptCount val="2"/>
                <c:pt idx="0">
                  <c:v>Not approved</c:v>
                </c:pt>
              </c:strCache>
            </c:strRef>
          </c:tx>
          <c:spPr>
            <a:solidFill>
              <a:schemeClr val="accent1"/>
            </a:solidFill>
            <a:ln>
              <a:noFill/>
            </a:ln>
            <a:effectLst/>
          </c:spPr>
          <c:invertIfNegative val="0"/>
          <c:cat>
            <c:multiLvlStrRef>
              <c:f>Sheet1!$A$3:$B$57</c:f>
              <c:multiLvlStrCache>
                <c:ptCount val="40"/>
                <c:lvl>
                  <c:pt idx="0">
                    <c:v>Ph I/II</c:v>
                  </c:pt>
                  <c:pt idx="1">
                    <c:v>Ph III</c:v>
                  </c:pt>
                  <c:pt idx="4">
                    <c:v>Ph I/II</c:v>
                  </c:pt>
                  <c:pt idx="5">
                    <c:v>Ph III</c:v>
                  </c:pt>
                  <c:pt idx="8">
                    <c:v>Ph I/II</c:v>
                  </c:pt>
                  <c:pt idx="9">
                    <c:v>Ph III</c:v>
                  </c:pt>
                  <c:pt idx="12">
                    <c:v>Ph I/II</c:v>
                  </c:pt>
                  <c:pt idx="13">
                    <c:v>Ph III</c:v>
                  </c:pt>
                  <c:pt idx="16">
                    <c:v>Ph I/II</c:v>
                  </c:pt>
                  <c:pt idx="17">
                    <c:v>Ph III</c:v>
                  </c:pt>
                  <c:pt idx="20">
                    <c:v>Ph I/II</c:v>
                  </c:pt>
                  <c:pt idx="21">
                    <c:v>Ph III</c:v>
                  </c:pt>
                  <c:pt idx="24">
                    <c:v>Ph I/II</c:v>
                  </c:pt>
                  <c:pt idx="25">
                    <c:v>Ph III</c:v>
                  </c:pt>
                  <c:pt idx="27">
                    <c:v>Ph I/II</c:v>
                  </c:pt>
                  <c:pt idx="28">
                    <c:v>Ph III</c:v>
                  </c:pt>
                  <c:pt idx="30">
                    <c:v>Ph I/II</c:v>
                  </c:pt>
                  <c:pt idx="31">
                    <c:v>Ph III</c:v>
                  </c:pt>
                  <c:pt idx="34">
                    <c:v>Ph I/II</c:v>
                  </c:pt>
                  <c:pt idx="35">
                    <c:v>Ph III</c:v>
                  </c:pt>
                  <c:pt idx="38">
                    <c:v>Ph I/II</c:v>
                  </c:pt>
                  <c:pt idx="39">
                    <c:v>Ph III</c:v>
                  </c:pt>
                </c:lvl>
                <c:lvl>
                  <c:pt idx="0">
                    <c:v>IT</c:v>
                  </c:pt>
                  <c:pt idx="3">
                    <c:v>FR</c:v>
                  </c:pt>
                  <c:pt idx="7">
                    <c:v>GR</c:v>
                  </c:pt>
                  <c:pt idx="11">
                    <c:v>IR</c:v>
                  </c:pt>
                  <c:pt idx="15">
                    <c:v>RO</c:v>
                  </c:pt>
                  <c:pt idx="19">
                    <c:v>BG</c:v>
                  </c:pt>
                  <c:pt idx="23">
                    <c:v>ES</c:v>
                  </c:pt>
                  <c:pt idx="27">
                    <c:v>EE</c:v>
                  </c:pt>
                  <c:pt idx="30">
                    <c:v>LV</c:v>
                  </c:pt>
                  <c:pt idx="33">
                    <c:v>LT</c:v>
                  </c:pt>
                  <c:pt idx="37">
                    <c:v>PL</c:v>
                  </c:pt>
                </c:lvl>
              </c:multiLvlStrCache>
            </c:multiLvlStrRef>
          </c:cat>
          <c:val>
            <c:numRef>
              <c:f>Sheet1!$C$3:$C$57</c:f>
            </c:numRef>
          </c:val>
          <c:extLst>
            <c:ext xmlns:c16="http://schemas.microsoft.com/office/drawing/2014/chart" uri="{C3380CC4-5D6E-409C-BE32-E72D297353CC}">
              <c16:uniqueId val="{00000000-4632-4904-A014-C456268B276C}"/>
            </c:ext>
          </c:extLst>
        </c:ser>
        <c:ser>
          <c:idx val="1"/>
          <c:order val="1"/>
          <c:tx>
            <c:strRef>
              <c:f>Sheet1!$D$1:$D$2</c:f>
              <c:strCache>
                <c:ptCount val="2"/>
                <c:pt idx="0">
                  <c:v>Full reimbursement/reimbursed</c:v>
                </c:pt>
              </c:strCache>
            </c:strRef>
          </c:tx>
          <c:spPr>
            <a:solidFill>
              <a:srgbClr val="004A7A"/>
            </a:solidFill>
            <a:ln>
              <a:noFill/>
            </a:ln>
            <a:effectLst/>
          </c:spPr>
          <c:invertIfNegative val="0"/>
          <c:cat>
            <c:multiLvlStrRef>
              <c:f>Sheet1!$A$3:$B$57</c:f>
              <c:multiLvlStrCache>
                <c:ptCount val="40"/>
                <c:lvl>
                  <c:pt idx="0">
                    <c:v>Ph I/II</c:v>
                  </c:pt>
                  <c:pt idx="1">
                    <c:v>Ph III</c:v>
                  </c:pt>
                  <c:pt idx="4">
                    <c:v>Ph I/II</c:v>
                  </c:pt>
                  <c:pt idx="5">
                    <c:v>Ph III</c:v>
                  </c:pt>
                  <c:pt idx="8">
                    <c:v>Ph I/II</c:v>
                  </c:pt>
                  <c:pt idx="9">
                    <c:v>Ph III</c:v>
                  </c:pt>
                  <c:pt idx="12">
                    <c:v>Ph I/II</c:v>
                  </c:pt>
                  <c:pt idx="13">
                    <c:v>Ph III</c:v>
                  </c:pt>
                  <c:pt idx="16">
                    <c:v>Ph I/II</c:v>
                  </c:pt>
                  <c:pt idx="17">
                    <c:v>Ph III</c:v>
                  </c:pt>
                  <c:pt idx="20">
                    <c:v>Ph I/II</c:v>
                  </c:pt>
                  <c:pt idx="21">
                    <c:v>Ph III</c:v>
                  </c:pt>
                  <c:pt idx="24">
                    <c:v>Ph I/II</c:v>
                  </c:pt>
                  <c:pt idx="25">
                    <c:v>Ph III</c:v>
                  </c:pt>
                  <c:pt idx="27">
                    <c:v>Ph I/II</c:v>
                  </c:pt>
                  <c:pt idx="28">
                    <c:v>Ph III</c:v>
                  </c:pt>
                  <c:pt idx="30">
                    <c:v>Ph I/II</c:v>
                  </c:pt>
                  <c:pt idx="31">
                    <c:v>Ph III</c:v>
                  </c:pt>
                  <c:pt idx="34">
                    <c:v>Ph I/II</c:v>
                  </c:pt>
                  <c:pt idx="35">
                    <c:v>Ph III</c:v>
                  </c:pt>
                  <c:pt idx="38">
                    <c:v>Ph I/II</c:v>
                  </c:pt>
                  <c:pt idx="39">
                    <c:v>Ph III</c:v>
                  </c:pt>
                </c:lvl>
                <c:lvl>
                  <c:pt idx="0">
                    <c:v>IT</c:v>
                  </c:pt>
                  <c:pt idx="3">
                    <c:v>FR</c:v>
                  </c:pt>
                  <c:pt idx="7">
                    <c:v>GR</c:v>
                  </c:pt>
                  <c:pt idx="11">
                    <c:v>IR</c:v>
                  </c:pt>
                  <c:pt idx="15">
                    <c:v>RO</c:v>
                  </c:pt>
                  <c:pt idx="19">
                    <c:v>BG</c:v>
                  </c:pt>
                  <c:pt idx="23">
                    <c:v>ES</c:v>
                  </c:pt>
                  <c:pt idx="27">
                    <c:v>EE</c:v>
                  </c:pt>
                  <c:pt idx="30">
                    <c:v>LV</c:v>
                  </c:pt>
                  <c:pt idx="33">
                    <c:v>LT</c:v>
                  </c:pt>
                  <c:pt idx="37">
                    <c:v>PL</c:v>
                  </c:pt>
                </c:lvl>
              </c:multiLvlStrCache>
            </c:multiLvlStrRef>
          </c:cat>
          <c:val>
            <c:numRef>
              <c:f>Sheet1!$D$3:$D$57</c:f>
              <c:numCache>
                <c:formatCode>0.00</c:formatCode>
                <c:ptCount val="40"/>
                <c:pt idx="0">
                  <c:v>0.17857142857142858</c:v>
                </c:pt>
                <c:pt idx="1">
                  <c:v>0.23214285714285715</c:v>
                </c:pt>
                <c:pt idx="4">
                  <c:v>8.9285714285714288E-2</c:v>
                </c:pt>
                <c:pt idx="5">
                  <c:v>0.19642857142857142</c:v>
                </c:pt>
                <c:pt idx="8">
                  <c:v>8.9285714285714288E-2</c:v>
                </c:pt>
                <c:pt idx="9">
                  <c:v>0.19642857142857142</c:v>
                </c:pt>
                <c:pt idx="12">
                  <c:v>5.3571428571428568E-2</c:v>
                </c:pt>
                <c:pt idx="13">
                  <c:v>0.17857142857142858</c:v>
                </c:pt>
                <c:pt idx="16">
                  <c:v>7.1428571428571425E-2</c:v>
                </c:pt>
                <c:pt idx="17">
                  <c:v>0.14285714285714285</c:v>
                </c:pt>
                <c:pt idx="20">
                  <c:v>3.5714285714285712E-2</c:v>
                </c:pt>
                <c:pt idx="21">
                  <c:v>0.19642857142857142</c:v>
                </c:pt>
                <c:pt idx="24">
                  <c:v>7.1428571428571425E-2</c:v>
                </c:pt>
                <c:pt idx="25">
                  <c:v>0.125</c:v>
                </c:pt>
                <c:pt idx="27">
                  <c:v>0</c:v>
                </c:pt>
                <c:pt idx="28" formatCode="General">
                  <c:v>8.9285714285714288E-2</c:v>
                </c:pt>
                <c:pt idx="30">
                  <c:v>0</c:v>
                </c:pt>
                <c:pt idx="31">
                  <c:v>5.3571428571428568E-2</c:v>
                </c:pt>
                <c:pt idx="34">
                  <c:v>0</c:v>
                </c:pt>
                <c:pt idx="35">
                  <c:v>5.3571428571428568E-2</c:v>
                </c:pt>
                <c:pt idx="38">
                  <c:v>0</c:v>
                </c:pt>
                <c:pt idx="39">
                  <c:v>0</c:v>
                </c:pt>
              </c:numCache>
            </c:numRef>
          </c:val>
          <c:extLst>
            <c:ext xmlns:c16="http://schemas.microsoft.com/office/drawing/2014/chart" uri="{C3380CC4-5D6E-409C-BE32-E72D297353CC}">
              <c16:uniqueId val="{00000001-4632-4904-A014-C456268B276C}"/>
            </c:ext>
          </c:extLst>
        </c:ser>
        <c:ser>
          <c:idx val="2"/>
          <c:order val="2"/>
          <c:tx>
            <c:strRef>
              <c:f>Sheet1!$E$1:$E$2</c:f>
              <c:strCache>
                <c:ptCount val="2"/>
                <c:pt idx="0">
                  <c:v>Limited reimbursement </c:v>
                </c:pt>
              </c:strCache>
            </c:strRef>
          </c:tx>
          <c:spPr>
            <a:solidFill>
              <a:srgbClr val="008886"/>
            </a:solidFill>
            <a:ln>
              <a:noFill/>
            </a:ln>
            <a:effectLst/>
          </c:spPr>
          <c:invertIfNegative val="0"/>
          <c:cat>
            <c:multiLvlStrRef>
              <c:f>Sheet1!$A$3:$B$57</c:f>
              <c:multiLvlStrCache>
                <c:ptCount val="40"/>
                <c:lvl>
                  <c:pt idx="0">
                    <c:v>Ph I/II</c:v>
                  </c:pt>
                  <c:pt idx="1">
                    <c:v>Ph III</c:v>
                  </c:pt>
                  <c:pt idx="4">
                    <c:v>Ph I/II</c:v>
                  </c:pt>
                  <c:pt idx="5">
                    <c:v>Ph III</c:v>
                  </c:pt>
                  <c:pt idx="8">
                    <c:v>Ph I/II</c:v>
                  </c:pt>
                  <c:pt idx="9">
                    <c:v>Ph III</c:v>
                  </c:pt>
                  <c:pt idx="12">
                    <c:v>Ph I/II</c:v>
                  </c:pt>
                  <c:pt idx="13">
                    <c:v>Ph III</c:v>
                  </c:pt>
                  <c:pt idx="16">
                    <c:v>Ph I/II</c:v>
                  </c:pt>
                  <c:pt idx="17">
                    <c:v>Ph III</c:v>
                  </c:pt>
                  <c:pt idx="20">
                    <c:v>Ph I/II</c:v>
                  </c:pt>
                  <c:pt idx="21">
                    <c:v>Ph III</c:v>
                  </c:pt>
                  <c:pt idx="24">
                    <c:v>Ph I/II</c:v>
                  </c:pt>
                  <c:pt idx="25">
                    <c:v>Ph III</c:v>
                  </c:pt>
                  <c:pt idx="27">
                    <c:v>Ph I/II</c:v>
                  </c:pt>
                  <c:pt idx="28">
                    <c:v>Ph III</c:v>
                  </c:pt>
                  <c:pt idx="30">
                    <c:v>Ph I/II</c:v>
                  </c:pt>
                  <c:pt idx="31">
                    <c:v>Ph III</c:v>
                  </c:pt>
                  <c:pt idx="34">
                    <c:v>Ph I/II</c:v>
                  </c:pt>
                  <c:pt idx="35">
                    <c:v>Ph III</c:v>
                  </c:pt>
                  <c:pt idx="38">
                    <c:v>Ph I/II</c:v>
                  </c:pt>
                  <c:pt idx="39">
                    <c:v>Ph III</c:v>
                  </c:pt>
                </c:lvl>
                <c:lvl>
                  <c:pt idx="0">
                    <c:v>IT</c:v>
                  </c:pt>
                  <c:pt idx="3">
                    <c:v>FR</c:v>
                  </c:pt>
                  <c:pt idx="7">
                    <c:v>GR</c:v>
                  </c:pt>
                  <c:pt idx="11">
                    <c:v>IR</c:v>
                  </c:pt>
                  <c:pt idx="15">
                    <c:v>RO</c:v>
                  </c:pt>
                  <c:pt idx="19">
                    <c:v>BG</c:v>
                  </c:pt>
                  <c:pt idx="23">
                    <c:v>ES</c:v>
                  </c:pt>
                  <c:pt idx="27">
                    <c:v>EE</c:v>
                  </c:pt>
                  <c:pt idx="30">
                    <c:v>LV</c:v>
                  </c:pt>
                  <c:pt idx="33">
                    <c:v>LT</c:v>
                  </c:pt>
                  <c:pt idx="37">
                    <c:v>PL</c:v>
                  </c:pt>
                </c:lvl>
              </c:multiLvlStrCache>
            </c:multiLvlStrRef>
          </c:cat>
          <c:val>
            <c:numRef>
              <c:f>Sheet1!$E$3:$E$57</c:f>
              <c:numCache>
                <c:formatCode>0.00</c:formatCode>
                <c:ptCount val="40"/>
                <c:pt idx="0">
                  <c:v>1.7857142857142856E-2</c:v>
                </c:pt>
                <c:pt idx="1">
                  <c:v>1.7857142857142856E-2</c:v>
                </c:pt>
                <c:pt idx="4">
                  <c:v>5.3571428571428568E-2</c:v>
                </c:pt>
                <c:pt idx="5">
                  <c:v>1.7857142857142856E-2</c:v>
                </c:pt>
                <c:pt idx="8">
                  <c:v>8.9285714285714288E-2</c:v>
                </c:pt>
                <c:pt idx="9">
                  <c:v>7.1428571428571425E-2</c:v>
                </c:pt>
                <c:pt idx="12">
                  <c:v>1.7857142857142856E-2</c:v>
                </c:pt>
                <c:pt idx="13">
                  <c:v>0</c:v>
                </c:pt>
                <c:pt idx="16">
                  <c:v>0</c:v>
                </c:pt>
                <c:pt idx="17">
                  <c:v>1.7857142857142856E-2</c:v>
                </c:pt>
                <c:pt idx="20">
                  <c:v>0</c:v>
                </c:pt>
                <c:pt idx="21">
                  <c:v>1.7857142857142856E-2</c:v>
                </c:pt>
                <c:pt idx="24">
                  <c:v>3.5714285714285712E-2</c:v>
                </c:pt>
                <c:pt idx="25">
                  <c:v>5.3571428571428568E-2</c:v>
                </c:pt>
                <c:pt idx="27">
                  <c:v>3.5714285714285712E-2</c:v>
                </c:pt>
                <c:pt idx="28" formatCode="General">
                  <c:v>7.1428571428571425E-2</c:v>
                </c:pt>
                <c:pt idx="30">
                  <c:v>1.7857142857142856E-2</c:v>
                </c:pt>
                <c:pt idx="31">
                  <c:v>5.3571428571428568E-2</c:v>
                </c:pt>
                <c:pt idx="34">
                  <c:v>0</c:v>
                </c:pt>
                <c:pt idx="35">
                  <c:v>3.5714285714285712E-2</c:v>
                </c:pt>
                <c:pt idx="38">
                  <c:v>0.125</c:v>
                </c:pt>
                <c:pt idx="39">
                  <c:v>0.21428571428571427</c:v>
                </c:pt>
              </c:numCache>
            </c:numRef>
          </c:val>
          <c:extLst>
            <c:ext xmlns:c16="http://schemas.microsoft.com/office/drawing/2014/chart" uri="{C3380CC4-5D6E-409C-BE32-E72D297353CC}">
              <c16:uniqueId val="{00000002-4632-4904-A014-C456268B276C}"/>
            </c:ext>
          </c:extLst>
        </c:ser>
        <c:ser>
          <c:idx val="3"/>
          <c:order val="3"/>
          <c:tx>
            <c:strRef>
              <c:f>Sheet1!$F$1:$F$2</c:f>
              <c:strCache>
                <c:ptCount val="2"/>
                <c:pt idx="0">
                  <c:v>Only privately reimbursed</c:v>
                </c:pt>
              </c:strCache>
            </c:strRef>
          </c:tx>
          <c:spPr>
            <a:solidFill>
              <a:srgbClr val="91C047"/>
            </a:solidFill>
            <a:ln>
              <a:noFill/>
            </a:ln>
            <a:effectLst/>
          </c:spPr>
          <c:invertIfNegative val="0"/>
          <c:cat>
            <c:multiLvlStrRef>
              <c:f>Sheet1!$A$3:$B$57</c:f>
              <c:multiLvlStrCache>
                <c:ptCount val="40"/>
                <c:lvl>
                  <c:pt idx="0">
                    <c:v>Ph I/II</c:v>
                  </c:pt>
                  <c:pt idx="1">
                    <c:v>Ph III</c:v>
                  </c:pt>
                  <c:pt idx="4">
                    <c:v>Ph I/II</c:v>
                  </c:pt>
                  <c:pt idx="5">
                    <c:v>Ph III</c:v>
                  </c:pt>
                  <c:pt idx="8">
                    <c:v>Ph I/II</c:v>
                  </c:pt>
                  <c:pt idx="9">
                    <c:v>Ph III</c:v>
                  </c:pt>
                  <c:pt idx="12">
                    <c:v>Ph I/II</c:v>
                  </c:pt>
                  <c:pt idx="13">
                    <c:v>Ph III</c:v>
                  </c:pt>
                  <c:pt idx="16">
                    <c:v>Ph I/II</c:v>
                  </c:pt>
                  <c:pt idx="17">
                    <c:v>Ph III</c:v>
                  </c:pt>
                  <c:pt idx="20">
                    <c:v>Ph I/II</c:v>
                  </c:pt>
                  <c:pt idx="21">
                    <c:v>Ph III</c:v>
                  </c:pt>
                  <c:pt idx="24">
                    <c:v>Ph I/II</c:v>
                  </c:pt>
                  <c:pt idx="25">
                    <c:v>Ph III</c:v>
                  </c:pt>
                  <c:pt idx="27">
                    <c:v>Ph I/II</c:v>
                  </c:pt>
                  <c:pt idx="28">
                    <c:v>Ph III</c:v>
                  </c:pt>
                  <c:pt idx="30">
                    <c:v>Ph I/II</c:v>
                  </c:pt>
                  <c:pt idx="31">
                    <c:v>Ph III</c:v>
                  </c:pt>
                  <c:pt idx="34">
                    <c:v>Ph I/II</c:v>
                  </c:pt>
                  <c:pt idx="35">
                    <c:v>Ph III</c:v>
                  </c:pt>
                  <c:pt idx="38">
                    <c:v>Ph I/II</c:v>
                  </c:pt>
                  <c:pt idx="39">
                    <c:v>Ph III</c:v>
                  </c:pt>
                </c:lvl>
                <c:lvl>
                  <c:pt idx="0">
                    <c:v>IT</c:v>
                  </c:pt>
                  <c:pt idx="3">
                    <c:v>FR</c:v>
                  </c:pt>
                  <c:pt idx="7">
                    <c:v>GR</c:v>
                  </c:pt>
                  <c:pt idx="11">
                    <c:v>IR</c:v>
                  </c:pt>
                  <c:pt idx="15">
                    <c:v>RO</c:v>
                  </c:pt>
                  <c:pt idx="19">
                    <c:v>BG</c:v>
                  </c:pt>
                  <c:pt idx="23">
                    <c:v>ES</c:v>
                  </c:pt>
                  <c:pt idx="27">
                    <c:v>EE</c:v>
                  </c:pt>
                  <c:pt idx="30">
                    <c:v>LV</c:v>
                  </c:pt>
                  <c:pt idx="33">
                    <c:v>LT</c:v>
                  </c:pt>
                  <c:pt idx="37">
                    <c:v>PL</c:v>
                  </c:pt>
                </c:lvl>
              </c:multiLvlStrCache>
            </c:multiLvlStrRef>
          </c:cat>
          <c:val>
            <c:numRef>
              <c:f>Sheet1!$F$3:$F$57</c:f>
              <c:numCache>
                <c:formatCode>0.00</c:formatCode>
                <c:ptCount val="40"/>
                <c:pt idx="0">
                  <c:v>0</c:v>
                </c:pt>
                <c:pt idx="1">
                  <c:v>0</c:v>
                </c:pt>
                <c:pt idx="4">
                  <c:v>0</c:v>
                </c:pt>
                <c:pt idx="5">
                  <c:v>0</c:v>
                </c:pt>
                <c:pt idx="8">
                  <c:v>0</c:v>
                </c:pt>
                <c:pt idx="9">
                  <c:v>0</c:v>
                </c:pt>
                <c:pt idx="12">
                  <c:v>0</c:v>
                </c:pt>
                <c:pt idx="13">
                  <c:v>0</c:v>
                </c:pt>
                <c:pt idx="16">
                  <c:v>0</c:v>
                </c:pt>
                <c:pt idx="17">
                  <c:v>0</c:v>
                </c:pt>
                <c:pt idx="20">
                  <c:v>1.7857142857142856E-2</c:v>
                </c:pt>
                <c:pt idx="21">
                  <c:v>0</c:v>
                </c:pt>
                <c:pt idx="24">
                  <c:v>0</c:v>
                </c:pt>
                <c:pt idx="25">
                  <c:v>1.7857142857142856E-2</c:v>
                </c:pt>
                <c:pt idx="27">
                  <c:v>0</c:v>
                </c:pt>
                <c:pt idx="28" formatCode="General">
                  <c:v>0</c:v>
                </c:pt>
                <c:pt idx="30">
                  <c:v>1.7857142857142856E-2</c:v>
                </c:pt>
                <c:pt idx="31">
                  <c:v>3.5714285714285712E-2</c:v>
                </c:pt>
                <c:pt idx="34">
                  <c:v>0</c:v>
                </c:pt>
                <c:pt idx="35">
                  <c:v>0</c:v>
                </c:pt>
                <c:pt idx="38">
                  <c:v>0</c:v>
                </c:pt>
                <c:pt idx="39">
                  <c:v>0</c:v>
                </c:pt>
              </c:numCache>
            </c:numRef>
          </c:val>
          <c:extLst>
            <c:ext xmlns:c16="http://schemas.microsoft.com/office/drawing/2014/chart" uri="{C3380CC4-5D6E-409C-BE32-E72D297353CC}">
              <c16:uniqueId val="{00000003-4632-4904-A014-C456268B276C}"/>
            </c:ext>
          </c:extLst>
        </c:ser>
        <c:ser>
          <c:idx val="4"/>
          <c:order val="4"/>
          <c:tx>
            <c:strRef>
              <c:f>Sheet1!$G$1:$G$2</c:f>
              <c:strCache>
                <c:ptCount val="2"/>
                <c:pt idx="0">
                  <c:v>Not available</c:v>
                </c:pt>
              </c:strCache>
            </c:strRef>
          </c:tx>
          <c:spPr>
            <a:solidFill>
              <a:srgbClr val="FF0000"/>
            </a:solidFill>
            <a:ln>
              <a:noFill/>
            </a:ln>
            <a:effectLst/>
          </c:spPr>
          <c:invertIfNegative val="0"/>
          <c:dPt>
            <c:idx val="20"/>
            <c:invertIfNegative val="0"/>
            <c:bubble3D val="0"/>
            <c:spPr>
              <a:solidFill>
                <a:srgbClr val="FF0000"/>
              </a:solidFill>
              <a:ln>
                <a:noFill/>
              </a:ln>
              <a:effectLst/>
            </c:spPr>
            <c:extLst>
              <c:ext xmlns:c16="http://schemas.microsoft.com/office/drawing/2014/chart" uri="{C3380CC4-5D6E-409C-BE32-E72D297353CC}">
                <c16:uniqueId val="{00000005-4632-4904-A014-C456268B276C}"/>
              </c:ext>
            </c:extLst>
          </c:dPt>
          <c:dPt>
            <c:idx val="25"/>
            <c:invertIfNegative val="0"/>
            <c:bubble3D val="0"/>
            <c:spPr>
              <a:solidFill>
                <a:srgbClr val="FF0000"/>
              </a:solidFill>
              <a:ln>
                <a:noFill/>
              </a:ln>
              <a:effectLst/>
            </c:spPr>
            <c:extLst>
              <c:ext xmlns:c16="http://schemas.microsoft.com/office/drawing/2014/chart" uri="{C3380CC4-5D6E-409C-BE32-E72D297353CC}">
                <c16:uniqueId val="{00000007-4632-4904-A014-C456268B276C}"/>
              </c:ext>
            </c:extLst>
          </c:dPt>
          <c:dPt>
            <c:idx val="39"/>
            <c:invertIfNegative val="0"/>
            <c:bubble3D val="0"/>
            <c:spPr>
              <a:solidFill>
                <a:srgbClr val="FF0000"/>
              </a:solidFill>
              <a:ln>
                <a:noFill/>
              </a:ln>
              <a:effectLst/>
            </c:spPr>
            <c:extLst>
              <c:ext xmlns:c16="http://schemas.microsoft.com/office/drawing/2014/chart" uri="{C3380CC4-5D6E-409C-BE32-E72D297353CC}">
                <c16:uniqueId val="{00000009-4632-4904-A014-C456268B276C}"/>
              </c:ext>
            </c:extLst>
          </c:dPt>
          <c:cat>
            <c:multiLvlStrRef>
              <c:f>Sheet1!$A$3:$B$57</c:f>
              <c:multiLvlStrCache>
                <c:ptCount val="40"/>
                <c:lvl>
                  <c:pt idx="0">
                    <c:v>Ph I/II</c:v>
                  </c:pt>
                  <c:pt idx="1">
                    <c:v>Ph III</c:v>
                  </c:pt>
                  <c:pt idx="4">
                    <c:v>Ph I/II</c:v>
                  </c:pt>
                  <c:pt idx="5">
                    <c:v>Ph III</c:v>
                  </c:pt>
                  <c:pt idx="8">
                    <c:v>Ph I/II</c:v>
                  </c:pt>
                  <c:pt idx="9">
                    <c:v>Ph III</c:v>
                  </c:pt>
                  <c:pt idx="12">
                    <c:v>Ph I/II</c:v>
                  </c:pt>
                  <c:pt idx="13">
                    <c:v>Ph III</c:v>
                  </c:pt>
                  <c:pt idx="16">
                    <c:v>Ph I/II</c:v>
                  </c:pt>
                  <c:pt idx="17">
                    <c:v>Ph III</c:v>
                  </c:pt>
                  <c:pt idx="20">
                    <c:v>Ph I/II</c:v>
                  </c:pt>
                  <c:pt idx="21">
                    <c:v>Ph III</c:v>
                  </c:pt>
                  <c:pt idx="24">
                    <c:v>Ph I/II</c:v>
                  </c:pt>
                  <c:pt idx="25">
                    <c:v>Ph III</c:v>
                  </c:pt>
                  <c:pt idx="27">
                    <c:v>Ph I/II</c:v>
                  </c:pt>
                  <c:pt idx="28">
                    <c:v>Ph III</c:v>
                  </c:pt>
                  <c:pt idx="30">
                    <c:v>Ph I/II</c:v>
                  </c:pt>
                  <c:pt idx="31">
                    <c:v>Ph III</c:v>
                  </c:pt>
                  <c:pt idx="34">
                    <c:v>Ph I/II</c:v>
                  </c:pt>
                  <c:pt idx="35">
                    <c:v>Ph III</c:v>
                  </c:pt>
                  <c:pt idx="38">
                    <c:v>Ph I/II</c:v>
                  </c:pt>
                  <c:pt idx="39">
                    <c:v>Ph III</c:v>
                  </c:pt>
                </c:lvl>
                <c:lvl>
                  <c:pt idx="0">
                    <c:v>IT</c:v>
                  </c:pt>
                  <c:pt idx="3">
                    <c:v>FR</c:v>
                  </c:pt>
                  <c:pt idx="7">
                    <c:v>GR</c:v>
                  </c:pt>
                  <c:pt idx="11">
                    <c:v>IR</c:v>
                  </c:pt>
                  <c:pt idx="15">
                    <c:v>RO</c:v>
                  </c:pt>
                  <c:pt idx="19">
                    <c:v>BG</c:v>
                  </c:pt>
                  <c:pt idx="23">
                    <c:v>ES</c:v>
                  </c:pt>
                  <c:pt idx="27">
                    <c:v>EE</c:v>
                  </c:pt>
                  <c:pt idx="30">
                    <c:v>LV</c:v>
                  </c:pt>
                  <c:pt idx="33">
                    <c:v>LT</c:v>
                  </c:pt>
                  <c:pt idx="37">
                    <c:v>PL</c:v>
                  </c:pt>
                </c:lvl>
              </c:multiLvlStrCache>
            </c:multiLvlStrRef>
          </c:cat>
          <c:val>
            <c:numRef>
              <c:f>Sheet1!$G$3:$G$57</c:f>
              <c:numCache>
                <c:formatCode>0.00</c:formatCode>
                <c:ptCount val="40"/>
                <c:pt idx="0">
                  <c:v>3.5714285714285712E-2</c:v>
                </c:pt>
                <c:pt idx="1">
                  <c:v>5.3571428571428568E-2</c:v>
                </c:pt>
                <c:pt idx="4">
                  <c:v>0.10714285714285714</c:v>
                </c:pt>
                <c:pt idx="5">
                  <c:v>8.9285714285714288E-2</c:v>
                </c:pt>
                <c:pt idx="8">
                  <c:v>7.1428571428571425E-2</c:v>
                </c:pt>
                <c:pt idx="9">
                  <c:v>3.5714285714285712E-2</c:v>
                </c:pt>
                <c:pt idx="12">
                  <c:v>0.17857142857142858</c:v>
                </c:pt>
                <c:pt idx="13">
                  <c:v>0.125</c:v>
                </c:pt>
                <c:pt idx="16">
                  <c:v>0.17857142857142858</c:v>
                </c:pt>
                <c:pt idx="17">
                  <c:v>0.14285714285714285</c:v>
                </c:pt>
                <c:pt idx="20">
                  <c:v>0.19642857142857142</c:v>
                </c:pt>
                <c:pt idx="21">
                  <c:v>8.9285714285714288E-2</c:v>
                </c:pt>
                <c:pt idx="24">
                  <c:v>0.14285714285714285</c:v>
                </c:pt>
                <c:pt idx="25">
                  <c:v>0.10714285714285714</c:v>
                </c:pt>
                <c:pt idx="27">
                  <c:v>0.21428571428571427</c:v>
                </c:pt>
                <c:pt idx="28" formatCode="General">
                  <c:v>0.14285714285714285</c:v>
                </c:pt>
                <c:pt idx="30">
                  <c:v>0.21428571428571427</c:v>
                </c:pt>
                <c:pt idx="31">
                  <c:v>0.16071428571428573</c:v>
                </c:pt>
                <c:pt idx="34">
                  <c:v>0.25</c:v>
                </c:pt>
                <c:pt idx="35">
                  <c:v>0.21428571428571427</c:v>
                </c:pt>
                <c:pt idx="38">
                  <c:v>0.125</c:v>
                </c:pt>
                <c:pt idx="39">
                  <c:v>8.9285714285714288E-2</c:v>
                </c:pt>
              </c:numCache>
            </c:numRef>
          </c:val>
          <c:extLst>
            <c:ext xmlns:c16="http://schemas.microsoft.com/office/drawing/2014/chart" uri="{C3380CC4-5D6E-409C-BE32-E72D297353CC}">
              <c16:uniqueId val="{0000000A-4632-4904-A014-C456268B276C}"/>
            </c:ext>
          </c:extLst>
        </c:ser>
        <c:dLbls>
          <c:showLegendKey val="0"/>
          <c:showVal val="0"/>
          <c:showCatName val="0"/>
          <c:showSerName val="0"/>
          <c:showPercent val="0"/>
          <c:showBubbleSize val="0"/>
        </c:dLbls>
        <c:gapWidth val="12"/>
        <c:overlap val="100"/>
        <c:axId val="1395522480"/>
        <c:axId val="518210735"/>
      </c:barChart>
      <c:catAx>
        <c:axId val="1395522480"/>
        <c:scaling>
          <c:orientation val="minMax"/>
        </c:scaling>
        <c:delete val="0"/>
        <c:axPos val="b"/>
        <c:numFmt formatCode="General" sourceLinked="1"/>
        <c:majorTickMark val="none"/>
        <c:minorTickMark val="none"/>
        <c:tickLblPos val="nextTo"/>
        <c:spPr>
          <a:noFill/>
          <a:ln w="38100"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8210735"/>
        <c:crosses val="autoZero"/>
        <c:auto val="1"/>
        <c:lblAlgn val="ctr"/>
        <c:lblOffset val="100"/>
        <c:noMultiLvlLbl val="0"/>
      </c:catAx>
      <c:valAx>
        <c:axId val="518210735"/>
        <c:scaling>
          <c:orientation val="minMax"/>
        </c:scaling>
        <c:delete val="0"/>
        <c:axPos val="l"/>
        <c:numFmt formatCode="0%" sourceLinked="1"/>
        <c:majorTickMark val="none"/>
        <c:minorTickMark val="none"/>
        <c:tickLblPos val="nextTo"/>
        <c:spPr>
          <a:noFill/>
          <a:ln w="38100">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5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2023 per capita DDD</c:v>
                </c:pt>
              </c:strCache>
            </c:strRef>
          </c:tx>
          <c:spPr>
            <a:solidFill>
              <a:schemeClr val="accent2"/>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1-DB12-43C2-B862-11BCA41A7AF7}"/>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3-DB12-43C2-B862-11BCA41A7AF7}"/>
              </c:ext>
            </c:extLst>
          </c:dPt>
          <c:cat>
            <c:strRef>
              <c:f>Sheet1!$A$2:$A$15</c:f>
              <c:strCache>
                <c:ptCount val="10"/>
                <c:pt idx="0">
                  <c:v>UK</c:v>
                </c:pt>
                <c:pt idx="1">
                  <c:v>France</c:v>
                </c:pt>
                <c:pt idx="2">
                  <c:v>Italy</c:v>
                </c:pt>
                <c:pt idx="3">
                  <c:v>Europe average</c:v>
                </c:pt>
                <c:pt idx="4">
                  <c:v>Ireland</c:v>
                </c:pt>
                <c:pt idx="5">
                  <c:v>Spain</c:v>
                </c:pt>
                <c:pt idx="6">
                  <c:v>Romania</c:v>
                </c:pt>
                <c:pt idx="7">
                  <c:v>Lithuania</c:v>
                </c:pt>
                <c:pt idx="8">
                  <c:v>Poland</c:v>
                </c:pt>
                <c:pt idx="9">
                  <c:v>Bulgaria</c:v>
                </c:pt>
              </c:strCache>
            </c:strRef>
          </c:cat>
          <c:val>
            <c:numRef>
              <c:f>Sheet1!$B$2:$B$15</c:f>
              <c:numCache>
                <c:formatCode>0</c:formatCode>
                <c:ptCount val="10"/>
                <c:pt idx="0">
                  <c:v>4642.9127569552202</c:v>
                </c:pt>
                <c:pt idx="1">
                  <c:v>4554.1686293686407</c:v>
                </c:pt>
                <c:pt idx="2">
                  <c:v>3361.1202954717737</c:v>
                </c:pt>
                <c:pt idx="3">
                  <c:v>3064.2416551366646</c:v>
                </c:pt>
                <c:pt idx="4">
                  <c:v>2633.5159668427905</c:v>
                </c:pt>
                <c:pt idx="5">
                  <c:v>2208.8635561940582</c:v>
                </c:pt>
                <c:pt idx="6">
                  <c:v>1938.7278560537586</c:v>
                </c:pt>
                <c:pt idx="7">
                  <c:v>1871.3519918383001</c:v>
                </c:pt>
                <c:pt idx="8">
                  <c:v>1856.9904351841519</c:v>
                </c:pt>
                <c:pt idx="9">
                  <c:v>1724.0806943863754</c:v>
                </c:pt>
              </c:numCache>
            </c:numRef>
          </c:val>
          <c:extLst>
            <c:ext xmlns:c16="http://schemas.microsoft.com/office/drawing/2014/chart" uri="{C3380CC4-5D6E-409C-BE32-E72D297353CC}">
              <c16:uniqueId val="{00000004-D0D8-4DF9-8CC9-FDE0F7EC15E9}"/>
            </c:ext>
          </c:extLst>
        </c:ser>
        <c:dLbls>
          <c:showLegendKey val="0"/>
          <c:showVal val="0"/>
          <c:showCatName val="0"/>
          <c:showSerName val="0"/>
          <c:showPercent val="0"/>
          <c:showBubbleSize val="0"/>
        </c:dLbls>
        <c:gapWidth val="25"/>
        <c:axId val="1273702736"/>
        <c:axId val="1273685264"/>
      </c:barChart>
      <c:catAx>
        <c:axId val="1273702736"/>
        <c:scaling>
          <c:orientation val="minMax"/>
        </c:scaling>
        <c:delete val="0"/>
        <c:axPos val="b"/>
        <c:numFmt formatCode="General" sourceLinked="1"/>
        <c:majorTickMark val="none"/>
        <c:minorTickMark val="none"/>
        <c:tickLblPos val="nextTo"/>
        <c:spPr>
          <a:noFill/>
          <a:ln w="38100" cap="flat" cmpd="sng" algn="ctr">
            <a:solidFill>
              <a:srgbClr val="C2D0D7"/>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3685264"/>
        <c:crosses val="autoZero"/>
        <c:auto val="1"/>
        <c:lblAlgn val="ctr"/>
        <c:lblOffset val="100"/>
        <c:noMultiLvlLbl val="0"/>
      </c:catAx>
      <c:valAx>
        <c:axId val="127368526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DDD per capita</a:t>
                </a:r>
              </a:p>
            </c:rich>
          </c:tx>
          <c:layout>
            <c:manualLayout>
              <c:xMode val="edge"/>
              <c:yMode val="edge"/>
              <c:x val="0"/>
              <c:y val="0.2971379288646733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38100">
            <a:solidFill>
              <a:srgbClr val="C2D0D7"/>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3702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0.18555</cdr:x>
      <cdr:y>0.65317</cdr:y>
    </cdr:from>
    <cdr:to>
      <cdr:x>1</cdr:x>
      <cdr:y>0.65317</cdr:y>
    </cdr:to>
    <cdr:cxnSp macro="">
      <cdr:nvCxnSpPr>
        <cdr:cNvPr id="3" name="Straight Connector 2">
          <a:extLst xmlns:a="http://schemas.openxmlformats.org/drawingml/2006/main">
            <a:ext uri="{FF2B5EF4-FFF2-40B4-BE49-F238E27FC236}">
              <a16:creationId xmlns:a16="http://schemas.microsoft.com/office/drawing/2014/main" id="{DD357951-625F-0F30-73B7-775E450ECE0B}"/>
            </a:ext>
          </a:extLst>
        </cdr:cNvPr>
        <cdr:cNvCxnSpPr/>
      </cdr:nvCxnSpPr>
      <cdr:spPr>
        <a:xfrm xmlns:a="http://schemas.openxmlformats.org/drawingml/2006/main">
          <a:off x="1508126" y="2826393"/>
          <a:ext cx="6619850" cy="0"/>
        </a:xfrm>
        <a:prstGeom xmlns:a="http://schemas.openxmlformats.org/drawingml/2006/main" prst="line">
          <a:avLst/>
        </a:prstGeom>
        <a:ln xmlns:a="http://schemas.openxmlformats.org/drawingml/2006/main" w="28575">
          <a:solidFill>
            <a:schemeClr val="bg1">
              <a:lumMod val="7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1AAAA-65A0-470B-9806-7DC695C3AC98}"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2B1A6-AF64-4487-B438-F9427560DD8C}" type="slidenum">
              <a:rPr lang="en-US" smtClean="0"/>
              <a:t>‹#›</a:t>
            </a:fld>
            <a:endParaRPr lang="en-US"/>
          </a:p>
        </p:txBody>
      </p:sp>
    </p:spTree>
    <p:extLst>
      <p:ext uri="{BB962C8B-B14F-4D97-AF65-F5344CB8AC3E}">
        <p14:creationId xmlns:p14="http://schemas.microsoft.com/office/powerpoint/2010/main" val="366494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Aptos" panose="020B0004020202020204" pitchFamily="34" charset="0"/>
              </a:rPr>
              <a:t>This slide conveys a crucial message about the limited early (Ph1, Ph2) clinical data assessment possibilities in some countries, such as BG, LT, LV, and EE. These limitations are due to either (1) very strict or even impossible clinical data requirements or (2) manufacturers choosing not to submit the P&amp;R dossiers, which significantly delays access to innovative treatments compared to other EU countries.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012B1A6-AF64-4487-B438-F9427560DD8C}" type="slidenum">
              <a:rPr lang="en-US" smtClean="0"/>
              <a:t>11</a:t>
            </a:fld>
            <a:endParaRPr lang="en-US"/>
          </a:p>
        </p:txBody>
      </p:sp>
    </p:spTree>
    <p:extLst>
      <p:ext uri="{BB962C8B-B14F-4D97-AF65-F5344CB8AC3E}">
        <p14:creationId xmlns:p14="http://schemas.microsoft.com/office/powerpoint/2010/main" val="93831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While Estonia and Latvia assessment not available in the report, numerous hurdles contribute to access and reimbursement delays, and the lack of budget is one of the main hurdles..</a:t>
            </a:r>
          </a:p>
          <a:p>
            <a:endParaRPr lang="en-US" dirty="0"/>
          </a:p>
        </p:txBody>
      </p:sp>
      <p:sp>
        <p:nvSpPr>
          <p:cNvPr id="4" name="Slide Number Placeholder 3"/>
          <p:cNvSpPr>
            <a:spLocks noGrp="1"/>
          </p:cNvSpPr>
          <p:nvPr>
            <p:ph type="sldNum" sz="quarter" idx="5"/>
          </p:nvPr>
        </p:nvSpPr>
        <p:spPr/>
        <p:txBody>
          <a:bodyPr/>
          <a:lstStyle/>
          <a:p>
            <a:fld id="{2012B1A6-AF64-4487-B438-F9427560DD8C}" type="slidenum">
              <a:rPr lang="en-US" smtClean="0"/>
              <a:t>12</a:t>
            </a:fld>
            <a:endParaRPr lang="en-US"/>
          </a:p>
        </p:txBody>
      </p:sp>
    </p:spTree>
    <p:extLst>
      <p:ext uri="{BB962C8B-B14F-4D97-AF65-F5344CB8AC3E}">
        <p14:creationId xmlns:p14="http://schemas.microsoft.com/office/powerpoint/2010/main" val="2941324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D0266C-BD93-4483-BCFA-CF98C558AB1C}"/>
              </a:ext>
            </a:extLst>
          </p:cNvPr>
          <p:cNvSpPr/>
          <p:nvPr userDrawn="1"/>
        </p:nvSpPr>
        <p:spPr>
          <a:xfrm>
            <a:off x="0" y="0"/>
            <a:ext cx="12192000" cy="6964822"/>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121B26BB-204B-4199-90FE-07456B151ED5}"/>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4AC372D2-FC3E-4961-A9D2-334905FFF24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64C5A189-9C06-40A9-9163-57C4E2D3C879}"/>
              </a:ext>
            </a:extLst>
          </p:cNvPr>
          <p:cNvSpPr>
            <a:spLocks noGrp="1"/>
          </p:cNvSpPr>
          <p:nvPr>
            <p:ph type="dt" sz="half" idx="10"/>
          </p:nvPr>
        </p:nvSpPr>
        <p:spPr/>
        <p:txBody>
          <a:bodyPr/>
          <a:lstStyle/>
          <a:p>
            <a:fld id="{F405036E-60FC-408B-8019-543FBA88581F}" type="datetimeFigureOut">
              <a:rPr lang="lv-LV" smtClean="0"/>
              <a:t>20.05.2025</a:t>
            </a:fld>
            <a:endParaRPr lang="lv-LV"/>
          </a:p>
        </p:txBody>
      </p:sp>
      <p:sp>
        <p:nvSpPr>
          <p:cNvPr id="5" name="Footer Placeholder 4">
            <a:extLst>
              <a:ext uri="{FF2B5EF4-FFF2-40B4-BE49-F238E27FC236}">
                <a16:creationId xmlns:a16="http://schemas.microsoft.com/office/drawing/2014/main" id="{DBC40E01-C5AB-4125-8768-86CC64449C1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3C923E0-E25C-4075-AC6C-D49173D066BA}"/>
              </a:ext>
            </a:extLst>
          </p:cNvPr>
          <p:cNvSpPr>
            <a:spLocks noGrp="1"/>
          </p:cNvSpPr>
          <p:nvPr>
            <p:ph type="sldNum" sz="quarter" idx="12"/>
          </p:nvPr>
        </p:nvSpPr>
        <p:spPr/>
        <p:txBody>
          <a:bodyPr/>
          <a:lstStyle/>
          <a:p>
            <a:fld id="{09E98FFB-BD2C-4388-9D75-2B4EC3CF2C8B}" type="slidenum">
              <a:rPr lang="lv-LV" smtClean="0"/>
              <a:t>‹#›</a:t>
            </a:fld>
            <a:endParaRPr lang="lv-LV"/>
          </a:p>
        </p:txBody>
      </p:sp>
      <p:pic>
        <p:nvPicPr>
          <p:cNvPr id="10" name="Graphic 9">
            <a:extLst>
              <a:ext uri="{FF2B5EF4-FFF2-40B4-BE49-F238E27FC236}">
                <a16:creationId xmlns:a16="http://schemas.microsoft.com/office/drawing/2014/main" id="{E7ED3D65-9837-FC50-DB44-1E852FBB74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46222" y="275550"/>
            <a:ext cx="2601660" cy="622692"/>
          </a:xfrm>
          <a:prstGeom prst="rect">
            <a:avLst/>
          </a:prstGeom>
        </p:spPr>
      </p:pic>
    </p:spTree>
    <p:extLst>
      <p:ext uri="{BB962C8B-B14F-4D97-AF65-F5344CB8AC3E}">
        <p14:creationId xmlns:p14="http://schemas.microsoft.com/office/powerpoint/2010/main" val="56302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4658E-B68B-4153-95C5-60790F63C8BA}"/>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5FF2A2A-7A4A-4C47-A2D1-C56071022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8FD2C89-0084-4C69-9C07-59DA48D56F6A}"/>
              </a:ext>
            </a:extLst>
          </p:cNvPr>
          <p:cNvSpPr>
            <a:spLocks noGrp="1"/>
          </p:cNvSpPr>
          <p:nvPr>
            <p:ph type="dt" sz="half" idx="10"/>
          </p:nvPr>
        </p:nvSpPr>
        <p:spPr/>
        <p:txBody>
          <a:bodyPr/>
          <a:lstStyle/>
          <a:p>
            <a:fld id="{F405036E-60FC-408B-8019-543FBA88581F}" type="datetimeFigureOut">
              <a:rPr lang="lv-LV" smtClean="0"/>
              <a:t>20.05.2025</a:t>
            </a:fld>
            <a:endParaRPr lang="lv-LV"/>
          </a:p>
        </p:txBody>
      </p:sp>
      <p:sp>
        <p:nvSpPr>
          <p:cNvPr id="5" name="Footer Placeholder 4">
            <a:extLst>
              <a:ext uri="{FF2B5EF4-FFF2-40B4-BE49-F238E27FC236}">
                <a16:creationId xmlns:a16="http://schemas.microsoft.com/office/drawing/2014/main" id="{13D1BF9B-16DD-4B32-B0CF-DDC375A0A28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AB77BEF-F984-44FB-B75C-E7F9578F9AA9}"/>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7" name="Rectangle 6">
            <a:extLst>
              <a:ext uri="{FF2B5EF4-FFF2-40B4-BE49-F238E27FC236}">
                <a16:creationId xmlns:a16="http://schemas.microsoft.com/office/drawing/2014/main" id="{67052144-A591-48DC-A44B-D7214B56F0A6}"/>
              </a:ext>
            </a:extLst>
          </p:cNvPr>
          <p:cNvSpPr/>
          <p:nvPr userDrawn="1"/>
        </p:nvSpPr>
        <p:spPr>
          <a:xfrm>
            <a:off x="838199" y="1648303"/>
            <a:ext cx="10515599"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6854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8F0964-4CF7-48A0-86A7-D81221505F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4DE6557-9DD8-481C-BEF7-963515E5FC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6E3C57E-ED97-4703-839C-7595BE812367}"/>
              </a:ext>
            </a:extLst>
          </p:cNvPr>
          <p:cNvSpPr>
            <a:spLocks noGrp="1"/>
          </p:cNvSpPr>
          <p:nvPr>
            <p:ph type="dt" sz="half" idx="10"/>
          </p:nvPr>
        </p:nvSpPr>
        <p:spPr/>
        <p:txBody>
          <a:bodyPr/>
          <a:lstStyle/>
          <a:p>
            <a:fld id="{F405036E-60FC-408B-8019-543FBA88581F}" type="datetimeFigureOut">
              <a:rPr lang="lv-LV" smtClean="0"/>
              <a:t>20.05.2025</a:t>
            </a:fld>
            <a:endParaRPr lang="lv-LV"/>
          </a:p>
        </p:txBody>
      </p:sp>
      <p:sp>
        <p:nvSpPr>
          <p:cNvPr id="5" name="Footer Placeholder 4">
            <a:extLst>
              <a:ext uri="{FF2B5EF4-FFF2-40B4-BE49-F238E27FC236}">
                <a16:creationId xmlns:a16="http://schemas.microsoft.com/office/drawing/2014/main" id="{FBD72470-1195-44D3-B218-2C1D1188A4E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D988427-32E3-415A-A25A-9801136E1965}"/>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7" name="Rectangle 6">
            <a:extLst>
              <a:ext uri="{FF2B5EF4-FFF2-40B4-BE49-F238E27FC236}">
                <a16:creationId xmlns:a16="http://schemas.microsoft.com/office/drawing/2014/main" id="{0FA435FC-A115-4EE1-B056-7AB3C3CCBE39}"/>
              </a:ext>
            </a:extLst>
          </p:cNvPr>
          <p:cNvSpPr/>
          <p:nvPr userDrawn="1"/>
        </p:nvSpPr>
        <p:spPr>
          <a:xfrm rot="5400000">
            <a:off x="5857080" y="3232944"/>
            <a:ext cx="5811837" cy="76200"/>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09147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EA89A05A-284C-087C-D3C6-D1AF8D546B67}"/>
              </a:ext>
            </a:extLst>
          </p:cNvPr>
          <p:cNvGraphicFramePr>
            <a:graphicFrameLocks noChangeAspect="1"/>
          </p:cNvGraphicFramePr>
          <p:nvPr userDrawn="1">
            <p:custDataLst>
              <p:tags r:id="rId1"/>
            </p:custDataLst>
            <p:extLst>
              <p:ext uri="{D42A27DB-BD31-4B8C-83A1-F6EECF244321}">
                <p14:modId xmlns:p14="http://schemas.microsoft.com/office/powerpoint/2010/main" val="2970833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2" name="think-cell data - do not delete" hidden="1">
                        <a:extLst>
                          <a:ext uri="{FF2B5EF4-FFF2-40B4-BE49-F238E27FC236}">
                            <a16:creationId xmlns:a16="http://schemas.microsoft.com/office/drawing/2014/main" id="{EA89A05A-284C-087C-D3C6-D1AF8D546B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DA0971-F07B-48BE-AD07-092F58ED920F}"/>
              </a:ext>
            </a:extLst>
          </p:cNvPr>
          <p:cNvSpPr>
            <a:spLocks noGrp="1"/>
          </p:cNvSpPr>
          <p:nvPr>
            <p:ph type="title"/>
          </p:nvPr>
        </p:nvSpPr>
        <p:spPr>
          <a:xfrm>
            <a:off x="826767" y="1268760"/>
            <a:ext cx="10515600" cy="457200"/>
          </a:xfrm>
        </p:spPr>
        <p:txBody>
          <a:bodyPr vert="horz"/>
          <a:lstStyle/>
          <a:p>
            <a:endParaRPr lang="lv-LV"/>
          </a:p>
        </p:txBody>
      </p:sp>
      <p:sp>
        <p:nvSpPr>
          <p:cNvPr id="3" name="Content Placeholder 2">
            <a:extLst>
              <a:ext uri="{FF2B5EF4-FFF2-40B4-BE49-F238E27FC236}">
                <a16:creationId xmlns:a16="http://schemas.microsoft.com/office/drawing/2014/main" id="{AF824C4D-6848-4099-96C1-8C41CD67F4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9752FB4-BE09-4535-B0AE-7DE187B33793}"/>
              </a:ext>
            </a:extLst>
          </p:cNvPr>
          <p:cNvSpPr>
            <a:spLocks noGrp="1"/>
          </p:cNvSpPr>
          <p:nvPr>
            <p:ph type="dt" sz="half" idx="10"/>
          </p:nvPr>
        </p:nvSpPr>
        <p:spPr/>
        <p:txBody>
          <a:bodyPr/>
          <a:lstStyle/>
          <a:p>
            <a:fld id="{F405036E-60FC-408B-8019-543FBA88581F}" type="datetimeFigureOut">
              <a:rPr lang="lv-LV" smtClean="0"/>
              <a:t>20.05.2025</a:t>
            </a:fld>
            <a:endParaRPr lang="lv-LV"/>
          </a:p>
        </p:txBody>
      </p:sp>
      <p:sp>
        <p:nvSpPr>
          <p:cNvPr id="5" name="Footer Placeholder 4">
            <a:extLst>
              <a:ext uri="{FF2B5EF4-FFF2-40B4-BE49-F238E27FC236}">
                <a16:creationId xmlns:a16="http://schemas.microsoft.com/office/drawing/2014/main" id="{A35582F0-ABAB-4F10-B896-8AAD6AC83E4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0BEA0B2-BA63-44E0-9791-4BD9671FAB07}"/>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7" name="Rectangle 6">
            <a:extLst>
              <a:ext uri="{FF2B5EF4-FFF2-40B4-BE49-F238E27FC236}">
                <a16:creationId xmlns:a16="http://schemas.microsoft.com/office/drawing/2014/main" id="{47F31944-9E95-4409-A886-1024F939B879}"/>
              </a:ext>
            </a:extLst>
          </p:cNvPr>
          <p:cNvSpPr/>
          <p:nvPr userDrawn="1"/>
        </p:nvSpPr>
        <p:spPr>
          <a:xfrm>
            <a:off x="838200" y="1151033"/>
            <a:ext cx="10515600"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ext Placeholder 8">
            <a:extLst>
              <a:ext uri="{FF2B5EF4-FFF2-40B4-BE49-F238E27FC236}">
                <a16:creationId xmlns:a16="http://schemas.microsoft.com/office/drawing/2014/main" id="{43576755-9FEC-A1FD-9925-942FC6343EF0}"/>
              </a:ext>
            </a:extLst>
          </p:cNvPr>
          <p:cNvSpPr txBox="1">
            <a:spLocks/>
          </p:cNvSpPr>
          <p:nvPr userDrawn="1"/>
        </p:nvSpPr>
        <p:spPr>
          <a:xfrm>
            <a:off x="838200" y="1298472"/>
            <a:ext cx="10515600" cy="402336"/>
          </a:xfrm>
          <a:prstGeom prst="rect">
            <a:avLst/>
          </a:prstGeom>
        </p:spPr>
        <p:txBody>
          <a:bodyPr/>
          <a:lstStyle>
            <a:lvl1pPr marL="0" indent="0" algn="l" defTabSz="914400" rtl="0" eaLnBrk="1" latinLnBrk="0" hangingPunct="1">
              <a:lnSpc>
                <a:spcPct val="90000"/>
              </a:lnSpc>
              <a:spcBef>
                <a:spcPts val="0"/>
              </a:spcBef>
              <a:buFont typeface="Arial" panose="020B0604020202020204" pitchFamily="34" charset="0"/>
              <a:buNone/>
              <a:defRPr sz="2000" i="1"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0" i="1"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8" name="Title 1">
            <a:extLst>
              <a:ext uri="{FF2B5EF4-FFF2-40B4-BE49-F238E27FC236}">
                <a16:creationId xmlns:a16="http://schemas.microsoft.com/office/drawing/2014/main" id="{CDD99872-A4D3-A7BF-55D1-8F8FFECB62E1}"/>
              </a:ext>
            </a:extLst>
          </p:cNvPr>
          <p:cNvSpPr txBox="1">
            <a:spLocks/>
          </p:cNvSpPr>
          <p:nvPr userDrawn="1"/>
        </p:nvSpPr>
        <p:spPr>
          <a:xfrm>
            <a:off x="990600" y="517526"/>
            <a:ext cx="10515600" cy="933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endParaRPr lang="lv-LV"/>
          </a:p>
        </p:txBody>
      </p:sp>
      <p:sp>
        <p:nvSpPr>
          <p:cNvPr id="8" name="Text Placeholder 8">
            <a:extLst>
              <a:ext uri="{FF2B5EF4-FFF2-40B4-BE49-F238E27FC236}">
                <a16:creationId xmlns:a16="http://schemas.microsoft.com/office/drawing/2014/main" id="{4D163FB0-EE0C-B39F-61F0-F9A9AA9B595C}"/>
              </a:ext>
            </a:extLst>
          </p:cNvPr>
          <p:cNvSpPr txBox="1">
            <a:spLocks/>
          </p:cNvSpPr>
          <p:nvPr userDrawn="1"/>
        </p:nvSpPr>
        <p:spPr>
          <a:xfrm>
            <a:off x="843572" y="338139"/>
            <a:ext cx="10515600" cy="877476"/>
          </a:xfrm>
          <a:prstGeom prst="rect">
            <a:avLst/>
          </a:prstGeom>
        </p:spPr>
        <p:txBody>
          <a:bodyPr/>
          <a:lstStyle>
            <a:lvl1pPr marL="0" indent="0" algn="l" defTabSz="914400" rtl="0" eaLnBrk="1" latinLnBrk="0" hangingPunct="1">
              <a:lnSpc>
                <a:spcPct val="90000"/>
              </a:lnSpc>
              <a:spcBef>
                <a:spcPts val="0"/>
              </a:spcBef>
              <a:buFont typeface="Arial" panose="020B0604020202020204" pitchFamily="34" charset="0"/>
              <a:buNone/>
              <a:defRPr sz="2000" i="1"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0" i="1"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35651501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C5EC-528A-4189-8396-B6A82406CD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9CFAF718-9716-4FE3-A006-1B5C4CEC9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FF07E-091F-4BC9-B41A-9F72D4C0624E}"/>
              </a:ext>
            </a:extLst>
          </p:cNvPr>
          <p:cNvSpPr>
            <a:spLocks noGrp="1"/>
          </p:cNvSpPr>
          <p:nvPr>
            <p:ph type="dt" sz="half" idx="10"/>
          </p:nvPr>
        </p:nvSpPr>
        <p:spPr/>
        <p:txBody>
          <a:bodyPr/>
          <a:lstStyle/>
          <a:p>
            <a:fld id="{F405036E-60FC-408B-8019-543FBA88581F}" type="datetimeFigureOut">
              <a:rPr lang="lv-LV" smtClean="0"/>
              <a:t>20.05.2025</a:t>
            </a:fld>
            <a:endParaRPr lang="lv-LV"/>
          </a:p>
        </p:txBody>
      </p:sp>
      <p:sp>
        <p:nvSpPr>
          <p:cNvPr id="5" name="Footer Placeholder 4">
            <a:extLst>
              <a:ext uri="{FF2B5EF4-FFF2-40B4-BE49-F238E27FC236}">
                <a16:creationId xmlns:a16="http://schemas.microsoft.com/office/drawing/2014/main" id="{6524EFE8-D1D9-4AFE-8EDB-CC33083FA30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D76C5AB-12A6-4D45-A9AD-D06980951523}"/>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7" name="Rectangle 6">
            <a:extLst>
              <a:ext uri="{FF2B5EF4-FFF2-40B4-BE49-F238E27FC236}">
                <a16:creationId xmlns:a16="http://schemas.microsoft.com/office/drawing/2014/main" id="{B59D4163-7716-421D-8DD8-E865C3A6290B}"/>
              </a:ext>
            </a:extLst>
          </p:cNvPr>
          <p:cNvSpPr/>
          <p:nvPr userDrawn="1"/>
        </p:nvSpPr>
        <p:spPr>
          <a:xfrm>
            <a:off x="831850" y="4530250"/>
            <a:ext cx="10521950"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13929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B9F5-8025-473D-87D4-6AEA94D53D0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1F263C4-4465-4E4C-8E36-CDD7169AA4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FBF2F0BB-D64A-4636-BFC1-A66CD323E0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F4D6DCFA-47FE-4A4D-B0DD-9D2EDAECD502}"/>
              </a:ext>
            </a:extLst>
          </p:cNvPr>
          <p:cNvSpPr>
            <a:spLocks noGrp="1"/>
          </p:cNvSpPr>
          <p:nvPr>
            <p:ph type="dt" sz="half" idx="10"/>
          </p:nvPr>
        </p:nvSpPr>
        <p:spPr/>
        <p:txBody>
          <a:bodyPr/>
          <a:lstStyle/>
          <a:p>
            <a:fld id="{F405036E-60FC-408B-8019-543FBA88581F}" type="datetimeFigureOut">
              <a:rPr lang="lv-LV" smtClean="0"/>
              <a:t>20.05.2025</a:t>
            </a:fld>
            <a:endParaRPr lang="lv-LV"/>
          </a:p>
        </p:txBody>
      </p:sp>
      <p:sp>
        <p:nvSpPr>
          <p:cNvPr id="6" name="Footer Placeholder 5">
            <a:extLst>
              <a:ext uri="{FF2B5EF4-FFF2-40B4-BE49-F238E27FC236}">
                <a16:creationId xmlns:a16="http://schemas.microsoft.com/office/drawing/2014/main" id="{93C12F88-8597-4F79-A179-E4DD66088FC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41222D7-B860-4134-9B27-97017D17A1D9}"/>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8" name="Rectangle 7">
            <a:extLst>
              <a:ext uri="{FF2B5EF4-FFF2-40B4-BE49-F238E27FC236}">
                <a16:creationId xmlns:a16="http://schemas.microsoft.com/office/drawing/2014/main" id="{DAE4348C-142F-46C8-B7B6-4248F0A84DA9}"/>
              </a:ext>
            </a:extLst>
          </p:cNvPr>
          <p:cNvSpPr/>
          <p:nvPr userDrawn="1"/>
        </p:nvSpPr>
        <p:spPr>
          <a:xfrm>
            <a:off x="838199" y="1648303"/>
            <a:ext cx="10515599"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17949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655F-E197-40E3-854A-5E643BE030B0}"/>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BC11E80-7B81-4D8D-9387-571734725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53AFF0-C7DF-4565-992E-C37F06174C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97D1877B-85DA-4D1A-A4DC-98CE16DA0F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255841-58C8-4610-9BE0-831BF832E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5D46C428-151E-4133-B115-35BA342FD577}"/>
              </a:ext>
            </a:extLst>
          </p:cNvPr>
          <p:cNvSpPr>
            <a:spLocks noGrp="1"/>
          </p:cNvSpPr>
          <p:nvPr>
            <p:ph type="dt" sz="half" idx="10"/>
          </p:nvPr>
        </p:nvSpPr>
        <p:spPr/>
        <p:txBody>
          <a:bodyPr/>
          <a:lstStyle/>
          <a:p>
            <a:fld id="{F405036E-60FC-408B-8019-543FBA88581F}" type="datetimeFigureOut">
              <a:rPr lang="lv-LV" smtClean="0"/>
              <a:t>20.05.2025</a:t>
            </a:fld>
            <a:endParaRPr lang="lv-LV"/>
          </a:p>
        </p:txBody>
      </p:sp>
      <p:sp>
        <p:nvSpPr>
          <p:cNvPr id="8" name="Footer Placeholder 7">
            <a:extLst>
              <a:ext uri="{FF2B5EF4-FFF2-40B4-BE49-F238E27FC236}">
                <a16:creationId xmlns:a16="http://schemas.microsoft.com/office/drawing/2014/main" id="{82744774-4AC6-45DE-85F8-1705F1CC7DBE}"/>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9D1E9BA-7CEF-4B59-9208-644F4E799EA5}"/>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10" name="Rectangle 9">
            <a:extLst>
              <a:ext uri="{FF2B5EF4-FFF2-40B4-BE49-F238E27FC236}">
                <a16:creationId xmlns:a16="http://schemas.microsoft.com/office/drawing/2014/main" id="{1DB2E9D0-199B-4EDB-B45C-48A416F2C60B}"/>
              </a:ext>
            </a:extLst>
          </p:cNvPr>
          <p:cNvSpPr/>
          <p:nvPr userDrawn="1"/>
        </p:nvSpPr>
        <p:spPr>
          <a:xfrm>
            <a:off x="838200" y="1648303"/>
            <a:ext cx="10514012"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30726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B506-2DB2-441C-8C25-7FB0FAC522C0}"/>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FCBF3F9A-8EF6-4830-BD0A-70A694B52DF3}"/>
              </a:ext>
            </a:extLst>
          </p:cNvPr>
          <p:cNvSpPr>
            <a:spLocks noGrp="1"/>
          </p:cNvSpPr>
          <p:nvPr>
            <p:ph type="dt" sz="half" idx="10"/>
          </p:nvPr>
        </p:nvSpPr>
        <p:spPr/>
        <p:txBody>
          <a:bodyPr/>
          <a:lstStyle/>
          <a:p>
            <a:fld id="{F405036E-60FC-408B-8019-543FBA88581F}" type="datetimeFigureOut">
              <a:rPr lang="lv-LV" smtClean="0"/>
              <a:t>20.05.2025</a:t>
            </a:fld>
            <a:endParaRPr lang="lv-LV"/>
          </a:p>
        </p:txBody>
      </p:sp>
      <p:sp>
        <p:nvSpPr>
          <p:cNvPr id="4" name="Footer Placeholder 3">
            <a:extLst>
              <a:ext uri="{FF2B5EF4-FFF2-40B4-BE49-F238E27FC236}">
                <a16:creationId xmlns:a16="http://schemas.microsoft.com/office/drawing/2014/main" id="{BCCA0377-788A-4CF2-BE8A-5E9BA55CBB46}"/>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C4C91A5-AAC5-437B-82AA-E882359361F3}"/>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6" name="Rectangle 5">
            <a:extLst>
              <a:ext uri="{FF2B5EF4-FFF2-40B4-BE49-F238E27FC236}">
                <a16:creationId xmlns:a16="http://schemas.microsoft.com/office/drawing/2014/main" id="{370C4375-1FB9-49FA-A02A-6157A7553D1A}"/>
              </a:ext>
            </a:extLst>
          </p:cNvPr>
          <p:cNvSpPr/>
          <p:nvPr userDrawn="1"/>
        </p:nvSpPr>
        <p:spPr>
          <a:xfrm>
            <a:off x="838199" y="1648303"/>
            <a:ext cx="10515599"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3283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D344E4-FD1F-4F5E-93F6-57143258FDAC}"/>
              </a:ext>
            </a:extLst>
          </p:cNvPr>
          <p:cNvSpPr>
            <a:spLocks noGrp="1"/>
          </p:cNvSpPr>
          <p:nvPr>
            <p:ph type="dt" sz="half" idx="10"/>
          </p:nvPr>
        </p:nvSpPr>
        <p:spPr/>
        <p:txBody>
          <a:bodyPr/>
          <a:lstStyle/>
          <a:p>
            <a:fld id="{F405036E-60FC-408B-8019-543FBA88581F}" type="datetimeFigureOut">
              <a:rPr lang="lv-LV" smtClean="0"/>
              <a:t>20.05.2025</a:t>
            </a:fld>
            <a:endParaRPr lang="lv-LV"/>
          </a:p>
        </p:txBody>
      </p:sp>
      <p:sp>
        <p:nvSpPr>
          <p:cNvPr id="3" name="Footer Placeholder 2">
            <a:extLst>
              <a:ext uri="{FF2B5EF4-FFF2-40B4-BE49-F238E27FC236}">
                <a16:creationId xmlns:a16="http://schemas.microsoft.com/office/drawing/2014/main" id="{7377852E-5ACA-49DE-A4B3-BEB53C212B26}"/>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663A0640-F1BB-4C43-8DFA-A1B116431D3A}"/>
              </a:ext>
            </a:extLst>
          </p:cNvPr>
          <p:cNvSpPr>
            <a:spLocks noGrp="1"/>
          </p:cNvSpPr>
          <p:nvPr>
            <p:ph type="sldNum" sz="quarter" idx="12"/>
          </p:nvPr>
        </p:nvSpPr>
        <p:spPr/>
        <p:txBody>
          <a:bodyPr/>
          <a:lstStyle/>
          <a:p>
            <a:fld id="{09E98FFB-BD2C-4388-9D75-2B4EC3CF2C8B}" type="slidenum">
              <a:rPr lang="lv-LV" smtClean="0"/>
              <a:t>‹#›</a:t>
            </a:fld>
            <a:endParaRPr lang="lv-LV"/>
          </a:p>
        </p:txBody>
      </p:sp>
    </p:spTree>
    <p:extLst>
      <p:ext uri="{BB962C8B-B14F-4D97-AF65-F5344CB8AC3E}">
        <p14:creationId xmlns:p14="http://schemas.microsoft.com/office/powerpoint/2010/main" val="318718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9B14-A0B9-4FF3-92FB-2593EDD20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E480944-2F49-4E0F-BE2F-1B9D3A1BD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3216E9CB-DE8C-4B5E-A7E2-47F4176C2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9CF77-CFD3-40F3-8724-F8B4CC67B75E}"/>
              </a:ext>
            </a:extLst>
          </p:cNvPr>
          <p:cNvSpPr>
            <a:spLocks noGrp="1"/>
          </p:cNvSpPr>
          <p:nvPr>
            <p:ph type="dt" sz="half" idx="10"/>
          </p:nvPr>
        </p:nvSpPr>
        <p:spPr/>
        <p:txBody>
          <a:bodyPr/>
          <a:lstStyle/>
          <a:p>
            <a:fld id="{F405036E-60FC-408B-8019-543FBA88581F}" type="datetimeFigureOut">
              <a:rPr lang="lv-LV" smtClean="0"/>
              <a:t>20.05.2025</a:t>
            </a:fld>
            <a:endParaRPr lang="lv-LV"/>
          </a:p>
        </p:txBody>
      </p:sp>
      <p:sp>
        <p:nvSpPr>
          <p:cNvPr id="6" name="Footer Placeholder 5">
            <a:extLst>
              <a:ext uri="{FF2B5EF4-FFF2-40B4-BE49-F238E27FC236}">
                <a16:creationId xmlns:a16="http://schemas.microsoft.com/office/drawing/2014/main" id="{C6E80B8C-B244-4561-8E0B-AA4D4558034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B4594EA-4CC2-4551-9FCD-19634C2A6F86}"/>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8" name="Rectangle 7">
            <a:extLst>
              <a:ext uri="{FF2B5EF4-FFF2-40B4-BE49-F238E27FC236}">
                <a16:creationId xmlns:a16="http://schemas.microsoft.com/office/drawing/2014/main" id="{D0DA99F6-7DB2-4512-9DD2-9088A64093F8}"/>
              </a:ext>
            </a:extLst>
          </p:cNvPr>
          <p:cNvSpPr/>
          <p:nvPr userDrawn="1"/>
        </p:nvSpPr>
        <p:spPr>
          <a:xfrm>
            <a:off x="836612" y="2011681"/>
            <a:ext cx="3932237"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66942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477E-597B-4EEC-94EB-208190A7F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1347FC2C-41AF-474A-9A80-43F2112B37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E54C5F0-1E2C-410E-AB72-AAEF2B279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6D3FC-050B-48FA-AB40-4F6522975C5F}"/>
              </a:ext>
            </a:extLst>
          </p:cNvPr>
          <p:cNvSpPr>
            <a:spLocks noGrp="1"/>
          </p:cNvSpPr>
          <p:nvPr>
            <p:ph type="dt" sz="half" idx="10"/>
          </p:nvPr>
        </p:nvSpPr>
        <p:spPr/>
        <p:txBody>
          <a:bodyPr/>
          <a:lstStyle/>
          <a:p>
            <a:fld id="{F405036E-60FC-408B-8019-543FBA88581F}" type="datetimeFigureOut">
              <a:rPr lang="lv-LV" smtClean="0"/>
              <a:t>20.05.2025</a:t>
            </a:fld>
            <a:endParaRPr lang="lv-LV"/>
          </a:p>
        </p:txBody>
      </p:sp>
      <p:sp>
        <p:nvSpPr>
          <p:cNvPr id="6" name="Footer Placeholder 5">
            <a:extLst>
              <a:ext uri="{FF2B5EF4-FFF2-40B4-BE49-F238E27FC236}">
                <a16:creationId xmlns:a16="http://schemas.microsoft.com/office/drawing/2014/main" id="{4EE65406-A4F4-44B0-A02D-433B7D3F0FC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F642257-C2BD-468C-99E8-069D3FDA7062}"/>
              </a:ext>
            </a:extLst>
          </p:cNvPr>
          <p:cNvSpPr>
            <a:spLocks noGrp="1"/>
          </p:cNvSpPr>
          <p:nvPr>
            <p:ph type="sldNum" sz="quarter" idx="12"/>
          </p:nvPr>
        </p:nvSpPr>
        <p:spPr/>
        <p:txBody>
          <a:bodyPr/>
          <a:lstStyle/>
          <a:p>
            <a:fld id="{09E98FFB-BD2C-4388-9D75-2B4EC3CF2C8B}" type="slidenum">
              <a:rPr lang="lv-LV" smtClean="0"/>
              <a:t>‹#›</a:t>
            </a:fld>
            <a:endParaRPr lang="lv-LV"/>
          </a:p>
        </p:txBody>
      </p:sp>
      <p:sp>
        <p:nvSpPr>
          <p:cNvPr id="8" name="Rectangle 7">
            <a:extLst>
              <a:ext uri="{FF2B5EF4-FFF2-40B4-BE49-F238E27FC236}">
                <a16:creationId xmlns:a16="http://schemas.microsoft.com/office/drawing/2014/main" id="{99C87FDD-68FB-405A-A1B1-04A71916320D}"/>
              </a:ext>
            </a:extLst>
          </p:cNvPr>
          <p:cNvSpPr/>
          <p:nvPr userDrawn="1"/>
        </p:nvSpPr>
        <p:spPr>
          <a:xfrm>
            <a:off x="836612" y="2011681"/>
            <a:ext cx="3932237" cy="45719"/>
          </a:xfrm>
          <a:prstGeom prst="rect">
            <a:avLst/>
          </a:prstGeom>
          <a:solidFill>
            <a:srgbClr val="BA4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94969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F594A1B-33E8-8EE0-9B1E-427578A3F615}"/>
              </a:ext>
            </a:extLst>
          </p:cNvPr>
          <p:cNvGraphicFramePr>
            <a:graphicFrameLocks noChangeAspect="1"/>
          </p:cNvGraphicFramePr>
          <p:nvPr userDrawn="1">
            <p:custDataLst>
              <p:tags r:id="rId13"/>
            </p:custDataLst>
            <p:extLst>
              <p:ext uri="{D42A27DB-BD31-4B8C-83A1-F6EECF244321}">
                <p14:modId xmlns:p14="http://schemas.microsoft.com/office/powerpoint/2010/main" val="3050119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83" imgH="384" progId="TCLayout.ActiveDocument.1">
                  <p:embed/>
                </p:oleObj>
              </mc:Choice>
              <mc:Fallback>
                <p:oleObj name="think-cell Slide" r:id="rId14" imgW="383" imgH="384" progId="TCLayout.ActiveDocument.1">
                  <p:embed/>
                  <p:pic>
                    <p:nvPicPr>
                      <p:cNvPr id="8" name="think-cell data - do not delete" hidden="1">
                        <a:extLst>
                          <a:ext uri="{FF2B5EF4-FFF2-40B4-BE49-F238E27FC236}">
                            <a16:creationId xmlns:a16="http://schemas.microsoft.com/office/drawing/2014/main" id="{CF594A1B-33E8-8EE0-9B1E-427578A3F61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FE61461-7872-4217-890E-8CD47C09F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D507B38-3710-4744-A387-999BC8104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AE7BAA0-EF00-46A2-93DB-7DF163C7F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5036E-60FC-408B-8019-543FBA88581F}" type="datetimeFigureOut">
              <a:rPr lang="lv-LV" smtClean="0"/>
              <a:t>20.05.2025</a:t>
            </a:fld>
            <a:endParaRPr lang="lv-LV"/>
          </a:p>
        </p:txBody>
      </p:sp>
      <p:sp>
        <p:nvSpPr>
          <p:cNvPr id="5" name="Footer Placeholder 4">
            <a:extLst>
              <a:ext uri="{FF2B5EF4-FFF2-40B4-BE49-F238E27FC236}">
                <a16:creationId xmlns:a16="http://schemas.microsoft.com/office/drawing/2014/main" id="{38A38792-D837-47EE-BE3E-9D8E963E18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2306562E-CD14-4B9A-9CAE-720B0FE55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98FFB-BD2C-4388-9D75-2B4EC3CF2C8B}" type="slidenum">
              <a:rPr lang="lv-LV" smtClean="0"/>
              <a:t>‹#›</a:t>
            </a:fld>
            <a:endParaRPr lang="lv-LV"/>
          </a:p>
        </p:txBody>
      </p:sp>
    </p:spTree>
    <p:extLst>
      <p:ext uri="{BB962C8B-B14F-4D97-AF65-F5344CB8AC3E}">
        <p14:creationId xmlns:p14="http://schemas.microsoft.com/office/powerpoint/2010/main" val="343057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chart" Target="../charts/chart5.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chart" Target="../charts/chart6.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1.emf"/><Relationship Id="rId10" Type="http://schemas.openxmlformats.org/officeDocument/2006/relationships/image" Target="../media/image12.png"/><Relationship Id="rId4" Type="http://schemas.openxmlformats.org/officeDocument/2006/relationships/oleObject" Target="../embeddings/oleObject14.bin"/><Relationship Id="rId9" Type="http://schemas.openxmlformats.org/officeDocument/2006/relationships/image" Target="../media/image11.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chart" Target="../charts/chart7.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emf"/><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chart" Target="../charts/chart1.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chart" Target="../charts/char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chart" Target="../charts/chart3.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chart" Target="../charts/chart4.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04ECD7B-87D4-385B-35ED-1B09DBC4E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704ECD7B-87D4-385B-35ED-1B09DBC4E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5DD3601-304F-4F67-A0B2-615386DD1A8E}"/>
              </a:ext>
            </a:extLst>
          </p:cNvPr>
          <p:cNvSpPr>
            <a:spLocks noGrp="1"/>
          </p:cNvSpPr>
          <p:nvPr>
            <p:ph type="ctrTitle"/>
          </p:nvPr>
        </p:nvSpPr>
        <p:spPr>
          <a:xfrm>
            <a:off x="995081" y="3992790"/>
            <a:ext cx="10201835" cy="650178"/>
          </a:xfrm>
        </p:spPr>
        <p:txBody>
          <a:bodyPr vert="horz">
            <a:normAutofit fontScale="90000"/>
          </a:bodyPr>
          <a:lstStyle/>
          <a:p>
            <a:r>
              <a:rPr lang="en-US" sz="3000" dirty="0">
                <a:latin typeface="+mn-lt"/>
                <a:cs typeface="Arial" panose="020B0604020202020204" pitchFamily="34" charset="0"/>
              </a:rPr>
              <a:t>Hematologic Cancer Opportunities for Patient Equality (HOPE)</a:t>
            </a:r>
            <a:r>
              <a:rPr lang="lv-LV" sz="3000" dirty="0">
                <a:latin typeface="+mn-lt"/>
                <a:cs typeface="Arial" panose="020B0604020202020204" pitchFamily="34" charset="0"/>
              </a:rPr>
              <a:t>: </a:t>
            </a:r>
            <a:r>
              <a:rPr lang="en-US" sz="3000" dirty="0">
                <a:latin typeface="+mn-lt"/>
                <a:cs typeface="Arial" panose="020B0604020202020204" pitchFamily="34" charset="0"/>
              </a:rPr>
              <a:t>Achieving Equitable and Timely Access to Hematological Cancer Therapies</a:t>
            </a:r>
            <a:br>
              <a:rPr lang="en-US" sz="3200" dirty="0">
                <a:cs typeface="Arial" panose="020B0604020202020204" pitchFamily="34" charset="0"/>
              </a:rPr>
            </a:br>
            <a:endParaRPr lang="lv-LV" sz="3000" dirty="0">
              <a:latin typeface="+mn-lt"/>
              <a:cs typeface="Arial" panose="020B0604020202020204" pitchFamily="34" charset="0"/>
            </a:endParaRPr>
          </a:p>
        </p:txBody>
      </p:sp>
      <p:sp>
        <p:nvSpPr>
          <p:cNvPr id="3" name="Subtitle 2">
            <a:extLst>
              <a:ext uri="{FF2B5EF4-FFF2-40B4-BE49-F238E27FC236}">
                <a16:creationId xmlns:a16="http://schemas.microsoft.com/office/drawing/2014/main" id="{6BE23F5D-1A3C-43E4-8BA7-DBF2F9F7AECC}"/>
              </a:ext>
            </a:extLst>
          </p:cNvPr>
          <p:cNvSpPr>
            <a:spLocks noGrp="1"/>
          </p:cNvSpPr>
          <p:nvPr>
            <p:ph type="subTitle" idx="1"/>
          </p:nvPr>
        </p:nvSpPr>
        <p:spPr>
          <a:xfrm>
            <a:off x="1524000" y="4699195"/>
            <a:ext cx="9144000" cy="421512"/>
          </a:xfrm>
        </p:spPr>
        <p:txBody>
          <a:bodyPr>
            <a:normAutofit/>
          </a:bodyPr>
          <a:lstStyle/>
          <a:p>
            <a:r>
              <a:rPr lang="en-US" sz="2000" dirty="0">
                <a:cs typeface="Arial" panose="020B0604020202020204" pitchFamily="34" charset="0"/>
              </a:rPr>
              <a:t>May 20</a:t>
            </a:r>
            <a:r>
              <a:rPr lang="en-US" sz="2000" baseline="30000" dirty="0">
                <a:cs typeface="Arial" panose="020B0604020202020204" pitchFamily="34" charset="0"/>
              </a:rPr>
              <a:t>th</a:t>
            </a:r>
            <a:r>
              <a:rPr lang="en-US" sz="2000" dirty="0">
                <a:cs typeface="Arial" panose="020B0604020202020204" pitchFamily="34" charset="0"/>
              </a:rPr>
              <a:t>, 2025</a:t>
            </a:r>
            <a:endParaRPr lang="lv-LV" sz="2000" dirty="0">
              <a:cs typeface="Arial" panose="020B0604020202020204" pitchFamily="34" charset="0"/>
            </a:endParaRPr>
          </a:p>
        </p:txBody>
      </p:sp>
      <p:sp>
        <p:nvSpPr>
          <p:cNvPr id="10" name="TextBox 9">
            <a:extLst>
              <a:ext uri="{FF2B5EF4-FFF2-40B4-BE49-F238E27FC236}">
                <a16:creationId xmlns:a16="http://schemas.microsoft.com/office/drawing/2014/main" id="{8B656F8D-08B3-2A47-7FD5-26DFAF82B589}"/>
              </a:ext>
            </a:extLst>
          </p:cNvPr>
          <p:cNvSpPr txBox="1"/>
          <p:nvPr/>
        </p:nvSpPr>
        <p:spPr>
          <a:xfrm>
            <a:off x="3274696" y="5308906"/>
            <a:ext cx="541782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Adam Sohn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Head of Patient Engagement Solutions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IQVIA</a:t>
            </a:r>
          </a:p>
        </p:txBody>
      </p:sp>
      <p:pic>
        <p:nvPicPr>
          <p:cNvPr id="6" name="Picture 5">
            <a:extLst>
              <a:ext uri="{FF2B5EF4-FFF2-40B4-BE49-F238E27FC236}">
                <a16:creationId xmlns:a16="http://schemas.microsoft.com/office/drawing/2014/main" id="{1FD8CD7C-FA5A-E02D-5856-DC409F70FFA9}"/>
              </a:ext>
            </a:extLst>
          </p:cNvPr>
          <p:cNvPicPr>
            <a:picLocks noChangeAspect="1"/>
          </p:cNvPicPr>
          <p:nvPr/>
        </p:nvPicPr>
        <p:blipFill>
          <a:blip r:embed="rId5"/>
          <a:stretch>
            <a:fillRect/>
          </a:stretch>
        </p:blipFill>
        <p:spPr>
          <a:xfrm>
            <a:off x="20004" y="-40523"/>
            <a:ext cx="2682240" cy="1463040"/>
          </a:xfrm>
          <a:prstGeom prst="rect">
            <a:avLst/>
          </a:prstGeom>
        </p:spPr>
      </p:pic>
      <p:sp>
        <p:nvSpPr>
          <p:cNvPr id="7" name="TextBox 6">
            <a:extLst>
              <a:ext uri="{FF2B5EF4-FFF2-40B4-BE49-F238E27FC236}">
                <a16:creationId xmlns:a16="http://schemas.microsoft.com/office/drawing/2014/main" id="{558C5141-EF53-DBFF-C94A-CFA317097719}"/>
              </a:ext>
            </a:extLst>
          </p:cNvPr>
          <p:cNvSpPr txBox="1"/>
          <p:nvPr/>
        </p:nvSpPr>
        <p:spPr>
          <a:xfrm>
            <a:off x="1123950" y="6437023"/>
            <a:ext cx="102717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This study was produced independently by the IQVIA Institute for Human Data Science. Funding for this report was provided by AbbVie</a:t>
            </a:r>
          </a:p>
        </p:txBody>
      </p:sp>
      <p:sp>
        <p:nvSpPr>
          <p:cNvPr id="8" name="TextBox 7">
            <a:extLst>
              <a:ext uri="{FF2B5EF4-FFF2-40B4-BE49-F238E27FC236}">
                <a16:creationId xmlns:a16="http://schemas.microsoft.com/office/drawing/2014/main" id="{1A37674F-5BEC-049E-7717-3C40AC2B5B60}"/>
              </a:ext>
            </a:extLst>
          </p:cNvPr>
          <p:cNvSpPr txBox="1"/>
          <p:nvPr/>
        </p:nvSpPr>
        <p:spPr>
          <a:xfrm>
            <a:off x="367218" y="1629348"/>
            <a:ext cx="11232775"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PRACTICAL STRATEGIES FOR INNOVATING AND ENSURING EQUAL ACCESS TO NEW MEDICINES IN EUROPE</a:t>
            </a:r>
          </a:p>
        </p:txBody>
      </p:sp>
    </p:spTree>
    <p:extLst>
      <p:ext uri="{BB962C8B-B14F-4D97-AF65-F5344CB8AC3E}">
        <p14:creationId xmlns:p14="http://schemas.microsoft.com/office/powerpoint/2010/main" val="274162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3692975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p:txBody>
          <a:bodyPr vert="horz">
            <a:noAutofit/>
          </a:bodyPr>
          <a:lstStyle/>
          <a:p>
            <a:r>
              <a:rPr lang="en-US" sz="2000" i="1">
                <a:solidFill>
                  <a:schemeClr val="bg1">
                    <a:lumMod val="50000"/>
                  </a:schemeClr>
                </a:solidFill>
                <a:latin typeface="+mn-lt"/>
              </a:rPr>
              <a:t>Difference in oncology median time to availability from solid to hematological malignancies</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a:t>In ROU and POL, hematology drugs take more than 300 days longer to be reimbursed compared to solid tumor drugs on average</a:t>
            </a:r>
            <a:endParaRPr lang="lv-LV" i="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Chart 20">
            <a:extLst>
              <a:ext uri="{FF2B5EF4-FFF2-40B4-BE49-F238E27FC236}">
                <a16:creationId xmlns:a16="http://schemas.microsoft.com/office/drawing/2014/main" id="{3FE1040F-B9D5-1077-DAA4-41BD8606C259}"/>
              </a:ext>
            </a:extLst>
          </p:cNvPr>
          <p:cNvGraphicFramePr/>
          <p:nvPr>
            <p:extLst>
              <p:ext uri="{D42A27DB-BD31-4B8C-83A1-F6EECF244321}">
                <p14:modId xmlns:p14="http://schemas.microsoft.com/office/powerpoint/2010/main" val="1241966231"/>
              </p:ext>
            </p:extLst>
          </p:nvPr>
        </p:nvGraphicFramePr>
        <p:xfrm>
          <a:off x="1754293" y="1851242"/>
          <a:ext cx="8128000" cy="4327221"/>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62C13B2E-3F92-044F-0312-9CEFB9273085}"/>
              </a:ext>
            </a:extLst>
          </p:cNvPr>
          <p:cNvSpPr txBox="1"/>
          <p:nvPr/>
        </p:nvSpPr>
        <p:spPr>
          <a:xfrm>
            <a:off x="5908781" y="1711560"/>
            <a:ext cx="1419225" cy="276999"/>
          </a:xfrm>
          <a:prstGeom prst="rect">
            <a:avLst/>
          </a:prstGeom>
          <a:noFill/>
        </p:spPr>
        <p:txBody>
          <a:bodyPr wrap="square" rtlCol="0">
            <a:spAutoFit/>
          </a:bodyPr>
          <a:lstStyle/>
          <a:p>
            <a:r>
              <a:rPr lang="en-US" sz="1200">
                <a:solidFill>
                  <a:srgbClr val="606B71"/>
                </a:solidFill>
              </a:rPr>
              <a:t>Time (days)</a:t>
            </a:r>
          </a:p>
        </p:txBody>
      </p:sp>
      <p:sp>
        <p:nvSpPr>
          <p:cNvPr id="23" name="TextBox 22">
            <a:extLst>
              <a:ext uri="{FF2B5EF4-FFF2-40B4-BE49-F238E27FC236}">
                <a16:creationId xmlns:a16="http://schemas.microsoft.com/office/drawing/2014/main" id="{8D19E5CF-FDB2-0A51-5A1B-CD306B59C934}"/>
              </a:ext>
            </a:extLst>
          </p:cNvPr>
          <p:cNvSpPr txBox="1"/>
          <p:nvPr/>
        </p:nvSpPr>
        <p:spPr>
          <a:xfrm>
            <a:off x="6974686" y="3011974"/>
            <a:ext cx="2638887" cy="461665"/>
          </a:xfrm>
          <a:prstGeom prst="rect">
            <a:avLst/>
          </a:prstGeom>
          <a:noFill/>
        </p:spPr>
        <p:txBody>
          <a:bodyPr wrap="square" rtlCol="0">
            <a:spAutoFit/>
          </a:bodyPr>
          <a:lstStyle/>
          <a:p>
            <a:pPr algn="ctr"/>
            <a:r>
              <a:rPr lang="en-US" sz="1200" i="1">
                <a:solidFill>
                  <a:srgbClr val="606B71"/>
                </a:solidFill>
              </a:rPr>
              <a:t>Solid median time to availability is longer than hematology </a:t>
            </a:r>
          </a:p>
        </p:txBody>
      </p:sp>
      <p:sp>
        <p:nvSpPr>
          <p:cNvPr id="24" name="TextBox 23">
            <a:extLst>
              <a:ext uri="{FF2B5EF4-FFF2-40B4-BE49-F238E27FC236}">
                <a16:creationId xmlns:a16="http://schemas.microsoft.com/office/drawing/2014/main" id="{73AE123F-5748-DD7F-807D-55E4BA7D72B3}"/>
              </a:ext>
            </a:extLst>
          </p:cNvPr>
          <p:cNvSpPr txBox="1"/>
          <p:nvPr/>
        </p:nvSpPr>
        <p:spPr>
          <a:xfrm>
            <a:off x="3262419" y="3048142"/>
            <a:ext cx="2206738" cy="461665"/>
          </a:xfrm>
          <a:prstGeom prst="rect">
            <a:avLst/>
          </a:prstGeom>
          <a:noFill/>
        </p:spPr>
        <p:txBody>
          <a:bodyPr wrap="square" rtlCol="0">
            <a:spAutoFit/>
          </a:bodyPr>
          <a:lstStyle/>
          <a:p>
            <a:pPr algn="ctr"/>
            <a:r>
              <a:rPr lang="en-US" sz="1200" i="1">
                <a:solidFill>
                  <a:srgbClr val="606B71"/>
                </a:solidFill>
              </a:rPr>
              <a:t>Hematology median time to availability is longer than solid </a:t>
            </a:r>
          </a:p>
        </p:txBody>
      </p:sp>
      <p:sp>
        <p:nvSpPr>
          <p:cNvPr id="27" name="Content Placeholder 1">
            <a:extLst>
              <a:ext uri="{FF2B5EF4-FFF2-40B4-BE49-F238E27FC236}">
                <a16:creationId xmlns:a16="http://schemas.microsoft.com/office/drawing/2014/main" id="{FBA26FF7-DB71-3E4D-A024-61494AA2C10E}"/>
              </a:ext>
            </a:extLst>
          </p:cNvPr>
          <p:cNvSpPr txBox="1">
            <a:spLocks/>
          </p:cNvSpPr>
          <p:nvPr/>
        </p:nvSpPr>
        <p:spPr>
          <a:xfrm>
            <a:off x="811781" y="6021288"/>
            <a:ext cx="10232160" cy="738664"/>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Source: Hematologic cancer Opportunities for Patient Equality (HOPE): Geographic Disparities in Access, Reimbursement and Hematology Therapy Utilization. Report by the IQVIA Institute for Human Data Science 2024, IQVIA Institute Dec 2023 </a:t>
            </a:r>
          </a:p>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Note: Time to availability is the days between marketing authorization and the date at which the products gains access to the reimbursement list. For Canada, time to availability is captured as the days between marketing authorization and availability of the product to 100% of the population. * Difference in time to availability for Brazil calculated using averages given data availability for only 2/3 products in the public channel. </a:t>
            </a:r>
          </a:p>
        </p:txBody>
      </p:sp>
    </p:spTree>
    <p:extLst>
      <p:ext uri="{BB962C8B-B14F-4D97-AF65-F5344CB8AC3E}">
        <p14:creationId xmlns:p14="http://schemas.microsoft.com/office/powerpoint/2010/main" val="206164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273832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p:txBody>
          <a:bodyPr vert="horz">
            <a:noAutofit/>
          </a:bodyPr>
          <a:lstStyle/>
          <a:p>
            <a:r>
              <a:rPr lang="en-US" sz="2000" i="1">
                <a:solidFill>
                  <a:schemeClr val="bg1">
                    <a:lumMod val="50000"/>
                  </a:schemeClr>
                </a:solidFill>
                <a:latin typeface="+mn-lt"/>
              </a:rPr>
              <a:t>Reimbursement rate for hematology/oncology NAS with market authorization by clinical data submission type </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a:t>A higher proportion of heme drugs approved based on Phase III trials are reimbursed compared to those based on Phase I or II</a:t>
            </a:r>
            <a:endParaRPr lang="lv-LV" i="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Content Placeholder 1">
            <a:extLst>
              <a:ext uri="{FF2B5EF4-FFF2-40B4-BE49-F238E27FC236}">
                <a16:creationId xmlns:a16="http://schemas.microsoft.com/office/drawing/2014/main" id="{FBA26FF7-DB71-3E4D-A024-61494AA2C10E}"/>
              </a:ext>
            </a:extLst>
          </p:cNvPr>
          <p:cNvSpPr txBox="1">
            <a:spLocks/>
          </p:cNvSpPr>
          <p:nvPr/>
        </p:nvSpPr>
        <p:spPr>
          <a:xfrm>
            <a:off x="870661" y="6094079"/>
            <a:ext cx="10232160" cy="738664"/>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Source: Hematologic cancer Opportunities for Patient Equality (HOPE): Geographic Disparities in Access, Reimbursement and Hematology Therapy Utilization. Report by the IQVIA Institute for Human Data Science 2024, IQVIA Institute Dec 2023 </a:t>
            </a:r>
          </a:p>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Note: Time to availability is the days between marketing authorization and the date at which the products gains access to the reimbursement list. For Canada, time to availability is captured as the days between marketing authorization and availability of the product to 100% of the population. * Difference in time to availability for Brazil calculated using averages given data availability for only 2/3 products in the public channel. </a:t>
            </a:r>
          </a:p>
        </p:txBody>
      </p:sp>
      <p:graphicFrame>
        <p:nvGraphicFramePr>
          <p:cNvPr id="3" name="Chart 2">
            <a:extLst>
              <a:ext uri="{FF2B5EF4-FFF2-40B4-BE49-F238E27FC236}">
                <a16:creationId xmlns:a16="http://schemas.microsoft.com/office/drawing/2014/main" id="{8CF1E8BA-F411-BEFD-D5CD-704858D16C2F}"/>
              </a:ext>
            </a:extLst>
          </p:cNvPr>
          <p:cNvGraphicFramePr>
            <a:graphicFrameLocks/>
          </p:cNvGraphicFramePr>
          <p:nvPr>
            <p:extLst>
              <p:ext uri="{D42A27DB-BD31-4B8C-83A1-F6EECF244321}">
                <p14:modId xmlns:p14="http://schemas.microsoft.com/office/powerpoint/2010/main" val="4160047978"/>
              </p:ext>
            </p:extLst>
          </p:nvPr>
        </p:nvGraphicFramePr>
        <p:xfrm>
          <a:off x="759803" y="1902912"/>
          <a:ext cx="11007266" cy="36753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Table 3">
            <a:extLst>
              <a:ext uri="{FF2B5EF4-FFF2-40B4-BE49-F238E27FC236}">
                <a16:creationId xmlns:a16="http://schemas.microsoft.com/office/drawing/2014/main" id="{A97D233B-20F6-E50B-4483-73E47313AB7A}"/>
              </a:ext>
            </a:extLst>
          </p:cNvPr>
          <p:cNvGraphicFramePr>
            <a:graphicFrameLocks noGrp="1"/>
          </p:cNvGraphicFramePr>
          <p:nvPr>
            <p:extLst>
              <p:ext uri="{D42A27DB-BD31-4B8C-83A1-F6EECF244321}">
                <p14:modId xmlns:p14="http://schemas.microsoft.com/office/powerpoint/2010/main" val="1000967171"/>
              </p:ext>
            </p:extLst>
          </p:nvPr>
        </p:nvGraphicFramePr>
        <p:xfrm>
          <a:off x="1201046" y="5588809"/>
          <a:ext cx="10439569" cy="274320"/>
        </p:xfrm>
        <a:graphic>
          <a:graphicData uri="http://schemas.openxmlformats.org/drawingml/2006/table">
            <a:tbl>
              <a:tblPr firstRow="1" bandRow="1">
                <a:tableStyleId>{5C22544A-7EE6-4342-B048-85BDC9FD1C3A}</a:tableStyleId>
              </a:tblPr>
              <a:tblGrid>
                <a:gridCol w="790498">
                  <a:extLst>
                    <a:ext uri="{9D8B030D-6E8A-4147-A177-3AD203B41FA5}">
                      <a16:colId xmlns:a16="http://schemas.microsoft.com/office/drawing/2014/main" val="1601172885"/>
                    </a:ext>
                  </a:extLst>
                </a:gridCol>
                <a:gridCol w="1080120">
                  <a:extLst>
                    <a:ext uri="{9D8B030D-6E8A-4147-A177-3AD203B41FA5}">
                      <a16:colId xmlns:a16="http://schemas.microsoft.com/office/drawing/2014/main" val="3656247526"/>
                    </a:ext>
                  </a:extLst>
                </a:gridCol>
                <a:gridCol w="1008112">
                  <a:extLst>
                    <a:ext uri="{9D8B030D-6E8A-4147-A177-3AD203B41FA5}">
                      <a16:colId xmlns:a16="http://schemas.microsoft.com/office/drawing/2014/main" val="3806311153"/>
                    </a:ext>
                  </a:extLst>
                </a:gridCol>
                <a:gridCol w="1008112">
                  <a:extLst>
                    <a:ext uri="{9D8B030D-6E8A-4147-A177-3AD203B41FA5}">
                      <a16:colId xmlns:a16="http://schemas.microsoft.com/office/drawing/2014/main" val="839543558"/>
                    </a:ext>
                  </a:extLst>
                </a:gridCol>
                <a:gridCol w="1080120">
                  <a:extLst>
                    <a:ext uri="{9D8B030D-6E8A-4147-A177-3AD203B41FA5}">
                      <a16:colId xmlns:a16="http://schemas.microsoft.com/office/drawing/2014/main" val="150990581"/>
                    </a:ext>
                  </a:extLst>
                </a:gridCol>
                <a:gridCol w="1080120">
                  <a:extLst>
                    <a:ext uri="{9D8B030D-6E8A-4147-A177-3AD203B41FA5}">
                      <a16:colId xmlns:a16="http://schemas.microsoft.com/office/drawing/2014/main" val="1164242677"/>
                    </a:ext>
                  </a:extLst>
                </a:gridCol>
                <a:gridCol w="1008112">
                  <a:extLst>
                    <a:ext uri="{9D8B030D-6E8A-4147-A177-3AD203B41FA5}">
                      <a16:colId xmlns:a16="http://schemas.microsoft.com/office/drawing/2014/main" val="2778051079"/>
                    </a:ext>
                  </a:extLst>
                </a:gridCol>
                <a:gridCol w="792088">
                  <a:extLst>
                    <a:ext uri="{9D8B030D-6E8A-4147-A177-3AD203B41FA5}">
                      <a16:colId xmlns:a16="http://schemas.microsoft.com/office/drawing/2014/main" val="4206700019"/>
                    </a:ext>
                  </a:extLst>
                </a:gridCol>
                <a:gridCol w="792088">
                  <a:extLst>
                    <a:ext uri="{9D8B030D-6E8A-4147-A177-3AD203B41FA5}">
                      <a16:colId xmlns:a16="http://schemas.microsoft.com/office/drawing/2014/main" val="3455750229"/>
                    </a:ext>
                  </a:extLst>
                </a:gridCol>
                <a:gridCol w="1008112">
                  <a:extLst>
                    <a:ext uri="{9D8B030D-6E8A-4147-A177-3AD203B41FA5}">
                      <a16:colId xmlns:a16="http://schemas.microsoft.com/office/drawing/2014/main" val="2322569718"/>
                    </a:ext>
                  </a:extLst>
                </a:gridCol>
                <a:gridCol w="792087">
                  <a:extLst>
                    <a:ext uri="{9D8B030D-6E8A-4147-A177-3AD203B41FA5}">
                      <a16:colId xmlns:a16="http://schemas.microsoft.com/office/drawing/2014/main" val="1667771918"/>
                    </a:ext>
                  </a:extLst>
                </a:gridCol>
              </a:tblGrid>
              <a:tr h="274320">
                <a:tc>
                  <a:txBody>
                    <a:bodyPr/>
                    <a:lstStyle/>
                    <a:p>
                      <a:pPr algn="ctr"/>
                      <a:r>
                        <a:rPr lang="en-US" sz="1050"/>
                        <a:t>25</a:t>
                      </a:r>
                    </a:p>
                  </a:txBody>
                  <a:tcPr/>
                </a:tc>
                <a:tc>
                  <a:txBody>
                    <a:bodyPr/>
                    <a:lstStyle/>
                    <a:p>
                      <a:pPr algn="ctr"/>
                      <a:r>
                        <a:rPr lang="en-US" sz="1050"/>
                        <a:t>20</a:t>
                      </a:r>
                    </a:p>
                  </a:txBody>
                  <a:tcPr/>
                </a:tc>
                <a:tc>
                  <a:txBody>
                    <a:bodyPr/>
                    <a:lstStyle/>
                    <a:p>
                      <a:pPr algn="ctr"/>
                      <a:r>
                        <a:rPr lang="en-US" sz="1050"/>
                        <a:t>25</a:t>
                      </a:r>
                    </a:p>
                  </a:txBody>
                  <a:tcPr/>
                </a:tc>
                <a:tc>
                  <a:txBody>
                    <a:bodyPr/>
                    <a:lstStyle/>
                    <a:p>
                      <a:pPr algn="ctr"/>
                      <a:r>
                        <a:rPr lang="en-US" sz="1050"/>
                        <a:t>14</a:t>
                      </a:r>
                    </a:p>
                  </a:txBody>
                  <a:tcPr/>
                </a:tc>
                <a:tc>
                  <a:txBody>
                    <a:bodyPr/>
                    <a:lstStyle/>
                    <a:p>
                      <a:pPr algn="ctr"/>
                      <a:r>
                        <a:rPr lang="en-US" sz="1050"/>
                        <a:t>13</a:t>
                      </a:r>
                    </a:p>
                  </a:txBody>
                  <a:tcPr/>
                </a:tc>
                <a:tc>
                  <a:txBody>
                    <a:bodyPr/>
                    <a:lstStyle/>
                    <a:p>
                      <a:pPr algn="ctr"/>
                      <a:r>
                        <a:rPr lang="en-US" sz="1050"/>
                        <a:t>14</a:t>
                      </a:r>
                    </a:p>
                  </a:txBody>
                  <a:tcPr/>
                </a:tc>
                <a:tc>
                  <a:txBody>
                    <a:bodyPr/>
                    <a:lstStyle/>
                    <a:p>
                      <a:pPr algn="ctr"/>
                      <a:r>
                        <a:rPr lang="en-US" sz="1050"/>
                        <a:t>16</a:t>
                      </a:r>
                    </a:p>
                  </a:txBody>
                  <a:tcPr/>
                </a:tc>
                <a:tc>
                  <a:txBody>
                    <a:bodyPr/>
                    <a:lstStyle/>
                    <a:p>
                      <a:pPr algn="ctr"/>
                      <a:r>
                        <a:rPr lang="en-US" sz="1050"/>
                        <a:t>11</a:t>
                      </a:r>
                    </a:p>
                  </a:txBody>
                  <a:tcPr/>
                </a:tc>
                <a:tc>
                  <a:txBody>
                    <a:bodyPr/>
                    <a:lstStyle/>
                    <a:p>
                      <a:pPr algn="ctr"/>
                      <a:r>
                        <a:rPr lang="en-US" sz="1050"/>
                        <a:t>10</a:t>
                      </a:r>
                    </a:p>
                  </a:txBody>
                  <a:tcPr/>
                </a:tc>
                <a:tc>
                  <a:txBody>
                    <a:bodyPr/>
                    <a:lstStyle/>
                    <a:p>
                      <a:pPr algn="ctr"/>
                      <a:r>
                        <a:rPr lang="en-US" sz="1050"/>
                        <a:t>5</a:t>
                      </a:r>
                    </a:p>
                  </a:txBody>
                  <a:tcPr/>
                </a:tc>
                <a:tc>
                  <a:txBody>
                    <a:bodyPr/>
                    <a:lstStyle/>
                    <a:p>
                      <a:pPr algn="ctr"/>
                      <a:r>
                        <a:rPr lang="en-US" sz="1050"/>
                        <a:t>19</a:t>
                      </a:r>
                    </a:p>
                  </a:txBody>
                  <a:tcPr/>
                </a:tc>
                <a:extLst>
                  <a:ext uri="{0D108BD9-81ED-4DB2-BD59-A6C34878D82A}">
                    <a16:rowId xmlns:a16="http://schemas.microsoft.com/office/drawing/2014/main" val="98389552"/>
                  </a:ext>
                </a:extLst>
              </a:tr>
            </a:tbl>
          </a:graphicData>
        </a:graphic>
      </p:graphicFrame>
      <p:sp>
        <p:nvSpPr>
          <p:cNvPr id="6" name="TextBox 5">
            <a:extLst>
              <a:ext uri="{FF2B5EF4-FFF2-40B4-BE49-F238E27FC236}">
                <a16:creationId xmlns:a16="http://schemas.microsoft.com/office/drawing/2014/main" id="{35B2FA02-C4F0-BE62-2D2D-AA0E85F553B9}"/>
              </a:ext>
            </a:extLst>
          </p:cNvPr>
          <p:cNvSpPr txBox="1"/>
          <p:nvPr/>
        </p:nvSpPr>
        <p:spPr>
          <a:xfrm>
            <a:off x="-99238" y="5546549"/>
            <a:ext cx="1291378" cy="369332"/>
          </a:xfrm>
          <a:prstGeom prst="rect">
            <a:avLst/>
          </a:prstGeom>
          <a:noFill/>
        </p:spPr>
        <p:txBody>
          <a:bodyPr wrap="square" rtlCol="0">
            <a:spAutoFit/>
          </a:bodyPr>
          <a:lstStyle/>
          <a:p>
            <a:pPr algn="ctr"/>
            <a:r>
              <a:rPr lang="en-US" sz="900">
                <a:solidFill>
                  <a:schemeClr val="tx2"/>
                </a:solidFill>
              </a:rPr>
              <a:t># of reimbursed products</a:t>
            </a:r>
          </a:p>
        </p:txBody>
      </p:sp>
      <p:sp>
        <p:nvSpPr>
          <p:cNvPr id="7" name="TextBox 6">
            <a:extLst>
              <a:ext uri="{FF2B5EF4-FFF2-40B4-BE49-F238E27FC236}">
                <a16:creationId xmlns:a16="http://schemas.microsoft.com/office/drawing/2014/main" id="{6FF51B07-A9AB-225E-9B3E-D3F68FF98E8E}"/>
              </a:ext>
            </a:extLst>
          </p:cNvPr>
          <p:cNvSpPr txBox="1"/>
          <p:nvPr/>
        </p:nvSpPr>
        <p:spPr>
          <a:xfrm>
            <a:off x="384175" y="2281811"/>
            <a:ext cx="369332" cy="2052320"/>
          </a:xfrm>
          <a:prstGeom prst="rect">
            <a:avLst/>
          </a:prstGeom>
          <a:noFill/>
        </p:spPr>
        <p:txBody>
          <a:bodyPr vert="vert270" wrap="square" rtlCol="0">
            <a:spAutoFit/>
          </a:bodyPr>
          <a:lstStyle/>
          <a:p>
            <a:r>
              <a:rPr lang="en-US" sz="1200">
                <a:solidFill>
                  <a:srgbClr val="628597"/>
                </a:solidFill>
              </a:rPr>
              <a:t>Rate of availability(%)</a:t>
            </a:r>
          </a:p>
        </p:txBody>
      </p:sp>
      <p:sp>
        <p:nvSpPr>
          <p:cNvPr id="8" name="TextBox 7">
            <a:extLst>
              <a:ext uri="{FF2B5EF4-FFF2-40B4-BE49-F238E27FC236}">
                <a16:creationId xmlns:a16="http://schemas.microsoft.com/office/drawing/2014/main" id="{C04EB492-5155-6652-D038-834C1B428F05}"/>
              </a:ext>
            </a:extLst>
          </p:cNvPr>
          <p:cNvSpPr txBox="1"/>
          <p:nvPr/>
        </p:nvSpPr>
        <p:spPr>
          <a:xfrm>
            <a:off x="1181310" y="1806932"/>
            <a:ext cx="365760" cy="253916"/>
          </a:xfrm>
          <a:prstGeom prst="rect">
            <a:avLst/>
          </a:prstGeom>
          <a:noFill/>
        </p:spPr>
        <p:txBody>
          <a:bodyPr wrap="square" rtlCol="0" anchor="ctr">
            <a:spAutoFit/>
          </a:bodyPr>
          <a:lstStyle/>
          <a:p>
            <a:r>
              <a:rPr lang="en-US" sz="1050">
                <a:solidFill>
                  <a:schemeClr val="tx2"/>
                </a:solidFill>
              </a:rPr>
              <a:t>14</a:t>
            </a:r>
          </a:p>
        </p:txBody>
      </p:sp>
      <p:sp>
        <p:nvSpPr>
          <p:cNvPr id="9" name="TextBox 8">
            <a:extLst>
              <a:ext uri="{FF2B5EF4-FFF2-40B4-BE49-F238E27FC236}">
                <a16:creationId xmlns:a16="http://schemas.microsoft.com/office/drawing/2014/main" id="{191CB0C7-5253-B9B5-5356-1B449A5508B1}"/>
              </a:ext>
            </a:extLst>
          </p:cNvPr>
          <p:cNvSpPr txBox="1"/>
          <p:nvPr/>
        </p:nvSpPr>
        <p:spPr>
          <a:xfrm>
            <a:off x="1440753" y="1806932"/>
            <a:ext cx="365760" cy="253916"/>
          </a:xfrm>
          <a:prstGeom prst="rect">
            <a:avLst/>
          </a:prstGeom>
          <a:noFill/>
        </p:spPr>
        <p:txBody>
          <a:bodyPr wrap="square" rtlCol="0" anchor="ctr">
            <a:spAutoFit/>
          </a:bodyPr>
          <a:lstStyle/>
          <a:p>
            <a:r>
              <a:rPr lang="en-US" sz="1050">
                <a:solidFill>
                  <a:schemeClr val="tx2"/>
                </a:solidFill>
              </a:rPr>
              <a:t>17</a:t>
            </a:r>
          </a:p>
        </p:txBody>
      </p:sp>
      <p:sp>
        <p:nvSpPr>
          <p:cNvPr id="10" name="TextBox 9">
            <a:extLst>
              <a:ext uri="{FF2B5EF4-FFF2-40B4-BE49-F238E27FC236}">
                <a16:creationId xmlns:a16="http://schemas.microsoft.com/office/drawing/2014/main" id="{05108B9F-D145-261F-29E8-5ACCBF13A4FC}"/>
              </a:ext>
            </a:extLst>
          </p:cNvPr>
          <p:cNvSpPr txBox="1"/>
          <p:nvPr/>
        </p:nvSpPr>
        <p:spPr>
          <a:xfrm>
            <a:off x="2250185" y="1806932"/>
            <a:ext cx="365760" cy="253916"/>
          </a:xfrm>
          <a:prstGeom prst="rect">
            <a:avLst/>
          </a:prstGeom>
          <a:noFill/>
        </p:spPr>
        <p:txBody>
          <a:bodyPr wrap="square" rtlCol="0" anchor="ctr">
            <a:spAutoFit/>
          </a:bodyPr>
          <a:lstStyle/>
          <a:p>
            <a:r>
              <a:rPr lang="en-US" sz="1050">
                <a:solidFill>
                  <a:schemeClr val="tx2"/>
                </a:solidFill>
              </a:rPr>
              <a:t>14</a:t>
            </a:r>
          </a:p>
        </p:txBody>
      </p:sp>
      <p:sp>
        <p:nvSpPr>
          <p:cNvPr id="11" name="TextBox 10">
            <a:extLst>
              <a:ext uri="{FF2B5EF4-FFF2-40B4-BE49-F238E27FC236}">
                <a16:creationId xmlns:a16="http://schemas.microsoft.com/office/drawing/2014/main" id="{892935AC-5F46-A893-EC95-F518FCF47CCB}"/>
              </a:ext>
            </a:extLst>
          </p:cNvPr>
          <p:cNvSpPr txBox="1"/>
          <p:nvPr/>
        </p:nvSpPr>
        <p:spPr>
          <a:xfrm>
            <a:off x="2442877" y="1806932"/>
            <a:ext cx="365760" cy="253916"/>
          </a:xfrm>
          <a:prstGeom prst="rect">
            <a:avLst/>
          </a:prstGeom>
          <a:noFill/>
        </p:spPr>
        <p:txBody>
          <a:bodyPr wrap="square" rtlCol="0" anchor="ctr">
            <a:spAutoFit/>
          </a:bodyPr>
          <a:lstStyle/>
          <a:p>
            <a:r>
              <a:rPr lang="en-US" sz="1050">
                <a:solidFill>
                  <a:schemeClr val="tx2"/>
                </a:solidFill>
              </a:rPr>
              <a:t>17</a:t>
            </a:r>
          </a:p>
        </p:txBody>
      </p:sp>
      <p:sp>
        <p:nvSpPr>
          <p:cNvPr id="13" name="TextBox 12">
            <a:extLst>
              <a:ext uri="{FF2B5EF4-FFF2-40B4-BE49-F238E27FC236}">
                <a16:creationId xmlns:a16="http://schemas.microsoft.com/office/drawing/2014/main" id="{3DD7977E-DDF3-C0BE-7DF2-1511248E0A0D}"/>
              </a:ext>
            </a:extLst>
          </p:cNvPr>
          <p:cNvSpPr txBox="1"/>
          <p:nvPr/>
        </p:nvSpPr>
        <p:spPr>
          <a:xfrm>
            <a:off x="3270691" y="1806932"/>
            <a:ext cx="365760" cy="253916"/>
          </a:xfrm>
          <a:prstGeom prst="rect">
            <a:avLst/>
          </a:prstGeom>
          <a:noFill/>
        </p:spPr>
        <p:txBody>
          <a:bodyPr wrap="square" rtlCol="0" anchor="ctr">
            <a:spAutoFit/>
          </a:bodyPr>
          <a:lstStyle/>
          <a:p>
            <a:r>
              <a:rPr lang="en-US" sz="1050">
                <a:solidFill>
                  <a:schemeClr val="tx2"/>
                </a:solidFill>
              </a:rPr>
              <a:t>14</a:t>
            </a:r>
          </a:p>
        </p:txBody>
      </p:sp>
      <p:sp>
        <p:nvSpPr>
          <p:cNvPr id="14" name="TextBox 13">
            <a:extLst>
              <a:ext uri="{FF2B5EF4-FFF2-40B4-BE49-F238E27FC236}">
                <a16:creationId xmlns:a16="http://schemas.microsoft.com/office/drawing/2014/main" id="{3B81E9F8-9D6E-01E4-68F9-DC76AF755FA7}"/>
              </a:ext>
            </a:extLst>
          </p:cNvPr>
          <p:cNvSpPr txBox="1"/>
          <p:nvPr/>
        </p:nvSpPr>
        <p:spPr>
          <a:xfrm>
            <a:off x="3463383" y="1806932"/>
            <a:ext cx="365760" cy="253916"/>
          </a:xfrm>
          <a:prstGeom prst="rect">
            <a:avLst/>
          </a:prstGeom>
          <a:noFill/>
        </p:spPr>
        <p:txBody>
          <a:bodyPr wrap="square" rtlCol="0" anchor="ctr">
            <a:spAutoFit/>
          </a:bodyPr>
          <a:lstStyle/>
          <a:p>
            <a:r>
              <a:rPr lang="en-US" sz="1050">
                <a:solidFill>
                  <a:schemeClr val="tx2"/>
                </a:solidFill>
              </a:rPr>
              <a:t>17</a:t>
            </a:r>
          </a:p>
        </p:txBody>
      </p:sp>
      <p:sp>
        <p:nvSpPr>
          <p:cNvPr id="15" name="TextBox 14">
            <a:extLst>
              <a:ext uri="{FF2B5EF4-FFF2-40B4-BE49-F238E27FC236}">
                <a16:creationId xmlns:a16="http://schemas.microsoft.com/office/drawing/2014/main" id="{94524006-F73A-0E36-4F5A-EDD2BA113409}"/>
              </a:ext>
            </a:extLst>
          </p:cNvPr>
          <p:cNvSpPr txBox="1"/>
          <p:nvPr/>
        </p:nvSpPr>
        <p:spPr>
          <a:xfrm>
            <a:off x="4360446" y="1806932"/>
            <a:ext cx="365760" cy="253916"/>
          </a:xfrm>
          <a:prstGeom prst="rect">
            <a:avLst/>
          </a:prstGeom>
          <a:noFill/>
        </p:spPr>
        <p:txBody>
          <a:bodyPr wrap="square" rtlCol="0" anchor="ctr">
            <a:spAutoFit/>
          </a:bodyPr>
          <a:lstStyle/>
          <a:p>
            <a:r>
              <a:rPr lang="en-US" sz="1050">
                <a:solidFill>
                  <a:schemeClr val="tx2"/>
                </a:solidFill>
              </a:rPr>
              <a:t>14</a:t>
            </a:r>
          </a:p>
        </p:txBody>
      </p:sp>
      <p:sp>
        <p:nvSpPr>
          <p:cNvPr id="16" name="TextBox 15">
            <a:extLst>
              <a:ext uri="{FF2B5EF4-FFF2-40B4-BE49-F238E27FC236}">
                <a16:creationId xmlns:a16="http://schemas.microsoft.com/office/drawing/2014/main" id="{3FB26C15-8975-9F4E-66B1-F3F4EEF442B8}"/>
              </a:ext>
            </a:extLst>
          </p:cNvPr>
          <p:cNvSpPr txBox="1"/>
          <p:nvPr/>
        </p:nvSpPr>
        <p:spPr>
          <a:xfrm>
            <a:off x="4553138" y="1806932"/>
            <a:ext cx="365760" cy="253916"/>
          </a:xfrm>
          <a:prstGeom prst="rect">
            <a:avLst/>
          </a:prstGeom>
          <a:noFill/>
        </p:spPr>
        <p:txBody>
          <a:bodyPr wrap="square" rtlCol="0" anchor="ctr">
            <a:spAutoFit/>
          </a:bodyPr>
          <a:lstStyle/>
          <a:p>
            <a:r>
              <a:rPr lang="en-US" sz="1050">
                <a:solidFill>
                  <a:schemeClr val="tx2"/>
                </a:solidFill>
              </a:rPr>
              <a:t>17</a:t>
            </a:r>
          </a:p>
        </p:txBody>
      </p:sp>
      <p:sp>
        <p:nvSpPr>
          <p:cNvPr id="17" name="TextBox 16">
            <a:extLst>
              <a:ext uri="{FF2B5EF4-FFF2-40B4-BE49-F238E27FC236}">
                <a16:creationId xmlns:a16="http://schemas.microsoft.com/office/drawing/2014/main" id="{5C46E086-6700-A01E-BF57-40399D679DAA}"/>
              </a:ext>
            </a:extLst>
          </p:cNvPr>
          <p:cNvSpPr txBox="1"/>
          <p:nvPr/>
        </p:nvSpPr>
        <p:spPr>
          <a:xfrm>
            <a:off x="5380952" y="1806932"/>
            <a:ext cx="365760" cy="253916"/>
          </a:xfrm>
          <a:prstGeom prst="rect">
            <a:avLst/>
          </a:prstGeom>
          <a:noFill/>
        </p:spPr>
        <p:txBody>
          <a:bodyPr wrap="square" rtlCol="0" anchor="ctr">
            <a:spAutoFit/>
          </a:bodyPr>
          <a:lstStyle/>
          <a:p>
            <a:r>
              <a:rPr lang="en-US" sz="1050">
                <a:solidFill>
                  <a:schemeClr val="tx2"/>
                </a:solidFill>
              </a:rPr>
              <a:t>14</a:t>
            </a:r>
          </a:p>
        </p:txBody>
      </p:sp>
      <p:sp>
        <p:nvSpPr>
          <p:cNvPr id="18" name="TextBox 17">
            <a:extLst>
              <a:ext uri="{FF2B5EF4-FFF2-40B4-BE49-F238E27FC236}">
                <a16:creationId xmlns:a16="http://schemas.microsoft.com/office/drawing/2014/main" id="{8181A845-8A32-2A21-EF34-C1A2C31D8922}"/>
              </a:ext>
            </a:extLst>
          </p:cNvPr>
          <p:cNvSpPr txBox="1"/>
          <p:nvPr/>
        </p:nvSpPr>
        <p:spPr>
          <a:xfrm>
            <a:off x="5573644" y="1806932"/>
            <a:ext cx="365760" cy="253916"/>
          </a:xfrm>
          <a:prstGeom prst="rect">
            <a:avLst/>
          </a:prstGeom>
          <a:noFill/>
        </p:spPr>
        <p:txBody>
          <a:bodyPr wrap="square" rtlCol="0" anchor="ctr">
            <a:spAutoFit/>
          </a:bodyPr>
          <a:lstStyle/>
          <a:p>
            <a:r>
              <a:rPr lang="en-US" sz="1050">
                <a:solidFill>
                  <a:schemeClr val="tx2"/>
                </a:solidFill>
              </a:rPr>
              <a:t>17</a:t>
            </a:r>
          </a:p>
        </p:txBody>
      </p:sp>
      <p:sp>
        <p:nvSpPr>
          <p:cNvPr id="19" name="TextBox 18">
            <a:extLst>
              <a:ext uri="{FF2B5EF4-FFF2-40B4-BE49-F238E27FC236}">
                <a16:creationId xmlns:a16="http://schemas.microsoft.com/office/drawing/2014/main" id="{27BEF6CF-D82D-2039-F180-79F798643980}"/>
              </a:ext>
            </a:extLst>
          </p:cNvPr>
          <p:cNvSpPr txBox="1"/>
          <p:nvPr/>
        </p:nvSpPr>
        <p:spPr>
          <a:xfrm>
            <a:off x="6384032" y="1806932"/>
            <a:ext cx="365760" cy="253916"/>
          </a:xfrm>
          <a:prstGeom prst="rect">
            <a:avLst/>
          </a:prstGeom>
          <a:noFill/>
        </p:spPr>
        <p:txBody>
          <a:bodyPr wrap="square" rtlCol="0" anchor="ctr">
            <a:spAutoFit/>
          </a:bodyPr>
          <a:lstStyle/>
          <a:p>
            <a:r>
              <a:rPr lang="en-US" sz="1050">
                <a:solidFill>
                  <a:schemeClr val="tx2"/>
                </a:solidFill>
              </a:rPr>
              <a:t>14</a:t>
            </a:r>
          </a:p>
        </p:txBody>
      </p:sp>
      <p:sp>
        <p:nvSpPr>
          <p:cNvPr id="20" name="TextBox 19">
            <a:extLst>
              <a:ext uri="{FF2B5EF4-FFF2-40B4-BE49-F238E27FC236}">
                <a16:creationId xmlns:a16="http://schemas.microsoft.com/office/drawing/2014/main" id="{C66304A5-CAD8-7FC0-F7F1-BE95F83F4C59}"/>
              </a:ext>
            </a:extLst>
          </p:cNvPr>
          <p:cNvSpPr txBox="1"/>
          <p:nvPr/>
        </p:nvSpPr>
        <p:spPr>
          <a:xfrm>
            <a:off x="6660519" y="1806932"/>
            <a:ext cx="365760" cy="253916"/>
          </a:xfrm>
          <a:prstGeom prst="rect">
            <a:avLst/>
          </a:prstGeom>
          <a:noFill/>
        </p:spPr>
        <p:txBody>
          <a:bodyPr wrap="square" rtlCol="0" anchor="ctr">
            <a:spAutoFit/>
          </a:bodyPr>
          <a:lstStyle/>
          <a:p>
            <a:r>
              <a:rPr lang="en-US" sz="1050">
                <a:solidFill>
                  <a:schemeClr val="tx2"/>
                </a:solidFill>
              </a:rPr>
              <a:t>17</a:t>
            </a:r>
          </a:p>
        </p:txBody>
      </p:sp>
      <p:sp>
        <p:nvSpPr>
          <p:cNvPr id="28" name="TextBox 27">
            <a:extLst>
              <a:ext uri="{FF2B5EF4-FFF2-40B4-BE49-F238E27FC236}">
                <a16:creationId xmlns:a16="http://schemas.microsoft.com/office/drawing/2014/main" id="{EA42054E-F980-AB1B-F646-5BD902636ADB}"/>
              </a:ext>
            </a:extLst>
          </p:cNvPr>
          <p:cNvSpPr txBox="1"/>
          <p:nvPr/>
        </p:nvSpPr>
        <p:spPr>
          <a:xfrm>
            <a:off x="8259175" y="1806932"/>
            <a:ext cx="365760" cy="253916"/>
          </a:xfrm>
          <a:prstGeom prst="rect">
            <a:avLst/>
          </a:prstGeom>
          <a:noFill/>
        </p:spPr>
        <p:txBody>
          <a:bodyPr wrap="square" rtlCol="0" anchor="ctr">
            <a:spAutoFit/>
          </a:bodyPr>
          <a:lstStyle/>
          <a:p>
            <a:r>
              <a:rPr lang="en-US" sz="1050">
                <a:solidFill>
                  <a:schemeClr val="tx2"/>
                </a:solidFill>
              </a:rPr>
              <a:t>14</a:t>
            </a:r>
          </a:p>
        </p:txBody>
      </p:sp>
      <p:sp>
        <p:nvSpPr>
          <p:cNvPr id="29" name="TextBox 28">
            <a:extLst>
              <a:ext uri="{FF2B5EF4-FFF2-40B4-BE49-F238E27FC236}">
                <a16:creationId xmlns:a16="http://schemas.microsoft.com/office/drawing/2014/main" id="{0AAE0571-4843-2431-16F9-D3CF91B840E3}"/>
              </a:ext>
            </a:extLst>
          </p:cNvPr>
          <p:cNvSpPr txBox="1"/>
          <p:nvPr/>
        </p:nvSpPr>
        <p:spPr>
          <a:xfrm>
            <a:off x="8451867" y="1806932"/>
            <a:ext cx="365760" cy="253916"/>
          </a:xfrm>
          <a:prstGeom prst="rect">
            <a:avLst/>
          </a:prstGeom>
          <a:noFill/>
        </p:spPr>
        <p:txBody>
          <a:bodyPr wrap="square" rtlCol="0" anchor="ctr">
            <a:spAutoFit/>
          </a:bodyPr>
          <a:lstStyle/>
          <a:p>
            <a:r>
              <a:rPr lang="en-US" sz="1050">
                <a:solidFill>
                  <a:schemeClr val="tx2"/>
                </a:solidFill>
              </a:rPr>
              <a:t>17</a:t>
            </a:r>
          </a:p>
        </p:txBody>
      </p:sp>
      <p:sp>
        <p:nvSpPr>
          <p:cNvPr id="30" name="TextBox 29">
            <a:extLst>
              <a:ext uri="{FF2B5EF4-FFF2-40B4-BE49-F238E27FC236}">
                <a16:creationId xmlns:a16="http://schemas.microsoft.com/office/drawing/2014/main" id="{A32B7D1B-0B2D-FFEB-606B-40A4CC06AFDA}"/>
              </a:ext>
            </a:extLst>
          </p:cNvPr>
          <p:cNvSpPr txBox="1"/>
          <p:nvPr/>
        </p:nvSpPr>
        <p:spPr>
          <a:xfrm>
            <a:off x="10074052" y="1806932"/>
            <a:ext cx="365760" cy="253916"/>
          </a:xfrm>
          <a:prstGeom prst="rect">
            <a:avLst/>
          </a:prstGeom>
          <a:noFill/>
        </p:spPr>
        <p:txBody>
          <a:bodyPr wrap="square" rtlCol="0" anchor="ctr">
            <a:spAutoFit/>
          </a:bodyPr>
          <a:lstStyle/>
          <a:p>
            <a:r>
              <a:rPr lang="en-US" sz="1050">
                <a:solidFill>
                  <a:schemeClr val="tx2"/>
                </a:solidFill>
              </a:rPr>
              <a:t>14</a:t>
            </a:r>
          </a:p>
        </p:txBody>
      </p:sp>
      <p:sp>
        <p:nvSpPr>
          <p:cNvPr id="31" name="TextBox 30">
            <a:extLst>
              <a:ext uri="{FF2B5EF4-FFF2-40B4-BE49-F238E27FC236}">
                <a16:creationId xmlns:a16="http://schemas.microsoft.com/office/drawing/2014/main" id="{7178734A-560E-35BC-7A55-40DEAC61D551}"/>
              </a:ext>
            </a:extLst>
          </p:cNvPr>
          <p:cNvSpPr txBox="1"/>
          <p:nvPr/>
        </p:nvSpPr>
        <p:spPr>
          <a:xfrm>
            <a:off x="10266744" y="1806932"/>
            <a:ext cx="365760" cy="253916"/>
          </a:xfrm>
          <a:prstGeom prst="rect">
            <a:avLst/>
          </a:prstGeom>
          <a:noFill/>
        </p:spPr>
        <p:txBody>
          <a:bodyPr wrap="square" rtlCol="0" anchor="ctr">
            <a:spAutoFit/>
          </a:bodyPr>
          <a:lstStyle/>
          <a:p>
            <a:r>
              <a:rPr lang="en-US" sz="1050">
                <a:solidFill>
                  <a:schemeClr val="tx2"/>
                </a:solidFill>
              </a:rPr>
              <a:t>17</a:t>
            </a:r>
          </a:p>
        </p:txBody>
      </p:sp>
      <p:sp>
        <p:nvSpPr>
          <p:cNvPr id="32" name="TextBox 31">
            <a:extLst>
              <a:ext uri="{FF2B5EF4-FFF2-40B4-BE49-F238E27FC236}">
                <a16:creationId xmlns:a16="http://schemas.microsoft.com/office/drawing/2014/main" id="{D3906B4A-94EC-2D3C-A78D-BE8FD45F0A3F}"/>
              </a:ext>
            </a:extLst>
          </p:cNvPr>
          <p:cNvSpPr txBox="1"/>
          <p:nvPr/>
        </p:nvSpPr>
        <p:spPr>
          <a:xfrm>
            <a:off x="11088634" y="1806932"/>
            <a:ext cx="365760" cy="253916"/>
          </a:xfrm>
          <a:prstGeom prst="rect">
            <a:avLst/>
          </a:prstGeom>
          <a:noFill/>
        </p:spPr>
        <p:txBody>
          <a:bodyPr wrap="square" rtlCol="0" anchor="ctr">
            <a:spAutoFit/>
          </a:bodyPr>
          <a:lstStyle/>
          <a:p>
            <a:r>
              <a:rPr lang="en-US" sz="1050">
                <a:solidFill>
                  <a:schemeClr val="tx2"/>
                </a:solidFill>
              </a:rPr>
              <a:t>14</a:t>
            </a:r>
          </a:p>
        </p:txBody>
      </p:sp>
      <p:sp>
        <p:nvSpPr>
          <p:cNvPr id="33" name="TextBox 32">
            <a:extLst>
              <a:ext uri="{FF2B5EF4-FFF2-40B4-BE49-F238E27FC236}">
                <a16:creationId xmlns:a16="http://schemas.microsoft.com/office/drawing/2014/main" id="{D5DECBC9-8412-2A5A-6059-E00E0F38E6DC}"/>
              </a:ext>
            </a:extLst>
          </p:cNvPr>
          <p:cNvSpPr txBox="1"/>
          <p:nvPr/>
        </p:nvSpPr>
        <p:spPr>
          <a:xfrm>
            <a:off x="11346864" y="1806932"/>
            <a:ext cx="365760" cy="253916"/>
          </a:xfrm>
          <a:prstGeom prst="rect">
            <a:avLst/>
          </a:prstGeom>
          <a:noFill/>
        </p:spPr>
        <p:txBody>
          <a:bodyPr wrap="square" rtlCol="0" anchor="ctr">
            <a:spAutoFit/>
          </a:bodyPr>
          <a:lstStyle/>
          <a:p>
            <a:r>
              <a:rPr lang="en-US" sz="1050">
                <a:solidFill>
                  <a:schemeClr val="tx2"/>
                </a:solidFill>
              </a:rPr>
              <a:t>17</a:t>
            </a:r>
          </a:p>
        </p:txBody>
      </p:sp>
      <p:graphicFrame>
        <p:nvGraphicFramePr>
          <p:cNvPr id="41" name="Table 11">
            <a:extLst>
              <a:ext uri="{FF2B5EF4-FFF2-40B4-BE49-F238E27FC236}">
                <a16:creationId xmlns:a16="http://schemas.microsoft.com/office/drawing/2014/main" id="{1C5E91FE-D7EA-B3BC-169F-43239F60E67B}"/>
              </a:ext>
            </a:extLst>
          </p:cNvPr>
          <p:cNvGraphicFramePr>
            <a:graphicFrameLocks noGrp="1"/>
          </p:cNvGraphicFramePr>
          <p:nvPr>
            <p:extLst>
              <p:ext uri="{D42A27DB-BD31-4B8C-83A1-F6EECF244321}">
                <p14:modId xmlns:p14="http://schemas.microsoft.com/office/powerpoint/2010/main" val="785755746"/>
              </p:ext>
            </p:extLst>
          </p:nvPr>
        </p:nvGraphicFramePr>
        <p:xfrm>
          <a:off x="2943361" y="5867455"/>
          <a:ext cx="7731983" cy="274320"/>
        </p:xfrm>
        <a:graphic>
          <a:graphicData uri="http://schemas.openxmlformats.org/drawingml/2006/table">
            <a:tbl>
              <a:tblPr firstRow="1" bandRow="1">
                <a:tableStyleId>{5C22544A-7EE6-4342-B048-85BDC9FD1C3A}</a:tableStyleId>
              </a:tblPr>
              <a:tblGrid>
                <a:gridCol w="1263463">
                  <a:extLst>
                    <a:ext uri="{9D8B030D-6E8A-4147-A177-3AD203B41FA5}">
                      <a16:colId xmlns:a16="http://schemas.microsoft.com/office/drawing/2014/main" val="998845977"/>
                    </a:ext>
                  </a:extLst>
                </a:gridCol>
                <a:gridCol w="1705857">
                  <a:extLst>
                    <a:ext uri="{9D8B030D-6E8A-4147-A177-3AD203B41FA5}">
                      <a16:colId xmlns:a16="http://schemas.microsoft.com/office/drawing/2014/main" val="4134220278"/>
                    </a:ext>
                  </a:extLst>
                </a:gridCol>
                <a:gridCol w="1779962">
                  <a:extLst>
                    <a:ext uri="{9D8B030D-6E8A-4147-A177-3AD203B41FA5}">
                      <a16:colId xmlns:a16="http://schemas.microsoft.com/office/drawing/2014/main" val="177908833"/>
                    </a:ext>
                  </a:extLst>
                </a:gridCol>
                <a:gridCol w="1355685">
                  <a:extLst>
                    <a:ext uri="{9D8B030D-6E8A-4147-A177-3AD203B41FA5}">
                      <a16:colId xmlns:a16="http://schemas.microsoft.com/office/drawing/2014/main" val="1653012823"/>
                    </a:ext>
                  </a:extLst>
                </a:gridCol>
                <a:gridCol w="1627016">
                  <a:extLst>
                    <a:ext uri="{9D8B030D-6E8A-4147-A177-3AD203B41FA5}">
                      <a16:colId xmlns:a16="http://schemas.microsoft.com/office/drawing/2014/main" val="3448911085"/>
                    </a:ext>
                  </a:extLst>
                </a:gridCol>
              </a:tblGrid>
              <a:tr h="274320">
                <a:tc>
                  <a:txBody>
                    <a:bodyPr/>
                    <a:lstStyle/>
                    <a:p>
                      <a:r>
                        <a:rPr lang="en-US" sz="1050" b="0">
                          <a:solidFill>
                            <a:srgbClr val="7090A0"/>
                          </a:solidFill>
                        </a:rPr>
                        <a:t>Full availability</a:t>
                      </a:r>
                    </a:p>
                  </a:txBody>
                  <a:tcPr>
                    <a:noFill/>
                  </a:tcPr>
                </a:tc>
                <a:tc>
                  <a:txBody>
                    <a:bodyPr/>
                    <a:lstStyle/>
                    <a:p>
                      <a:r>
                        <a:rPr lang="en-US" sz="1050" b="0">
                          <a:solidFill>
                            <a:srgbClr val="7090A0"/>
                          </a:solidFill>
                        </a:rPr>
                        <a:t>      Limited availability</a:t>
                      </a:r>
                    </a:p>
                  </a:txBody>
                  <a:tcPr>
                    <a:noFill/>
                  </a:tcPr>
                </a:tc>
                <a:tc>
                  <a:txBody>
                    <a:bodyPr/>
                    <a:lstStyle/>
                    <a:p>
                      <a:r>
                        <a:rPr lang="en-US" sz="1050" b="0">
                          <a:solidFill>
                            <a:srgbClr val="7090A0"/>
                          </a:solidFill>
                        </a:rPr>
                        <a:t>    Only available privately</a:t>
                      </a:r>
                    </a:p>
                  </a:txBody>
                  <a:tcPr>
                    <a:noFill/>
                  </a:tcPr>
                </a:tc>
                <a:tc>
                  <a:txBody>
                    <a:bodyPr/>
                    <a:lstStyle/>
                    <a:p>
                      <a:r>
                        <a:rPr lang="en-US" sz="1050" b="0">
                          <a:solidFill>
                            <a:srgbClr val="7090A0"/>
                          </a:solidFill>
                        </a:rPr>
                        <a:t>    Not available</a:t>
                      </a:r>
                    </a:p>
                  </a:txBody>
                  <a:tcPr>
                    <a:noFill/>
                  </a:tcPr>
                </a:tc>
                <a:tc>
                  <a:txBody>
                    <a:bodyPr/>
                    <a:lstStyle/>
                    <a:p>
                      <a:r>
                        <a:rPr lang="en-US" sz="1050" b="0">
                          <a:solidFill>
                            <a:srgbClr val="7090A0"/>
                          </a:solidFill>
                        </a:rPr>
                        <a:t>      </a:t>
                      </a:r>
                    </a:p>
                  </a:txBody>
                  <a:tcPr>
                    <a:noFill/>
                  </a:tcPr>
                </a:tc>
                <a:extLst>
                  <a:ext uri="{0D108BD9-81ED-4DB2-BD59-A6C34878D82A}">
                    <a16:rowId xmlns:a16="http://schemas.microsoft.com/office/drawing/2014/main" val="3231129353"/>
                  </a:ext>
                </a:extLst>
              </a:tr>
            </a:tbl>
          </a:graphicData>
        </a:graphic>
      </p:graphicFrame>
      <p:sp>
        <p:nvSpPr>
          <p:cNvPr id="42" name="Oval 41">
            <a:extLst>
              <a:ext uri="{FF2B5EF4-FFF2-40B4-BE49-F238E27FC236}">
                <a16:creationId xmlns:a16="http://schemas.microsoft.com/office/drawing/2014/main" id="{A2314567-F877-ADB0-4290-543326647384}"/>
              </a:ext>
            </a:extLst>
          </p:cNvPr>
          <p:cNvSpPr/>
          <p:nvPr/>
        </p:nvSpPr>
        <p:spPr>
          <a:xfrm>
            <a:off x="2860821" y="5936035"/>
            <a:ext cx="137160" cy="137160"/>
          </a:xfrm>
          <a:prstGeom prst="ellipse">
            <a:avLst/>
          </a:prstGeom>
          <a:solidFill>
            <a:srgbClr val="00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3" name="Oval 42">
            <a:extLst>
              <a:ext uri="{FF2B5EF4-FFF2-40B4-BE49-F238E27FC236}">
                <a16:creationId xmlns:a16="http://schemas.microsoft.com/office/drawing/2014/main" id="{14C0A77E-D9EA-50DB-2E06-362ABF578FF5}"/>
              </a:ext>
            </a:extLst>
          </p:cNvPr>
          <p:cNvSpPr/>
          <p:nvPr/>
        </p:nvSpPr>
        <p:spPr>
          <a:xfrm>
            <a:off x="4271154" y="5936035"/>
            <a:ext cx="137160" cy="137160"/>
          </a:xfrm>
          <a:prstGeom prst="ellipse">
            <a:avLst/>
          </a:prstGeom>
          <a:solidFill>
            <a:srgbClr val="008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4" name="Oval 43">
            <a:extLst>
              <a:ext uri="{FF2B5EF4-FFF2-40B4-BE49-F238E27FC236}">
                <a16:creationId xmlns:a16="http://schemas.microsoft.com/office/drawing/2014/main" id="{4BBC986D-5D43-9843-E9B0-8E3C29DA49C3}"/>
              </a:ext>
            </a:extLst>
          </p:cNvPr>
          <p:cNvSpPr/>
          <p:nvPr/>
        </p:nvSpPr>
        <p:spPr>
          <a:xfrm>
            <a:off x="7715855" y="5936035"/>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5" name="Oval 44">
            <a:extLst>
              <a:ext uri="{FF2B5EF4-FFF2-40B4-BE49-F238E27FC236}">
                <a16:creationId xmlns:a16="http://schemas.microsoft.com/office/drawing/2014/main" id="{430D90A2-3D8B-6907-2DF7-6A317E936316}"/>
              </a:ext>
            </a:extLst>
          </p:cNvPr>
          <p:cNvSpPr/>
          <p:nvPr/>
        </p:nvSpPr>
        <p:spPr>
          <a:xfrm>
            <a:off x="5943928" y="5936035"/>
            <a:ext cx="137160" cy="137160"/>
          </a:xfrm>
          <a:prstGeom prst="ellipse">
            <a:avLst/>
          </a:prstGeom>
          <a:solidFill>
            <a:srgbClr val="91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6" name="TextBox 45">
            <a:extLst>
              <a:ext uri="{FF2B5EF4-FFF2-40B4-BE49-F238E27FC236}">
                <a16:creationId xmlns:a16="http://schemas.microsoft.com/office/drawing/2014/main" id="{408F040F-9463-F79C-20F3-32E94B2A5D7C}"/>
              </a:ext>
            </a:extLst>
          </p:cNvPr>
          <p:cNvSpPr txBox="1"/>
          <p:nvPr/>
        </p:nvSpPr>
        <p:spPr>
          <a:xfrm>
            <a:off x="4157941" y="1556792"/>
            <a:ext cx="1828800" cy="253916"/>
          </a:xfrm>
          <a:prstGeom prst="rect">
            <a:avLst/>
          </a:prstGeom>
          <a:noFill/>
        </p:spPr>
        <p:txBody>
          <a:bodyPr wrap="square" rtlCol="0">
            <a:spAutoFit/>
          </a:bodyPr>
          <a:lstStyle/>
          <a:p>
            <a:pPr algn="ctr"/>
            <a:r>
              <a:rPr lang="en-US" sz="1050" b="1">
                <a:solidFill>
                  <a:srgbClr val="7F7F7F"/>
                </a:solidFill>
              </a:rPr>
              <a:t>EU countries</a:t>
            </a:r>
          </a:p>
        </p:txBody>
      </p:sp>
      <p:sp>
        <p:nvSpPr>
          <p:cNvPr id="48" name="TextBox 47">
            <a:extLst>
              <a:ext uri="{FF2B5EF4-FFF2-40B4-BE49-F238E27FC236}">
                <a16:creationId xmlns:a16="http://schemas.microsoft.com/office/drawing/2014/main" id="{2D7E24F7-4891-66DF-F006-45068DF3ED5E}"/>
              </a:ext>
            </a:extLst>
          </p:cNvPr>
          <p:cNvSpPr txBox="1"/>
          <p:nvPr/>
        </p:nvSpPr>
        <p:spPr>
          <a:xfrm>
            <a:off x="9000507" y="1806932"/>
            <a:ext cx="365760" cy="253916"/>
          </a:xfrm>
          <a:prstGeom prst="rect">
            <a:avLst/>
          </a:prstGeom>
          <a:noFill/>
        </p:spPr>
        <p:txBody>
          <a:bodyPr wrap="square" rtlCol="0" anchor="ctr">
            <a:spAutoFit/>
          </a:bodyPr>
          <a:lstStyle/>
          <a:p>
            <a:r>
              <a:rPr lang="en-US" sz="1050">
                <a:solidFill>
                  <a:schemeClr val="tx2"/>
                </a:solidFill>
              </a:rPr>
              <a:t>14</a:t>
            </a:r>
          </a:p>
        </p:txBody>
      </p:sp>
      <p:sp>
        <p:nvSpPr>
          <p:cNvPr id="49" name="TextBox 48">
            <a:extLst>
              <a:ext uri="{FF2B5EF4-FFF2-40B4-BE49-F238E27FC236}">
                <a16:creationId xmlns:a16="http://schemas.microsoft.com/office/drawing/2014/main" id="{C019D98D-24F4-391A-7913-9E650F74F2BD}"/>
              </a:ext>
            </a:extLst>
          </p:cNvPr>
          <p:cNvSpPr txBox="1"/>
          <p:nvPr/>
        </p:nvSpPr>
        <p:spPr>
          <a:xfrm>
            <a:off x="9193199" y="1806932"/>
            <a:ext cx="365760" cy="253916"/>
          </a:xfrm>
          <a:prstGeom prst="rect">
            <a:avLst/>
          </a:prstGeom>
          <a:noFill/>
        </p:spPr>
        <p:txBody>
          <a:bodyPr wrap="square" rtlCol="0" anchor="ctr">
            <a:spAutoFit/>
          </a:bodyPr>
          <a:lstStyle/>
          <a:p>
            <a:r>
              <a:rPr lang="en-US" sz="1050">
                <a:solidFill>
                  <a:schemeClr val="tx2"/>
                </a:solidFill>
              </a:rPr>
              <a:t>17</a:t>
            </a:r>
          </a:p>
        </p:txBody>
      </p:sp>
      <p:sp>
        <p:nvSpPr>
          <p:cNvPr id="50" name="TextBox 49">
            <a:extLst>
              <a:ext uri="{FF2B5EF4-FFF2-40B4-BE49-F238E27FC236}">
                <a16:creationId xmlns:a16="http://schemas.microsoft.com/office/drawing/2014/main" id="{954880B1-60E4-CF4F-58B3-C4BB63813D86}"/>
              </a:ext>
            </a:extLst>
          </p:cNvPr>
          <p:cNvSpPr txBox="1"/>
          <p:nvPr/>
        </p:nvSpPr>
        <p:spPr>
          <a:xfrm>
            <a:off x="7481008" y="1806932"/>
            <a:ext cx="365760" cy="253916"/>
          </a:xfrm>
          <a:prstGeom prst="rect">
            <a:avLst/>
          </a:prstGeom>
          <a:noFill/>
        </p:spPr>
        <p:txBody>
          <a:bodyPr wrap="square" rtlCol="0" anchor="ctr">
            <a:spAutoFit/>
          </a:bodyPr>
          <a:lstStyle/>
          <a:p>
            <a:r>
              <a:rPr lang="en-US" sz="1050">
                <a:solidFill>
                  <a:schemeClr val="tx2"/>
                </a:solidFill>
              </a:rPr>
              <a:t>14</a:t>
            </a:r>
          </a:p>
        </p:txBody>
      </p:sp>
      <p:sp>
        <p:nvSpPr>
          <p:cNvPr id="51" name="TextBox 50">
            <a:extLst>
              <a:ext uri="{FF2B5EF4-FFF2-40B4-BE49-F238E27FC236}">
                <a16:creationId xmlns:a16="http://schemas.microsoft.com/office/drawing/2014/main" id="{AF18A20C-610C-E016-126E-7FDDE1B25CE1}"/>
              </a:ext>
            </a:extLst>
          </p:cNvPr>
          <p:cNvSpPr txBox="1"/>
          <p:nvPr/>
        </p:nvSpPr>
        <p:spPr>
          <a:xfrm>
            <a:off x="7673700" y="1806932"/>
            <a:ext cx="365760" cy="253916"/>
          </a:xfrm>
          <a:prstGeom prst="rect">
            <a:avLst/>
          </a:prstGeom>
          <a:noFill/>
        </p:spPr>
        <p:txBody>
          <a:bodyPr wrap="square" rtlCol="0" anchor="ctr">
            <a:spAutoFit/>
          </a:bodyPr>
          <a:lstStyle/>
          <a:p>
            <a:r>
              <a:rPr lang="en-US" sz="1050">
                <a:solidFill>
                  <a:schemeClr val="tx2"/>
                </a:solidFill>
              </a:rPr>
              <a:t>17</a:t>
            </a:r>
          </a:p>
        </p:txBody>
      </p:sp>
      <p:sp>
        <p:nvSpPr>
          <p:cNvPr id="55" name="TextBox 54">
            <a:extLst>
              <a:ext uri="{FF2B5EF4-FFF2-40B4-BE49-F238E27FC236}">
                <a16:creationId xmlns:a16="http://schemas.microsoft.com/office/drawing/2014/main" id="{97B1F7AF-744D-CB81-8A64-8BC5D65CF33A}"/>
              </a:ext>
            </a:extLst>
          </p:cNvPr>
          <p:cNvSpPr txBox="1"/>
          <p:nvPr/>
        </p:nvSpPr>
        <p:spPr>
          <a:xfrm>
            <a:off x="-129610" y="1657879"/>
            <a:ext cx="1281638" cy="369332"/>
          </a:xfrm>
          <a:prstGeom prst="rect">
            <a:avLst/>
          </a:prstGeom>
          <a:noFill/>
        </p:spPr>
        <p:txBody>
          <a:bodyPr wrap="square" rtlCol="0">
            <a:spAutoFit/>
          </a:bodyPr>
          <a:lstStyle/>
          <a:p>
            <a:pPr algn="ctr"/>
            <a:r>
              <a:rPr lang="en-US" sz="900">
                <a:solidFill>
                  <a:schemeClr val="tx2"/>
                </a:solidFill>
              </a:rPr>
              <a:t># of products with market authorization</a:t>
            </a:r>
          </a:p>
        </p:txBody>
      </p:sp>
    </p:spTree>
    <p:extLst>
      <p:ext uri="{BB962C8B-B14F-4D97-AF65-F5344CB8AC3E}">
        <p14:creationId xmlns:p14="http://schemas.microsoft.com/office/powerpoint/2010/main" val="191050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3206720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a:xfrm>
            <a:off x="826767" y="1124744"/>
            <a:ext cx="10515600" cy="457200"/>
          </a:xfrm>
        </p:spPr>
        <p:txBody>
          <a:bodyPr vert="horz">
            <a:noAutofit/>
          </a:bodyPr>
          <a:lstStyle/>
          <a:p>
            <a:r>
              <a:rPr lang="en-US" sz="2000" i="1">
                <a:solidFill>
                  <a:schemeClr val="bg1">
                    <a:lumMod val="50000"/>
                  </a:schemeClr>
                </a:solidFill>
                <a:latin typeface="+mn-lt"/>
              </a:rPr>
              <a:t>Factors contributing to access and reimbursement hurdles for heme drugs with most delays</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a:t>Trial methodology and clinical efficacy outcome are the main factors that contribute to hematology drugs access hurdles</a:t>
            </a:r>
            <a:endParaRPr lang="lv-LV" i="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Content Placeholder 1">
            <a:extLst>
              <a:ext uri="{FF2B5EF4-FFF2-40B4-BE49-F238E27FC236}">
                <a16:creationId xmlns:a16="http://schemas.microsoft.com/office/drawing/2014/main" id="{FBA26FF7-DB71-3E4D-A024-61494AA2C10E}"/>
              </a:ext>
            </a:extLst>
          </p:cNvPr>
          <p:cNvSpPr txBox="1">
            <a:spLocks/>
          </p:cNvSpPr>
          <p:nvPr/>
        </p:nvSpPr>
        <p:spPr>
          <a:xfrm>
            <a:off x="811781" y="6159788"/>
            <a:ext cx="10232160" cy="600164"/>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Source: Hematologic cancer Opportunities for Patient Equality (HOPE): Geographic Disparities in Access, Reimbursement and Hematology Therapy Utilization. Report by the IQVIA Institute for Human Data Science 2024, IQVIA Institute Dec 2023</a:t>
            </a:r>
          </a:p>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Note: Factors influencing delays in access and reimbursement are assessed in each markets for products with the longest time to availability</a:t>
            </a:r>
          </a:p>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 </a:t>
            </a:r>
          </a:p>
        </p:txBody>
      </p:sp>
      <p:graphicFrame>
        <p:nvGraphicFramePr>
          <p:cNvPr id="72" name="Table 71">
            <a:extLst>
              <a:ext uri="{FF2B5EF4-FFF2-40B4-BE49-F238E27FC236}">
                <a16:creationId xmlns:a16="http://schemas.microsoft.com/office/drawing/2014/main" id="{EB92E965-0030-0240-7B13-300FAB3EFF94}"/>
              </a:ext>
            </a:extLst>
          </p:cNvPr>
          <p:cNvGraphicFramePr>
            <a:graphicFrameLocks/>
          </p:cNvGraphicFramePr>
          <p:nvPr>
            <p:extLst>
              <p:ext uri="{D42A27DB-BD31-4B8C-83A1-F6EECF244321}">
                <p14:modId xmlns:p14="http://schemas.microsoft.com/office/powerpoint/2010/main" val="2874142341"/>
              </p:ext>
            </p:extLst>
          </p:nvPr>
        </p:nvGraphicFramePr>
        <p:xfrm>
          <a:off x="888553" y="1642088"/>
          <a:ext cx="9326444" cy="4023360"/>
        </p:xfrm>
        <a:graphic>
          <a:graphicData uri="http://schemas.openxmlformats.org/drawingml/2006/table">
            <a:tbl>
              <a:tblPr firstRow="1" bandRow="1"/>
              <a:tblGrid>
                <a:gridCol w="805304">
                  <a:extLst>
                    <a:ext uri="{9D8B030D-6E8A-4147-A177-3AD203B41FA5}">
                      <a16:colId xmlns:a16="http://schemas.microsoft.com/office/drawing/2014/main" val="3296328419"/>
                    </a:ext>
                  </a:extLst>
                </a:gridCol>
                <a:gridCol w="2171298">
                  <a:extLst>
                    <a:ext uri="{9D8B030D-6E8A-4147-A177-3AD203B41FA5}">
                      <a16:colId xmlns:a16="http://schemas.microsoft.com/office/drawing/2014/main" val="3912475688"/>
                    </a:ext>
                  </a:extLst>
                </a:gridCol>
                <a:gridCol w="705538">
                  <a:extLst>
                    <a:ext uri="{9D8B030D-6E8A-4147-A177-3AD203B41FA5}">
                      <a16:colId xmlns:a16="http://schemas.microsoft.com/office/drawing/2014/main" val="4225667904"/>
                    </a:ext>
                  </a:extLst>
                </a:gridCol>
                <a:gridCol w="705538">
                  <a:extLst>
                    <a:ext uri="{9D8B030D-6E8A-4147-A177-3AD203B41FA5}">
                      <a16:colId xmlns:a16="http://schemas.microsoft.com/office/drawing/2014/main" val="1902282565"/>
                    </a:ext>
                  </a:extLst>
                </a:gridCol>
                <a:gridCol w="705538">
                  <a:extLst>
                    <a:ext uri="{9D8B030D-6E8A-4147-A177-3AD203B41FA5}">
                      <a16:colId xmlns:a16="http://schemas.microsoft.com/office/drawing/2014/main" val="1346968393"/>
                    </a:ext>
                  </a:extLst>
                </a:gridCol>
                <a:gridCol w="783704">
                  <a:extLst>
                    <a:ext uri="{9D8B030D-6E8A-4147-A177-3AD203B41FA5}">
                      <a16:colId xmlns:a16="http://schemas.microsoft.com/office/drawing/2014/main" val="1950896349"/>
                    </a:ext>
                  </a:extLst>
                </a:gridCol>
                <a:gridCol w="627372">
                  <a:extLst>
                    <a:ext uri="{9D8B030D-6E8A-4147-A177-3AD203B41FA5}">
                      <a16:colId xmlns:a16="http://schemas.microsoft.com/office/drawing/2014/main" val="789386731"/>
                    </a:ext>
                  </a:extLst>
                </a:gridCol>
                <a:gridCol w="705538">
                  <a:extLst>
                    <a:ext uri="{9D8B030D-6E8A-4147-A177-3AD203B41FA5}">
                      <a16:colId xmlns:a16="http://schemas.microsoft.com/office/drawing/2014/main" val="1540258898"/>
                    </a:ext>
                  </a:extLst>
                </a:gridCol>
                <a:gridCol w="705538">
                  <a:extLst>
                    <a:ext uri="{9D8B030D-6E8A-4147-A177-3AD203B41FA5}">
                      <a16:colId xmlns:a16="http://schemas.microsoft.com/office/drawing/2014/main" val="3578818927"/>
                    </a:ext>
                  </a:extLst>
                </a:gridCol>
                <a:gridCol w="705538">
                  <a:extLst>
                    <a:ext uri="{9D8B030D-6E8A-4147-A177-3AD203B41FA5}">
                      <a16:colId xmlns:a16="http://schemas.microsoft.com/office/drawing/2014/main" val="1893278417"/>
                    </a:ext>
                  </a:extLst>
                </a:gridCol>
                <a:gridCol w="705538">
                  <a:extLst>
                    <a:ext uri="{9D8B030D-6E8A-4147-A177-3AD203B41FA5}">
                      <a16:colId xmlns:a16="http://schemas.microsoft.com/office/drawing/2014/main" val="3898715299"/>
                    </a:ext>
                  </a:extLst>
                </a:gridCol>
              </a:tblGrid>
              <a:tr h="482688">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1">
                          <a:solidFill>
                            <a:schemeClr val="bg1"/>
                          </a:solidFill>
                        </a:rPr>
                        <a:t>What are the factors influencing delays in access and reimbursement?</a:t>
                      </a:r>
                    </a:p>
                  </a:txBody>
                  <a:tcPr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005587"/>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850" b="1">
                          <a:solidFill>
                            <a:schemeClr val="bg1"/>
                          </a:solidFill>
                        </a:rPr>
                        <a:t>France</a:t>
                      </a:r>
                    </a:p>
                  </a:txBody>
                  <a:tcPr anchor="b">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850" b="1">
                          <a:solidFill>
                            <a:schemeClr val="bg1"/>
                          </a:solidFill>
                        </a:rPr>
                        <a:t>Spain</a:t>
                      </a:r>
                    </a:p>
                  </a:txBody>
                  <a:tcPr anchor="b">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850" b="1">
                          <a:solidFill>
                            <a:schemeClr val="bg1"/>
                          </a:solidFill>
                        </a:rPr>
                        <a:t>Greece</a:t>
                      </a:r>
                    </a:p>
                  </a:txBody>
                  <a:tcPr anchor="b">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850" b="1">
                          <a:solidFill>
                            <a:schemeClr val="bg1"/>
                          </a:solidFill>
                        </a:rPr>
                        <a:t>Lithuania</a:t>
                      </a:r>
                    </a:p>
                  </a:txBody>
                  <a:tcPr anchor="b">
                    <a:lnL w="12700" cap="flat" cmpd="sng" algn="ctr">
                      <a:solidFill>
                        <a:srgbClr val="2B3A42"/>
                      </a:solidFill>
                      <a:prstDash val="solid"/>
                      <a:round/>
                      <a:headEnd type="none" w="med" len="med"/>
                      <a:tailEnd type="none" w="med" len="med"/>
                    </a:lnL>
                    <a:lnR w="12700" cmpd="sng">
                      <a:solidFill>
                        <a:srgbClr val="2B3A42"/>
                      </a:solidFill>
                    </a:lnR>
                    <a:lnT w="12700" cmpd="sng">
                      <a:solidFill>
                        <a:srgbClr val="2B3A42"/>
                      </a:solidFill>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850" b="1">
                          <a:solidFill>
                            <a:schemeClr val="bg1"/>
                          </a:solidFill>
                        </a:rPr>
                        <a:t>Italy</a:t>
                      </a:r>
                    </a:p>
                  </a:txBody>
                  <a:tcPr anchor="b">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850" b="1">
                          <a:solidFill>
                            <a:schemeClr val="bg1"/>
                          </a:solidFill>
                        </a:rPr>
                        <a:t>Romania</a:t>
                      </a:r>
                    </a:p>
                  </a:txBody>
                  <a:tcPr anchor="b">
                    <a:lnL w="12700" cap="flat" cmpd="sng" algn="ctr">
                      <a:solidFill>
                        <a:srgbClr val="2B3A42"/>
                      </a:solidFill>
                      <a:prstDash val="solid"/>
                      <a:round/>
                      <a:headEnd type="none" w="med" len="med"/>
                      <a:tailEnd type="none" w="med" len="med"/>
                    </a:lnL>
                    <a:lnR w="12700" cmpd="sng">
                      <a:solidFill>
                        <a:srgbClr val="2B3A42"/>
                      </a:solidFill>
                    </a:lnR>
                    <a:lnT w="12700" cmpd="sng">
                      <a:solidFill>
                        <a:srgbClr val="2B3A42"/>
                      </a:solidFill>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850" b="1">
                          <a:solidFill>
                            <a:schemeClr val="bg1"/>
                          </a:solidFill>
                        </a:rPr>
                        <a:t>Bulgaria</a:t>
                      </a:r>
                    </a:p>
                  </a:txBody>
                  <a:tcPr anchor="b">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850" b="1">
                          <a:solidFill>
                            <a:schemeClr val="bg1"/>
                          </a:solidFill>
                        </a:rPr>
                        <a:t>Ireland</a:t>
                      </a:r>
                    </a:p>
                  </a:txBody>
                  <a:tcPr anchor="b">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850" b="1">
                          <a:solidFill>
                            <a:schemeClr val="bg1"/>
                          </a:solidFill>
                        </a:rPr>
                        <a:t>Poland</a:t>
                      </a:r>
                    </a:p>
                  </a:txBody>
                  <a:tcPr anchor="b">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005587"/>
                    </a:solidFill>
                  </a:tcPr>
                </a:tc>
                <a:extLst>
                  <a:ext uri="{0D108BD9-81ED-4DB2-BD59-A6C34878D82A}">
                    <a16:rowId xmlns:a16="http://schemas.microsoft.com/office/drawing/2014/main" val="2969151571"/>
                  </a:ext>
                </a:extLst>
              </a:tr>
              <a:tr h="365760">
                <a:tc rowSpan="9">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200" b="1"/>
                    </a:p>
                  </a:txBody>
                  <a:tcPr vert="vert27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ctr"/>
                      <a:r>
                        <a:rPr lang="en-US" sz="1200" b="0" i="0" u="none" strike="noStrike">
                          <a:solidFill>
                            <a:srgbClr val="2B3A42"/>
                          </a:solidFill>
                          <a:effectLst/>
                          <a:latin typeface="Arial" panose="020B0604020202020204" pitchFamily="34" charset="0"/>
                        </a:rPr>
                        <a:t>Clinical trial methodology</a:t>
                      </a:r>
                    </a:p>
                  </a:txBody>
                  <a:tcPr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extLst>
                  <a:ext uri="{0D108BD9-81ED-4DB2-BD59-A6C34878D82A}">
                    <a16:rowId xmlns:a16="http://schemas.microsoft.com/office/drawing/2014/main" val="1411395235"/>
                  </a:ext>
                </a:extLst>
              </a:tr>
              <a:tr h="365760">
                <a:tc vMerge="1">
                  <a:txBody>
                    <a:bodyPr/>
                    <a:lstStyle/>
                    <a:p>
                      <a:endParaRPr lang="en-US" sz="1200"/>
                    </a:p>
                  </a:txBody>
                  <a:tcP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ctr"/>
                      <a:r>
                        <a:rPr lang="en-US" sz="1200" b="0" i="0" u="none" strike="noStrike">
                          <a:solidFill>
                            <a:srgbClr val="2B3A42"/>
                          </a:solidFill>
                          <a:effectLst/>
                          <a:latin typeface="Arial" panose="020B0604020202020204" pitchFamily="34" charset="0"/>
                        </a:rPr>
                        <a:t>Efficacy outcome</a:t>
                      </a:r>
                    </a:p>
                  </a:txBody>
                  <a:tcPr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extLst>
                  <a:ext uri="{0D108BD9-81ED-4DB2-BD59-A6C34878D82A}">
                    <a16:rowId xmlns:a16="http://schemas.microsoft.com/office/drawing/2014/main" val="574941423"/>
                  </a:ext>
                </a:extLst>
              </a:tr>
              <a:tr h="365760">
                <a:tc vMerge="1">
                  <a:txBody>
                    <a:bodyPr/>
                    <a:lstStyle/>
                    <a:p>
                      <a:endParaRPr lang="en-US" sz="1200"/>
                    </a:p>
                  </a:txBody>
                  <a:tcP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ctr"/>
                      <a:r>
                        <a:rPr lang="en-US" sz="1200" b="0" i="0" u="none" strike="noStrike">
                          <a:solidFill>
                            <a:srgbClr val="2B3A42"/>
                          </a:solidFill>
                          <a:effectLst/>
                          <a:latin typeface="Arial" panose="020B0604020202020204" pitchFamily="34" charset="0"/>
                        </a:rPr>
                        <a:t>HE analysis methodology</a:t>
                      </a:r>
                    </a:p>
                  </a:txBody>
                  <a:tcPr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extLst>
                  <a:ext uri="{0D108BD9-81ED-4DB2-BD59-A6C34878D82A}">
                    <a16:rowId xmlns:a16="http://schemas.microsoft.com/office/drawing/2014/main" val="4120888879"/>
                  </a:ext>
                </a:extLst>
              </a:tr>
              <a:tr h="365760">
                <a:tc vMerge="1">
                  <a:txBody>
                    <a:bodyPr/>
                    <a:lstStyle/>
                    <a:p>
                      <a:endParaRPr lang="en-US" sz="1200"/>
                    </a:p>
                  </a:txBody>
                  <a:tcP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ctr"/>
                      <a:r>
                        <a:rPr lang="en-US" sz="1200" b="0" i="0" u="none" strike="noStrike">
                          <a:solidFill>
                            <a:srgbClr val="2B3A42"/>
                          </a:solidFill>
                          <a:effectLst/>
                          <a:latin typeface="Arial" panose="020B0604020202020204" pitchFamily="34" charset="0"/>
                        </a:rPr>
                        <a:t>Trial comparative data</a:t>
                      </a:r>
                    </a:p>
                  </a:txBody>
                  <a:tcPr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extLst>
                  <a:ext uri="{0D108BD9-81ED-4DB2-BD59-A6C34878D82A}">
                    <a16:rowId xmlns:a16="http://schemas.microsoft.com/office/drawing/2014/main" val="3409633020"/>
                  </a:ext>
                </a:extLst>
              </a:tr>
              <a:tr h="365760">
                <a:tc vMerge="1">
                  <a:txBody>
                    <a:bodyPr/>
                    <a:lstStyle/>
                    <a:p>
                      <a:endParaRPr lang="en-US" sz="1200"/>
                    </a:p>
                  </a:txBody>
                  <a:tcP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ctr"/>
                      <a:r>
                        <a:rPr lang="en-US" sz="1200" b="0" i="0" u="none" strike="noStrike">
                          <a:solidFill>
                            <a:srgbClr val="2B3A42"/>
                          </a:solidFill>
                          <a:effectLst/>
                          <a:latin typeface="Arial" panose="020B0604020202020204" pitchFamily="34" charset="0"/>
                        </a:rPr>
                        <a:t>Overall budget impact</a:t>
                      </a:r>
                    </a:p>
                  </a:txBody>
                  <a:tcPr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extLst>
                  <a:ext uri="{0D108BD9-81ED-4DB2-BD59-A6C34878D82A}">
                    <a16:rowId xmlns:a16="http://schemas.microsoft.com/office/drawing/2014/main" val="1497206912"/>
                  </a:ext>
                </a:extLst>
              </a:tr>
              <a:tr h="365760">
                <a:tc vMerge="1">
                  <a:txBody>
                    <a:bodyPr/>
                    <a:lstStyle/>
                    <a:p>
                      <a:endParaRPr lang="en-US" sz="1200"/>
                    </a:p>
                  </a:txBody>
                  <a:tcP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ctr"/>
                      <a:r>
                        <a:rPr lang="en-US" sz="1200" b="0" i="0" u="none" strike="noStrike">
                          <a:solidFill>
                            <a:srgbClr val="2B3A42"/>
                          </a:solidFill>
                          <a:effectLst/>
                          <a:latin typeface="Arial" panose="020B0604020202020204" pitchFamily="34" charset="0"/>
                        </a:rPr>
                        <a:t>ICER level</a:t>
                      </a:r>
                    </a:p>
                  </a:txBody>
                  <a:tcPr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extLst>
                  <a:ext uri="{0D108BD9-81ED-4DB2-BD59-A6C34878D82A}">
                    <a16:rowId xmlns:a16="http://schemas.microsoft.com/office/drawing/2014/main" val="2702252789"/>
                  </a:ext>
                </a:extLst>
              </a:tr>
              <a:tr h="365760">
                <a:tc vMerge="1">
                  <a:txBody>
                    <a:bodyPr/>
                    <a:lstStyle/>
                    <a:p>
                      <a:endParaRPr lang="en-US" sz="1200"/>
                    </a:p>
                  </a:txBody>
                  <a:tcP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ctr"/>
                      <a:r>
                        <a:rPr lang="en-US" sz="1200" b="0" i="0" u="none" strike="noStrike">
                          <a:solidFill>
                            <a:srgbClr val="2B3A42"/>
                          </a:solidFill>
                          <a:effectLst/>
                          <a:latin typeface="Arial" panose="020B0604020202020204" pitchFamily="34" charset="0"/>
                        </a:rPr>
                        <a:t>Safety outcome</a:t>
                      </a:r>
                    </a:p>
                  </a:txBody>
                  <a:tcPr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extLst>
                  <a:ext uri="{0D108BD9-81ED-4DB2-BD59-A6C34878D82A}">
                    <a16:rowId xmlns:a16="http://schemas.microsoft.com/office/drawing/2014/main" val="215722700"/>
                  </a:ext>
                </a:extLst>
              </a:tr>
              <a:tr h="365760">
                <a:tc vMerge="1">
                  <a:txBody>
                    <a:bodyPr/>
                    <a:lstStyle/>
                    <a:p>
                      <a:endParaRPr lang="en-US" sz="1200"/>
                    </a:p>
                  </a:txBody>
                  <a:tcP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ctr"/>
                      <a:r>
                        <a:rPr lang="en-US" sz="1200" b="0" i="0" u="none" strike="noStrike">
                          <a:solidFill>
                            <a:srgbClr val="2B3A42"/>
                          </a:solidFill>
                          <a:effectLst/>
                          <a:latin typeface="Arial" panose="020B0604020202020204" pitchFamily="34" charset="0"/>
                        </a:rPr>
                        <a:t>Quality of life outcome</a:t>
                      </a:r>
                    </a:p>
                  </a:txBody>
                  <a:tcPr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extLst>
                  <a:ext uri="{0D108BD9-81ED-4DB2-BD59-A6C34878D82A}">
                    <a16:rowId xmlns:a16="http://schemas.microsoft.com/office/drawing/2014/main" val="2855860021"/>
                  </a:ext>
                </a:extLst>
              </a:tr>
              <a:tr h="365760">
                <a:tc vMerge="1">
                  <a:txBody>
                    <a:bodyPr/>
                    <a:lstStyle/>
                    <a:p>
                      <a:pPr algn="ctr"/>
                      <a:endParaRPr lang="en-US" sz="1200" b="1"/>
                    </a:p>
                  </a:txBody>
                  <a:tcPr vert="vert270" anchor="c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ctr"/>
                      <a:r>
                        <a:rPr lang="en-US" sz="1200" b="0" i="0" u="none" strike="noStrike">
                          <a:solidFill>
                            <a:srgbClr val="2B3A42"/>
                          </a:solidFill>
                          <a:effectLst/>
                          <a:latin typeface="Arial" panose="020B0604020202020204" pitchFamily="34" charset="0"/>
                        </a:rPr>
                        <a:t>Other</a:t>
                      </a:r>
                    </a:p>
                  </a:txBody>
                  <a:tcPr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1</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ap="flat" cmpd="sng" algn="ctr">
                      <a:solidFill>
                        <a:srgbClr val="2B3A42"/>
                      </a:solidFill>
                      <a:prstDash val="solid"/>
                      <a:round/>
                      <a:headEnd type="none" w="med" len="med"/>
                      <a:tailEnd type="none" w="med" len="med"/>
                    </a:lnL>
                    <a:lnR w="12700" cmpd="sng">
                      <a:solidFill>
                        <a:srgbClr val="2B3A42"/>
                      </a:solidFill>
                    </a:lnR>
                    <a:lnT w="12700" cap="flat" cmpd="sng" algn="ctr">
                      <a:solidFill>
                        <a:srgbClr val="2B3A42"/>
                      </a:solidFill>
                      <a:prstDash val="solid"/>
                      <a:round/>
                      <a:headEnd type="none" w="med" len="med"/>
                      <a:tailEnd type="none" w="med" len="med"/>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800" b="0" i="0" u="none" strike="noStrike" kern="1200">
                          <a:solidFill>
                            <a:srgbClr val="2B3A42"/>
                          </a:solidFill>
                          <a:effectLst/>
                          <a:latin typeface="Arial" panose="020B0604020202020204" pitchFamily="34" charset="0"/>
                          <a:ea typeface="+mn-ea"/>
                          <a:cs typeface="+mn-cs"/>
                        </a:rPr>
                        <a:t> </a:t>
                      </a:r>
                    </a:p>
                  </a:txBody>
                  <a:tcPr marL="0" marR="0" marT="0" marB="0" anchor="ctr">
                    <a:lnL w="12700" cmpd="sng">
                      <a:solidFill>
                        <a:srgbClr val="2B3A42"/>
                      </a:solidFill>
                    </a:lnL>
                    <a:lnR w="12700" cmpd="sng">
                      <a:solidFill>
                        <a:srgbClr val="2B3A42"/>
                      </a:solidFill>
                    </a:lnR>
                    <a:lnT w="12700" cmpd="sng">
                      <a:solidFill>
                        <a:srgbClr val="2B3A42"/>
                      </a:solidFill>
                    </a:lnT>
                    <a:lnB w="12700" cmpd="sng">
                      <a:solidFill>
                        <a:srgbClr val="2B3A42"/>
                      </a:solidFill>
                    </a:lnB>
                    <a:lnTlToBr w="12700" cmpd="sng">
                      <a:noFill/>
                      <a:prstDash val="solid"/>
                    </a:lnTlToBr>
                    <a:lnBlToTr w="12700" cmpd="sng">
                      <a:noFill/>
                      <a:prstDash val="solid"/>
                    </a:lnBlToTr>
                    <a:noFill/>
                  </a:tcPr>
                </a:tc>
                <a:extLst>
                  <a:ext uri="{0D108BD9-81ED-4DB2-BD59-A6C34878D82A}">
                    <a16:rowId xmlns:a16="http://schemas.microsoft.com/office/drawing/2014/main" val="663169197"/>
                  </a:ext>
                </a:extLst>
              </a:tr>
            </a:tbl>
          </a:graphicData>
        </a:graphic>
      </p:graphicFrame>
      <p:sp>
        <p:nvSpPr>
          <p:cNvPr id="73" name="Oval 72">
            <a:extLst>
              <a:ext uri="{FF2B5EF4-FFF2-40B4-BE49-F238E27FC236}">
                <a16:creationId xmlns:a16="http://schemas.microsoft.com/office/drawing/2014/main" id="{D93F7755-6626-7EF0-85FE-E8793A8ADBAD}"/>
              </a:ext>
            </a:extLst>
          </p:cNvPr>
          <p:cNvSpPr/>
          <p:nvPr/>
        </p:nvSpPr>
        <p:spPr>
          <a:xfrm>
            <a:off x="4085488" y="2456575"/>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74" name="Oval 73">
            <a:extLst>
              <a:ext uri="{FF2B5EF4-FFF2-40B4-BE49-F238E27FC236}">
                <a16:creationId xmlns:a16="http://schemas.microsoft.com/office/drawing/2014/main" id="{49176410-B3F6-B2CE-17F3-E983D1146B2E}"/>
              </a:ext>
            </a:extLst>
          </p:cNvPr>
          <p:cNvSpPr/>
          <p:nvPr/>
        </p:nvSpPr>
        <p:spPr>
          <a:xfrm>
            <a:off x="4085488" y="2818394"/>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75" name="Oval 74">
            <a:extLst>
              <a:ext uri="{FF2B5EF4-FFF2-40B4-BE49-F238E27FC236}">
                <a16:creationId xmlns:a16="http://schemas.microsoft.com/office/drawing/2014/main" id="{CD455365-1DE4-2318-5426-23DCFB3A4905}"/>
              </a:ext>
            </a:extLst>
          </p:cNvPr>
          <p:cNvSpPr/>
          <p:nvPr/>
        </p:nvSpPr>
        <p:spPr>
          <a:xfrm>
            <a:off x="4085488" y="5010089"/>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76" name="Oval 75">
            <a:extLst>
              <a:ext uri="{FF2B5EF4-FFF2-40B4-BE49-F238E27FC236}">
                <a16:creationId xmlns:a16="http://schemas.microsoft.com/office/drawing/2014/main" id="{7CE9D440-9043-32DD-5F47-AD51BCDCA083}"/>
              </a:ext>
            </a:extLst>
          </p:cNvPr>
          <p:cNvSpPr/>
          <p:nvPr/>
        </p:nvSpPr>
        <p:spPr>
          <a:xfrm>
            <a:off x="4085488" y="3185765"/>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77" name="Oval 76">
            <a:extLst>
              <a:ext uri="{FF2B5EF4-FFF2-40B4-BE49-F238E27FC236}">
                <a16:creationId xmlns:a16="http://schemas.microsoft.com/office/drawing/2014/main" id="{3A298A2B-3CEA-F865-471A-8C96A06D5EAE}"/>
              </a:ext>
            </a:extLst>
          </p:cNvPr>
          <p:cNvSpPr/>
          <p:nvPr/>
        </p:nvSpPr>
        <p:spPr>
          <a:xfrm>
            <a:off x="4805568" y="2456575"/>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78" name="Oval 77">
            <a:extLst>
              <a:ext uri="{FF2B5EF4-FFF2-40B4-BE49-F238E27FC236}">
                <a16:creationId xmlns:a16="http://schemas.microsoft.com/office/drawing/2014/main" id="{BE850C7E-4D37-6815-8CA7-A027BD084F47}"/>
              </a:ext>
            </a:extLst>
          </p:cNvPr>
          <p:cNvSpPr/>
          <p:nvPr/>
        </p:nvSpPr>
        <p:spPr>
          <a:xfrm>
            <a:off x="6300577" y="2456575"/>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79" name="Oval 78">
            <a:extLst>
              <a:ext uri="{FF2B5EF4-FFF2-40B4-BE49-F238E27FC236}">
                <a16:creationId xmlns:a16="http://schemas.microsoft.com/office/drawing/2014/main" id="{7E35A23A-DB1A-4C1D-7B84-6F43C562311A}"/>
              </a:ext>
            </a:extLst>
          </p:cNvPr>
          <p:cNvSpPr/>
          <p:nvPr/>
        </p:nvSpPr>
        <p:spPr>
          <a:xfrm>
            <a:off x="6960096" y="2456575"/>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81" name="Oval 80">
            <a:extLst>
              <a:ext uri="{FF2B5EF4-FFF2-40B4-BE49-F238E27FC236}">
                <a16:creationId xmlns:a16="http://schemas.microsoft.com/office/drawing/2014/main" id="{7C42704A-0A93-D4CB-6DE4-A352EAC18240}"/>
              </a:ext>
            </a:extLst>
          </p:cNvPr>
          <p:cNvSpPr/>
          <p:nvPr/>
        </p:nvSpPr>
        <p:spPr>
          <a:xfrm>
            <a:off x="9087188" y="2456575"/>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82" name="Oval 81">
            <a:extLst>
              <a:ext uri="{FF2B5EF4-FFF2-40B4-BE49-F238E27FC236}">
                <a16:creationId xmlns:a16="http://schemas.microsoft.com/office/drawing/2014/main" id="{34998EE6-6738-4E8D-72EF-696417757613}"/>
              </a:ext>
            </a:extLst>
          </p:cNvPr>
          <p:cNvSpPr/>
          <p:nvPr/>
        </p:nvSpPr>
        <p:spPr>
          <a:xfrm>
            <a:off x="9768408" y="2456575"/>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87" name="Oval 86">
            <a:extLst>
              <a:ext uri="{FF2B5EF4-FFF2-40B4-BE49-F238E27FC236}">
                <a16:creationId xmlns:a16="http://schemas.microsoft.com/office/drawing/2014/main" id="{1E9FA755-04A7-EA5B-7E2C-1761455BF036}"/>
              </a:ext>
            </a:extLst>
          </p:cNvPr>
          <p:cNvSpPr/>
          <p:nvPr/>
        </p:nvSpPr>
        <p:spPr>
          <a:xfrm>
            <a:off x="9087188" y="2818394"/>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88" name="Oval 87">
            <a:extLst>
              <a:ext uri="{FF2B5EF4-FFF2-40B4-BE49-F238E27FC236}">
                <a16:creationId xmlns:a16="http://schemas.microsoft.com/office/drawing/2014/main" id="{CEB1B7E5-64DC-C036-FD3E-1A89127E2F7C}"/>
              </a:ext>
            </a:extLst>
          </p:cNvPr>
          <p:cNvSpPr/>
          <p:nvPr/>
        </p:nvSpPr>
        <p:spPr>
          <a:xfrm>
            <a:off x="9087188" y="3185765"/>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89" name="Oval 88">
            <a:extLst>
              <a:ext uri="{FF2B5EF4-FFF2-40B4-BE49-F238E27FC236}">
                <a16:creationId xmlns:a16="http://schemas.microsoft.com/office/drawing/2014/main" id="{0C4852D6-0D04-FA41-7E01-290F1BBD3273}"/>
              </a:ext>
            </a:extLst>
          </p:cNvPr>
          <p:cNvSpPr/>
          <p:nvPr/>
        </p:nvSpPr>
        <p:spPr>
          <a:xfrm>
            <a:off x="9768408" y="2818394"/>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ABD1EA5C-7D81-75B7-436E-717AF5AD444F}"/>
              </a:ext>
            </a:extLst>
          </p:cNvPr>
          <p:cNvSpPr/>
          <p:nvPr/>
        </p:nvSpPr>
        <p:spPr>
          <a:xfrm>
            <a:off x="9768408" y="3185765"/>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91" name="Oval 90">
            <a:extLst>
              <a:ext uri="{FF2B5EF4-FFF2-40B4-BE49-F238E27FC236}">
                <a16:creationId xmlns:a16="http://schemas.microsoft.com/office/drawing/2014/main" id="{6E1075D3-48A5-407D-2C02-E228052F04C6}"/>
              </a:ext>
            </a:extLst>
          </p:cNvPr>
          <p:cNvSpPr/>
          <p:nvPr/>
        </p:nvSpPr>
        <p:spPr>
          <a:xfrm>
            <a:off x="4805568" y="3547233"/>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92" name="Oval 91">
            <a:extLst>
              <a:ext uri="{FF2B5EF4-FFF2-40B4-BE49-F238E27FC236}">
                <a16:creationId xmlns:a16="http://schemas.microsoft.com/office/drawing/2014/main" id="{30F946BB-F3F3-D2B6-8359-281A2D01A555}"/>
              </a:ext>
            </a:extLst>
          </p:cNvPr>
          <p:cNvSpPr/>
          <p:nvPr/>
        </p:nvSpPr>
        <p:spPr>
          <a:xfrm>
            <a:off x="6300577" y="3547233"/>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94" name="Oval 93">
            <a:extLst>
              <a:ext uri="{FF2B5EF4-FFF2-40B4-BE49-F238E27FC236}">
                <a16:creationId xmlns:a16="http://schemas.microsoft.com/office/drawing/2014/main" id="{B346362A-CEDF-B18B-CEB1-F9F4532E91E2}"/>
              </a:ext>
            </a:extLst>
          </p:cNvPr>
          <p:cNvSpPr/>
          <p:nvPr/>
        </p:nvSpPr>
        <p:spPr>
          <a:xfrm>
            <a:off x="9087188" y="3547233"/>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96" name="Oval 95">
            <a:extLst>
              <a:ext uri="{FF2B5EF4-FFF2-40B4-BE49-F238E27FC236}">
                <a16:creationId xmlns:a16="http://schemas.microsoft.com/office/drawing/2014/main" id="{1BA0DEF4-F398-15EB-904D-ED98D39781D2}"/>
              </a:ext>
            </a:extLst>
          </p:cNvPr>
          <p:cNvSpPr/>
          <p:nvPr/>
        </p:nvSpPr>
        <p:spPr>
          <a:xfrm>
            <a:off x="6300577" y="2818394"/>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97" name="Oval 96">
            <a:extLst>
              <a:ext uri="{FF2B5EF4-FFF2-40B4-BE49-F238E27FC236}">
                <a16:creationId xmlns:a16="http://schemas.microsoft.com/office/drawing/2014/main" id="{650E9A8A-BF01-3075-D79D-58BD082ADC67}"/>
              </a:ext>
            </a:extLst>
          </p:cNvPr>
          <p:cNvSpPr/>
          <p:nvPr/>
        </p:nvSpPr>
        <p:spPr>
          <a:xfrm>
            <a:off x="6300577" y="4649932"/>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100" name="Oval 99">
            <a:extLst>
              <a:ext uri="{FF2B5EF4-FFF2-40B4-BE49-F238E27FC236}">
                <a16:creationId xmlns:a16="http://schemas.microsoft.com/office/drawing/2014/main" id="{6CB2F20E-375C-FA5B-2BB4-D35E3BBA6D82}"/>
              </a:ext>
            </a:extLst>
          </p:cNvPr>
          <p:cNvSpPr/>
          <p:nvPr/>
        </p:nvSpPr>
        <p:spPr>
          <a:xfrm>
            <a:off x="9087188" y="4284537"/>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101" name="Oval 100">
            <a:extLst>
              <a:ext uri="{FF2B5EF4-FFF2-40B4-BE49-F238E27FC236}">
                <a16:creationId xmlns:a16="http://schemas.microsoft.com/office/drawing/2014/main" id="{334E1F5C-9E98-89C8-A4DA-54793AEE0DD7}"/>
              </a:ext>
            </a:extLst>
          </p:cNvPr>
          <p:cNvSpPr/>
          <p:nvPr/>
        </p:nvSpPr>
        <p:spPr>
          <a:xfrm>
            <a:off x="7685888" y="3918605"/>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103" name="Oval 102">
            <a:extLst>
              <a:ext uri="{FF2B5EF4-FFF2-40B4-BE49-F238E27FC236}">
                <a16:creationId xmlns:a16="http://schemas.microsoft.com/office/drawing/2014/main" id="{2618B417-FB04-EBF7-51D4-E7950311CF23}"/>
              </a:ext>
            </a:extLst>
          </p:cNvPr>
          <p:cNvSpPr/>
          <p:nvPr/>
        </p:nvSpPr>
        <p:spPr>
          <a:xfrm>
            <a:off x="5525648" y="5379601"/>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pic>
        <p:nvPicPr>
          <p:cNvPr id="106" name="Picture 105">
            <a:extLst>
              <a:ext uri="{FF2B5EF4-FFF2-40B4-BE49-F238E27FC236}">
                <a16:creationId xmlns:a16="http://schemas.microsoft.com/office/drawing/2014/main" id="{9C2170D9-92F3-A805-7D59-C5BFB28D80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8308" y="1772816"/>
            <a:ext cx="320040" cy="320040"/>
          </a:xfrm>
          <a:prstGeom prst="rect">
            <a:avLst/>
          </a:prstGeom>
        </p:spPr>
      </p:pic>
      <p:pic>
        <p:nvPicPr>
          <p:cNvPr id="107" name="Picture 106">
            <a:extLst>
              <a:ext uri="{FF2B5EF4-FFF2-40B4-BE49-F238E27FC236}">
                <a16:creationId xmlns:a16="http://schemas.microsoft.com/office/drawing/2014/main" id="{BFF26D73-A478-5D42-BB09-D893384294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6320" y="1772816"/>
            <a:ext cx="320040" cy="320040"/>
          </a:xfrm>
          <a:prstGeom prst="rect">
            <a:avLst/>
          </a:prstGeom>
        </p:spPr>
      </p:pic>
      <p:pic>
        <p:nvPicPr>
          <p:cNvPr id="108" name="Picture 107">
            <a:extLst>
              <a:ext uri="{FF2B5EF4-FFF2-40B4-BE49-F238E27FC236}">
                <a16:creationId xmlns:a16="http://schemas.microsoft.com/office/drawing/2014/main" id="{BEEAB985-5DB4-0B8E-BB4D-DCD7E8BD34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8088" y="1772816"/>
            <a:ext cx="320040" cy="320040"/>
          </a:xfrm>
          <a:prstGeom prst="rect">
            <a:avLst/>
          </a:prstGeom>
        </p:spPr>
      </p:pic>
      <p:pic>
        <p:nvPicPr>
          <p:cNvPr id="109" name="Picture 108">
            <a:extLst>
              <a:ext uri="{FF2B5EF4-FFF2-40B4-BE49-F238E27FC236}">
                <a16:creationId xmlns:a16="http://schemas.microsoft.com/office/drawing/2014/main" id="{0700BB9B-61E5-A0C1-FC0C-DF12863123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57114" y="1772816"/>
            <a:ext cx="320040" cy="320040"/>
          </a:xfrm>
          <a:prstGeom prst="rect">
            <a:avLst/>
          </a:prstGeom>
        </p:spPr>
      </p:pic>
      <p:pic>
        <p:nvPicPr>
          <p:cNvPr id="111" name="Picture 110">
            <a:extLst>
              <a:ext uri="{FF2B5EF4-FFF2-40B4-BE49-F238E27FC236}">
                <a16:creationId xmlns:a16="http://schemas.microsoft.com/office/drawing/2014/main" id="{1CE77935-A90A-E82C-3FC1-13A68664339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64392" y="1772816"/>
            <a:ext cx="320040" cy="320040"/>
          </a:xfrm>
          <a:prstGeom prst="rect">
            <a:avLst/>
          </a:prstGeom>
        </p:spPr>
      </p:pic>
      <p:pic>
        <p:nvPicPr>
          <p:cNvPr id="112" name="Picture 111">
            <a:extLst>
              <a:ext uri="{FF2B5EF4-FFF2-40B4-BE49-F238E27FC236}">
                <a16:creationId xmlns:a16="http://schemas.microsoft.com/office/drawing/2014/main" id="{76ED665B-290B-FFCA-7E62-B4E5953D396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13634" y="1772816"/>
            <a:ext cx="320040" cy="320040"/>
          </a:xfrm>
          <a:prstGeom prst="rect">
            <a:avLst/>
          </a:prstGeom>
        </p:spPr>
      </p:pic>
      <p:pic>
        <p:nvPicPr>
          <p:cNvPr id="113" name="Picture 112">
            <a:extLst>
              <a:ext uri="{FF2B5EF4-FFF2-40B4-BE49-F238E27FC236}">
                <a16:creationId xmlns:a16="http://schemas.microsoft.com/office/drawing/2014/main" id="{802C872F-734C-61B3-C025-5FBBA2ED800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415920" y="1772816"/>
            <a:ext cx="320040" cy="320040"/>
          </a:xfrm>
          <a:prstGeom prst="rect">
            <a:avLst/>
          </a:prstGeom>
        </p:spPr>
      </p:pic>
      <p:pic>
        <p:nvPicPr>
          <p:cNvPr id="114" name="Picture 113">
            <a:extLst>
              <a:ext uri="{FF2B5EF4-FFF2-40B4-BE49-F238E27FC236}">
                <a16:creationId xmlns:a16="http://schemas.microsoft.com/office/drawing/2014/main" id="{C7AAD70B-4D1A-C252-C673-915060345A8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99716" y="1765147"/>
            <a:ext cx="320040" cy="320040"/>
          </a:xfrm>
          <a:prstGeom prst="rect">
            <a:avLst/>
          </a:prstGeom>
        </p:spPr>
      </p:pic>
      <p:pic>
        <p:nvPicPr>
          <p:cNvPr id="115" name="Picture 114">
            <a:extLst>
              <a:ext uri="{FF2B5EF4-FFF2-40B4-BE49-F238E27FC236}">
                <a16:creationId xmlns:a16="http://schemas.microsoft.com/office/drawing/2014/main" id="{C84C9C3E-2F7F-9755-8114-86A3BF48FC7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08008" y="1772816"/>
            <a:ext cx="320040" cy="320040"/>
          </a:xfrm>
          <a:prstGeom prst="rect">
            <a:avLst/>
          </a:prstGeom>
        </p:spPr>
      </p:pic>
      <p:grpSp>
        <p:nvGrpSpPr>
          <p:cNvPr id="116" name="Group 115">
            <a:extLst>
              <a:ext uri="{FF2B5EF4-FFF2-40B4-BE49-F238E27FC236}">
                <a16:creationId xmlns:a16="http://schemas.microsoft.com/office/drawing/2014/main" id="{5E7DB688-80A8-7AFF-20A4-9FA6FBAE3309}"/>
              </a:ext>
            </a:extLst>
          </p:cNvPr>
          <p:cNvGrpSpPr/>
          <p:nvPr/>
        </p:nvGrpSpPr>
        <p:grpSpPr>
          <a:xfrm>
            <a:off x="5385554" y="5828896"/>
            <a:ext cx="4481350" cy="182880"/>
            <a:chOff x="4738543" y="5877021"/>
            <a:chExt cx="4481350" cy="182880"/>
          </a:xfrm>
        </p:grpSpPr>
        <p:sp>
          <p:nvSpPr>
            <p:cNvPr id="117" name="Oval 116">
              <a:extLst>
                <a:ext uri="{FF2B5EF4-FFF2-40B4-BE49-F238E27FC236}">
                  <a16:creationId xmlns:a16="http://schemas.microsoft.com/office/drawing/2014/main" id="{AE29E30F-EAA8-3CF4-8AA5-778B5F6B6F6C}"/>
                </a:ext>
              </a:extLst>
            </p:cNvPr>
            <p:cNvSpPr/>
            <p:nvPr/>
          </p:nvSpPr>
          <p:spPr>
            <a:xfrm>
              <a:off x="4738543" y="5877021"/>
              <a:ext cx="182880" cy="182880"/>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CEBBCB54-7804-60C1-9811-BA222A1D864D}"/>
                </a:ext>
              </a:extLst>
            </p:cNvPr>
            <p:cNvSpPr/>
            <p:nvPr/>
          </p:nvSpPr>
          <p:spPr>
            <a:xfrm>
              <a:off x="4922213" y="5877021"/>
              <a:ext cx="4297680" cy="182880"/>
            </a:xfrm>
            <a:prstGeom prst="rect">
              <a:avLst/>
            </a:prstGeom>
            <a:noFill/>
            <a:ln w="12700" cap="flat" cmpd="sng" algn="ctr">
              <a:noFill/>
              <a:prstDash val="solid"/>
              <a:miter lim="800000"/>
            </a:ln>
            <a:effectLst/>
          </p:spPr>
          <p:txBody>
            <a:bodyPr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a:ea typeface="+mn-ea"/>
                  <a:cs typeface="+mn-cs"/>
                </a:rPr>
                <a:t>Factors most critiqued by health authorities during the access process of drugs included in the analysis with the longest delays</a:t>
              </a:r>
            </a:p>
          </p:txBody>
        </p:sp>
      </p:grpSp>
      <p:sp>
        <p:nvSpPr>
          <p:cNvPr id="119" name="Arrow: Down 118">
            <a:extLst>
              <a:ext uri="{FF2B5EF4-FFF2-40B4-BE49-F238E27FC236}">
                <a16:creationId xmlns:a16="http://schemas.microsoft.com/office/drawing/2014/main" id="{39DC760D-04FA-07DA-C9D6-D15C80FC6FD4}"/>
              </a:ext>
            </a:extLst>
          </p:cNvPr>
          <p:cNvSpPr/>
          <p:nvPr/>
        </p:nvSpPr>
        <p:spPr>
          <a:xfrm rot="10800000">
            <a:off x="1049739" y="2910440"/>
            <a:ext cx="429233" cy="2225241"/>
          </a:xfrm>
          <a:prstGeom prst="downArrow">
            <a:avLst/>
          </a:prstGeom>
          <a:gradFill>
            <a:gsLst>
              <a:gs pos="0">
                <a:srgbClr val="005587">
                  <a:lumMod val="60000"/>
                  <a:lumOff val="40000"/>
                </a:srgbClr>
              </a:gs>
              <a:gs pos="100000">
                <a:srgbClr val="005587"/>
              </a:gs>
            </a:gsLst>
            <a:lin ang="5400000" scaled="1"/>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D5FDE98A-C4FE-254C-AE81-51CCFB232BDF}"/>
              </a:ext>
            </a:extLst>
          </p:cNvPr>
          <p:cNvSpPr/>
          <p:nvPr/>
        </p:nvSpPr>
        <p:spPr>
          <a:xfrm>
            <a:off x="888553" y="5090492"/>
            <a:ext cx="751608" cy="574956"/>
          </a:xfrm>
          <a:prstGeom prst="rect">
            <a:avLst/>
          </a:prstGeom>
          <a:noFill/>
          <a:ln w="12700" cap="flat" cmpd="sng" algn="ctr">
            <a:noFill/>
            <a:prstDash val="solid"/>
            <a:miter lim="800000"/>
          </a:ln>
          <a:effectLst/>
        </p:spPr>
        <p:txBody>
          <a:bodyPr lIns="0" r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a:ea typeface="+mn-ea"/>
                <a:cs typeface="+mn-cs"/>
              </a:rPr>
              <a:t>Least influencing</a:t>
            </a:r>
          </a:p>
        </p:txBody>
      </p:sp>
      <p:sp>
        <p:nvSpPr>
          <p:cNvPr id="121" name="Rectangle 120">
            <a:extLst>
              <a:ext uri="{FF2B5EF4-FFF2-40B4-BE49-F238E27FC236}">
                <a16:creationId xmlns:a16="http://schemas.microsoft.com/office/drawing/2014/main" id="{6299D40D-6897-B166-83DA-B2E9A6A8D07A}"/>
              </a:ext>
            </a:extLst>
          </p:cNvPr>
          <p:cNvSpPr/>
          <p:nvPr/>
        </p:nvSpPr>
        <p:spPr>
          <a:xfrm>
            <a:off x="888553" y="2380673"/>
            <a:ext cx="751608" cy="574956"/>
          </a:xfrm>
          <a:prstGeom prst="rect">
            <a:avLst/>
          </a:prstGeom>
          <a:noFill/>
          <a:ln w="12700" cap="flat" cmpd="sng" algn="ctr">
            <a:noFill/>
            <a:prstDash val="solid"/>
            <a:miter lim="800000"/>
          </a:ln>
          <a:effectLst/>
        </p:spPr>
        <p:txBody>
          <a:bodyPr lIns="0" r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a:ea typeface="+mn-ea"/>
                <a:cs typeface="+mn-cs"/>
              </a:rPr>
              <a:t>Most influencing</a:t>
            </a:r>
          </a:p>
        </p:txBody>
      </p:sp>
      <p:sp>
        <p:nvSpPr>
          <p:cNvPr id="126" name="Oval 125">
            <a:extLst>
              <a:ext uri="{FF2B5EF4-FFF2-40B4-BE49-F238E27FC236}">
                <a16:creationId xmlns:a16="http://schemas.microsoft.com/office/drawing/2014/main" id="{CD05F00B-4194-172B-E1F9-DB7C9DB4706C}"/>
              </a:ext>
            </a:extLst>
          </p:cNvPr>
          <p:cNvSpPr/>
          <p:nvPr/>
        </p:nvSpPr>
        <p:spPr>
          <a:xfrm>
            <a:off x="8405968" y="3918605"/>
            <a:ext cx="210312" cy="210312"/>
          </a:xfrm>
          <a:prstGeom prst="ellipse">
            <a:avLst/>
          </a:prstGeom>
          <a:solidFill>
            <a:srgbClr val="00A3E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80984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2813416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a:xfrm>
            <a:off x="826767" y="1243608"/>
            <a:ext cx="10515600" cy="457200"/>
          </a:xfrm>
        </p:spPr>
        <p:txBody>
          <a:bodyPr vert="horz">
            <a:noAutofit/>
          </a:bodyPr>
          <a:lstStyle/>
          <a:p>
            <a:r>
              <a:rPr lang="en-US" sz="2000" i="1">
                <a:solidFill>
                  <a:schemeClr val="bg1">
                    <a:lumMod val="50000"/>
                  </a:schemeClr>
                </a:solidFill>
                <a:latin typeface="+mn-lt"/>
              </a:rPr>
              <a:t>Hematological cancer novel active substance (NAS) defined daily dose (DDD) per capita, 2023</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a:t>Wide variation exists in per capita use of novel medicines for hematological cancers</a:t>
            </a:r>
            <a:endParaRPr lang="lv-LV" i="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Content Placeholder 1">
            <a:extLst>
              <a:ext uri="{FF2B5EF4-FFF2-40B4-BE49-F238E27FC236}">
                <a16:creationId xmlns:a16="http://schemas.microsoft.com/office/drawing/2014/main" id="{FBA26FF7-DB71-3E4D-A024-61494AA2C10E}"/>
              </a:ext>
            </a:extLst>
          </p:cNvPr>
          <p:cNvSpPr txBox="1">
            <a:spLocks/>
          </p:cNvSpPr>
          <p:nvPr/>
        </p:nvSpPr>
        <p:spPr>
          <a:xfrm>
            <a:off x="811781" y="6436787"/>
            <a:ext cx="10232160" cy="323165"/>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Source: Hematologic cancer Opportunities for Patient Equality (HOPE): Geographic Disparities in Access, Reimbursement and Hematology Therapy Utilization. Report by the IQVIA Institute for Human Data Science 2024, IQVIA Institute Dec 2023</a:t>
            </a:r>
          </a:p>
        </p:txBody>
      </p:sp>
      <p:graphicFrame>
        <p:nvGraphicFramePr>
          <p:cNvPr id="6" name="Content Placeholder 9">
            <a:extLst>
              <a:ext uri="{FF2B5EF4-FFF2-40B4-BE49-F238E27FC236}">
                <a16:creationId xmlns:a16="http://schemas.microsoft.com/office/drawing/2014/main" id="{8864A704-EF3D-76BE-AED4-72999E2824B7}"/>
              </a:ext>
            </a:extLst>
          </p:cNvPr>
          <p:cNvGraphicFramePr>
            <a:graphicFrameLocks/>
          </p:cNvGraphicFramePr>
          <p:nvPr>
            <p:extLst>
              <p:ext uri="{D42A27DB-BD31-4B8C-83A1-F6EECF244321}">
                <p14:modId xmlns:p14="http://schemas.microsoft.com/office/powerpoint/2010/main" val="3079264726"/>
              </p:ext>
            </p:extLst>
          </p:nvPr>
        </p:nvGraphicFramePr>
        <p:xfrm>
          <a:off x="384175" y="1703388"/>
          <a:ext cx="6143873" cy="4605932"/>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a:extLst>
              <a:ext uri="{FF2B5EF4-FFF2-40B4-BE49-F238E27FC236}">
                <a16:creationId xmlns:a16="http://schemas.microsoft.com/office/drawing/2014/main" id="{4B2E3AB7-4028-AEB2-1FC4-41DD60305AED}"/>
              </a:ext>
            </a:extLst>
          </p:cNvPr>
          <p:cNvSpPr/>
          <p:nvPr/>
        </p:nvSpPr>
        <p:spPr>
          <a:xfrm>
            <a:off x="7104112" y="1732743"/>
            <a:ext cx="4360178" cy="42251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i="1" dirty="0">
                <a:solidFill>
                  <a:schemeClr val="tx1"/>
                </a:solidFill>
              </a:rPr>
              <a:t>Key considerations</a:t>
            </a:r>
          </a:p>
          <a:p>
            <a:pPr algn="ctr"/>
            <a:endParaRPr lang="en-US" sz="1600" b="1" i="1" dirty="0">
              <a:solidFill>
                <a:schemeClr val="tx1"/>
              </a:solidFill>
            </a:endParaRPr>
          </a:p>
          <a:p>
            <a:pPr marL="285750" indent="-285750">
              <a:buFont typeface="Calibri" panose="020F0502020204030204" pitchFamily="34" charset="0"/>
              <a:buChar char="+"/>
            </a:pPr>
            <a:r>
              <a:rPr lang="en-US" sz="1700" dirty="0">
                <a:solidFill>
                  <a:schemeClr val="tx1"/>
                </a:solidFill>
              </a:rPr>
              <a:t>Despite hematological therapy reimbursement in the countries in scope, several factors may limit drug utilization</a:t>
            </a:r>
          </a:p>
          <a:p>
            <a:endParaRPr lang="en-US" sz="1700" dirty="0">
              <a:solidFill>
                <a:schemeClr val="tx1"/>
              </a:solidFill>
            </a:endParaRPr>
          </a:p>
          <a:p>
            <a:pPr marL="285750" indent="-285750">
              <a:buFont typeface="Calibri" panose="020F0502020204030204" pitchFamily="34" charset="0"/>
              <a:buChar char="+"/>
            </a:pPr>
            <a:r>
              <a:rPr lang="en-US" sz="1700" dirty="0">
                <a:solidFill>
                  <a:schemeClr val="tx1"/>
                </a:solidFill>
              </a:rPr>
              <a:t>These include:</a:t>
            </a:r>
          </a:p>
          <a:p>
            <a:pPr marL="742950" lvl="1" indent="-285750">
              <a:buFont typeface="Wingdings" panose="05000000000000000000" pitchFamily="2" charset="2"/>
              <a:buChar char="Ø"/>
            </a:pPr>
            <a:r>
              <a:rPr lang="en-US" sz="1700" dirty="0">
                <a:solidFill>
                  <a:schemeClr val="tx1"/>
                </a:solidFill>
              </a:rPr>
              <a:t>Lack of country level </a:t>
            </a:r>
            <a:r>
              <a:rPr lang="en-US" sz="1700" b="1" dirty="0">
                <a:solidFill>
                  <a:schemeClr val="tx1"/>
                </a:solidFill>
              </a:rPr>
              <a:t>clinical guidelines </a:t>
            </a:r>
            <a:r>
              <a:rPr lang="en-US" sz="1700" dirty="0">
                <a:solidFill>
                  <a:schemeClr val="tx1"/>
                </a:solidFill>
              </a:rPr>
              <a:t>and proper </a:t>
            </a:r>
            <a:r>
              <a:rPr lang="en-US" sz="1700" b="1" dirty="0">
                <a:solidFill>
                  <a:schemeClr val="tx1"/>
                </a:solidFill>
              </a:rPr>
              <a:t>patient referral pathways</a:t>
            </a:r>
          </a:p>
          <a:p>
            <a:pPr marL="742950" lvl="1" indent="-285750">
              <a:buFont typeface="Wingdings" panose="05000000000000000000" pitchFamily="2" charset="2"/>
              <a:buChar char="Ø"/>
            </a:pPr>
            <a:r>
              <a:rPr lang="en-US" sz="1700" dirty="0">
                <a:solidFill>
                  <a:schemeClr val="tx1"/>
                </a:solidFill>
              </a:rPr>
              <a:t>Lack of </a:t>
            </a:r>
            <a:r>
              <a:rPr lang="en-US" sz="1700" b="1" dirty="0">
                <a:solidFill>
                  <a:schemeClr val="tx1"/>
                </a:solidFill>
              </a:rPr>
              <a:t>access to diagnostics</a:t>
            </a:r>
          </a:p>
          <a:p>
            <a:pPr marL="742950" lvl="1" indent="-285750">
              <a:buFont typeface="Wingdings" panose="05000000000000000000" pitchFamily="2" charset="2"/>
              <a:buChar char="Ø"/>
            </a:pPr>
            <a:r>
              <a:rPr lang="en-US" sz="1700" b="1" dirty="0">
                <a:solidFill>
                  <a:schemeClr val="tx1"/>
                </a:solidFill>
              </a:rPr>
              <a:t>Capacity and infrastructure </a:t>
            </a:r>
            <a:r>
              <a:rPr lang="en-US" sz="1700" dirty="0">
                <a:solidFill>
                  <a:schemeClr val="tx1"/>
                </a:solidFill>
              </a:rPr>
              <a:t>constraints to deliver innovative therapies </a:t>
            </a:r>
          </a:p>
          <a:p>
            <a:pPr marL="742950" lvl="1" indent="-285750">
              <a:buFont typeface="Wingdings" panose="05000000000000000000" pitchFamily="2" charset="2"/>
              <a:buChar char="Ø"/>
            </a:pPr>
            <a:r>
              <a:rPr lang="en-US" sz="1700" b="1" dirty="0">
                <a:solidFill>
                  <a:schemeClr val="tx1"/>
                </a:solidFill>
              </a:rPr>
              <a:t>Geographical distances </a:t>
            </a:r>
            <a:r>
              <a:rPr lang="en-US" sz="1700" dirty="0">
                <a:solidFill>
                  <a:schemeClr val="tx1"/>
                </a:solidFill>
              </a:rPr>
              <a:t>to appropriate treatment centers</a:t>
            </a:r>
          </a:p>
          <a:p>
            <a:pPr marL="285750" indent="-285750">
              <a:buFont typeface="Calibri" panose="020F0502020204030204" pitchFamily="34" charset="0"/>
              <a:buChar char="+"/>
            </a:pPr>
            <a:endParaRPr lang="en-US" i="1" dirty="0">
              <a:solidFill>
                <a:schemeClr val="tx1"/>
              </a:solidFill>
            </a:endParaRPr>
          </a:p>
        </p:txBody>
      </p:sp>
    </p:spTree>
    <p:extLst>
      <p:ext uri="{BB962C8B-B14F-4D97-AF65-F5344CB8AC3E}">
        <p14:creationId xmlns:p14="http://schemas.microsoft.com/office/powerpoint/2010/main" val="812444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C9920-36B8-9D20-708F-AD2312FDB2A4}"/>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67F563B-DDC3-34C5-55D9-006FD34914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867F563B-DDC3-34C5-55D9-006FD34914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327B6560-2D74-C17B-1762-D14EF380A276}"/>
              </a:ext>
            </a:extLst>
          </p:cNvPr>
          <p:cNvSpPr txBox="1">
            <a:spLocks/>
          </p:cNvSpPr>
          <p:nvPr/>
        </p:nvSpPr>
        <p:spPr>
          <a:xfrm>
            <a:off x="826766" y="332656"/>
            <a:ext cx="10957865"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dirty="0"/>
              <a:t>Key summary</a:t>
            </a:r>
            <a:endParaRPr lang="lv-LV" sz="2800" dirty="0"/>
          </a:p>
        </p:txBody>
      </p:sp>
      <p:sp>
        <p:nvSpPr>
          <p:cNvPr id="27" name="Content Placeholder 1">
            <a:extLst>
              <a:ext uri="{FF2B5EF4-FFF2-40B4-BE49-F238E27FC236}">
                <a16:creationId xmlns:a16="http://schemas.microsoft.com/office/drawing/2014/main" id="{3E9FBC6B-BB01-7906-8561-206A65FEEFE8}"/>
              </a:ext>
            </a:extLst>
          </p:cNvPr>
          <p:cNvSpPr txBox="1">
            <a:spLocks/>
          </p:cNvSpPr>
          <p:nvPr/>
        </p:nvSpPr>
        <p:spPr>
          <a:xfrm>
            <a:off x="814958" y="6493772"/>
            <a:ext cx="10232160" cy="323165"/>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Source: Hematologic cancer Opportunities for Patient Equality (HOPE): Geographic Disparities in Access, Reimbursement and Hematology Therapy Utilization. Report by the IQVIA Institute for Human Data Science 2024,</a:t>
            </a:r>
          </a:p>
        </p:txBody>
      </p:sp>
      <p:sp>
        <p:nvSpPr>
          <p:cNvPr id="9" name="TextBox 8">
            <a:extLst>
              <a:ext uri="{FF2B5EF4-FFF2-40B4-BE49-F238E27FC236}">
                <a16:creationId xmlns:a16="http://schemas.microsoft.com/office/drawing/2014/main" id="{9E6ACE0E-4FB7-0F87-55C6-31292CDEF21B}"/>
              </a:ext>
            </a:extLst>
          </p:cNvPr>
          <p:cNvSpPr txBox="1"/>
          <p:nvPr/>
        </p:nvSpPr>
        <p:spPr>
          <a:xfrm>
            <a:off x="511612" y="1359064"/>
            <a:ext cx="11508938" cy="4154984"/>
          </a:xfrm>
          <a:prstGeom prst="rect">
            <a:avLst/>
          </a:prstGeom>
          <a:solidFill>
            <a:schemeClr val="bg1"/>
          </a:solidFill>
        </p:spPr>
        <p:txBody>
          <a:bodyPr wrap="square" lIns="91440" tIns="45720" rIns="91440" bIns="45720" anchor="t">
            <a:spAutoFit/>
          </a:bodyPr>
          <a:lstStyle/>
          <a:p>
            <a:pPr marL="285750" indent="-285750">
              <a:spcBef>
                <a:spcPts val="1200"/>
              </a:spcBef>
              <a:spcAft>
                <a:spcPts val="1200"/>
              </a:spcAft>
              <a:buFont typeface="Calibri" panose="020F0502020204030204" pitchFamily="34" charset="0"/>
              <a:buChar char="+"/>
            </a:pPr>
            <a:r>
              <a:rPr lang="en-US" sz="1800" dirty="0">
                <a:effectLst/>
                <a:latin typeface="Segoe UI" panose="020B0502040204020203" pitchFamily="34" charset="0"/>
              </a:rPr>
              <a:t>Global cancer and hematologic burden is projected </a:t>
            </a:r>
            <a:r>
              <a:rPr lang="en-US" sz="1800" b="1" dirty="0">
                <a:effectLst/>
                <a:latin typeface="Segoe UI" panose="020B0502040204020203" pitchFamily="34" charset="0"/>
              </a:rPr>
              <a:t>to increase dramatically by 2050</a:t>
            </a:r>
          </a:p>
          <a:p>
            <a:pPr marL="285750" indent="-285750">
              <a:spcBef>
                <a:spcPts val="1200"/>
              </a:spcBef>
              <a:spcAft>
                <a:spcPts val="1200"/>
              </a:spcAft>
              <a:buFont typeface="Calibri" panose="020F0502020204030204" pitchFamily="34" charset="0"/>
              <a:buChar char="+"/>
            </a:pPr>
            <a:r>
              <a:rPr lang="en-US" sz="1800" dirty="0">
                <a:effectLst/>
                <a:latin typeface="Segoe UI" panose="020B0502040204020203" pitchFamily="34" charset="0"/>
              </a:rPr>
              <a:t>Advancements in </a:t>
            </a:r>
            <a:r>
              <a:rPr lang="en-US" sz="1800" b="1" dirty="0">
                <a:effectLst/>
                <a:latin typeface="Segoe UI" panose="020B0502040204020203" pitchFamily="34" charset="0"/>
              </a:rPr>
              <a:t>lifesaving therapies are already here </a:t>
            </a:r>
            <a:r>
              <a:rPr lang="en-US" sz="1800" dirty="0">
                <a:effectLst/>
                <a:latin typeface="Segoe UI" panose="020B0502040204020203" pitchFamily="34" charset="0"/>
              </a:rPr>
              <a:t>with further innovation expected in the near future</a:t>
            </a:r>
          </a:p>
          <a:p>
            <a:pPr marL="285750" indent="-285750">
              <a:spcBef>
                <a:spcPts val="1200"/>
              </a:spcBef>
              <a:spcAft>
                <a:spcPts val="1200"/>
              </a:spcAft>
              <a:buFont typeface="Calibri" panose="020F0502020204030204" pitchFamily="34" charset="0"/>
              <a:buChar char="+"/>
            </a:pPr>
            <a:r>
              <a:rPr lang="en-US" sz="1800" dirty="0">
                <a:effectLst/>
                <a:latin typeface="Segoe UI" panose="020B0502040204020203" pitchFamily="34" charset="0"/>
              </a:rPr>
              <a:t>Without change, </a:t>
            </a:r>
            <a:r>
              <a:rPr lang="en-US" sz="1800" b="1" dirty="0">
                <a:effectLst/>
                <a:latin typeface="Segoe UI" panose="020B0502040204020203" pitchFamily="34" charset="0"/>
              </a:rPr>
              <a:t>disparities across markets could only grow wider </a:t>
            </a:r>
            <a:r>
              <a:rPr lang="en-US" sz="1800" dirty="0">
                <a:effectLst/>
                <a:latin typeface="Segoe UI" panose="020B0502040204020203" pitchFamily="34" charset="0"/>
              </a:rPr>
              <a:t>with time</a:t>
            </a:r>
          </a:p>
          <a:p>
            <a:pPr marL="285750" indent="-285750">
              <a:spcBef>
                <a:spcPts val="1200"/>
              </a:spcBef>
              <a:spcAft>
                <a:spcPts val="1200"/>
              </a:spcAft>
              <a:buFont typeface="Calibri" panose="020F0502020204030204" pitchFamily="34" charset="0"/>
              <a:buChar char="+"/>
            </a:pPr>
            <a:r>
              <a:rPr lang="en-US" sz="1800" dirty="0">
                <a:effectLst/>
                <a:latin typeface="Segoe UI" panose="020B0502040204020203" pitchFamily="34" charset="0"/>
              </a:rPr>
              <a:t>Barriers to improving access are varied and yet </a:t>
            </a:r>
            <a:r>
              <a:rPr lang="en-US" sz="1800" b="1" dirty="0">
                <a:effectLst/>
                <a:latin typeface="Segoe UI" panose="020B0502040204020203" pitchFamily="34" charset="0"/>
              </a:rPr>
              <a:t>many hurdles have the potential to be mitigated </a:t>
            </a:r>
          </a:p>
          <a:p>
            <a:pPr marL="285750" indent="-285750">
              <a:spcBef>
                <a:spcPts val="1200"/>
              </a:spcBef>
              <a:spcAft>
                <a:spcPts val="1200"/>
              </a:spcAft>
              <a:buFont typeface="Calibri" panose="020F0502020204030204" pitchFamily="34" charset="0"/>
              <a:buChar char="+"/>
            </a:pPr>
            <a:r>
              <a:rPr lang="en-US" sz="1800" dirty="0">
                <a:effectLst/>
                <a:latin typeface="Segoe UI" panose="020B0502040204020203" pitchFamily="34" charset="0"/>
              </a:rPr>
              <a:t>Supporting innovation in oncology today and tomorrow has </a:t>
            </a:r>
            <a:r>
              <a:rPr lang="en-US" sz="1800" b="1" dirty="0">
                <a:effectLst/>
                <a:latin typeface="Segoe UI" panose="020B0502040204020203" pitchFamily="34" charset="0"/>
              </a:rPr>
              <a:t>real potential to deliver meaningful outcomes </a:t>
            </a:r>
          </a:p>
          <a:p>
            <a:pPr marL="285750" indent="-285750">
              <a:spcBef>
                <a:spcPts val="1200"/>
              </a:spcBef>
              <a:spcAft>
                <a:spcPts val="1200"/>
              </a:spcAft>
              <a:buFont typeface="Calibri" panose="020F0502020204030204" pitchFamily="34" charset="0"/>
              <a:buChar char="+"/>
            </a:pPr>
            <a:r>
              <a:rPr lang="en-US" b="1" dirty="0">
                <a:latin typeface="Segoe UI" panose="020B0502040204020203" pitchFamily="34" charset="0"/>
              </a:rPr>
              <a:t>T</a:t>
            </a:r>
            <a:r>
              <a:rPr lang="en-US" sz="1800" b="1" dirty="0">
                <a:effectLst/>
                <a:latin typeface="Segoe UI" panose="020B0502040204020203" pitchFamily="34" charset="0"/>
              </a:rPr>
              <a:t>here is an opportunity to adopt a long-term vision that positions sustained investment in healthcare as a key to national strength</a:t>
            </a:r>
          </a:p>
          <a:p>
            <a:pPr marL="285750" indent="-285750">
              <a:spcBef>
                <a:spcPts val="1200"/>
              </a:spcBef>
              <a:spcAft>
                <a:spcPts val="1200"/>
              </a:spcAft>
              <a:buFont typeface="Calibri" panose="020F0502020204030204" pitchFamily="34" charset="0"/>
              <a:buChar char="+"/>
            </a:pPr>
            <a:endParaRPr lang="en-US" dirty="0">
              <a:ea typeface="Calibri"/>
              <a:cs typeface="Calibri"/>
            </a:endParaRPr>
          </a:p>
        </p:txBody>
      </p:sp>
    </p:spTree>
    <p:extLst>
      <p:ext uri="{BB962C8B-B14F-4D97-AF65-F5344CB8AC3E}">
        <p14:creationId xmlns:p14="http://schemas.microsoft.com/office/powerpoint/2010/main" val="54131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C9920-36B8-9D20-708F-AD2312FDB2A4}"/>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67F563B-DDC3-34C5-55D9-006FD34914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867F563B-DDC3-34C5-55D9-006FD34914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327B6560-2D74-C17B-1762-D14EF380A276}"/>
              </a:ext>
            </a:extLst>
          </p:cNvPr>
          <p:cNvSpPr txBox="1">
            <a:spLocks/>
          </p:cNvSpPr>
          <p:nvPr/>
        </p:nvSpPr>
        <p:spPr>
          <a:xfrm>
            <a:off x="826766" y="332656"/>
            <a:ext cx="10957865"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dirty="0"/>
              <a:t>A call to action to ensure access to hematology-oncology therapies in Europe and beyond  </a:t>
            </a:r>
            <a:endParaRPr lang="lv-LV" sz="2800" dirty="0"/>
          </a:p>
        </p:txBody>
      </p:sp>
      <p:sp>
        <p:nvSpPr>
          <p:cNvPr id="9" name="TextBox 8">
            <a:extLst>
              <a:ext uri="{FF2B5EF4-FFF2-40B4-BE49-F238E27FC236}">
                <a16:creationId xmlns:a16="http://schemas.microsoft.com/office/drawing/2014/main" id="{9E6ACE0E-4FB7-0F87-55C6-31292CDEF21B}"/>
              </a:ext>
            </a:extLst>
          </p:cNvPr>
          <p:cNvSpPr txBox="1"/>
          <p:nvPr/>
        </p:nvSpPr>
        <p:spPr>
          <a:xfrm>
            <a:off x="551229" y="1469554"/>
            <a:ext cx="11508938" cy="3524042"/>
          </a:xfrm>
          <a:prstGeom prst="rect">
            <a:avLst/>
          </a:prstGeom>
          <a:solidFill>
            <a:schemeClr val="bg1"/>
          </a:solidFill>
        </p:spPr>
        <p:txBody>
          <a:bodyPr wrap="square" lIns="91440" tIns="45720" rIns="91440" bIns="45720" anchor="t">
            <a:spAutoFit/>
          </a:bodyPr>
          <a:lstStyle/>
          <a:p>
            <a:pPr marL="342900" indent="-342900">
              <a:spcBef>
                <a:spcPts val="300"/>
              </a:spcBef>
              <a:spcAft>
                <a:spcPts val="300"/>
              </a:spcAft>
              <a:buFont typeface="+mj-lt"/>
              <a:buAutoNum type="arabicPeriod"/>
            </a:pPr>
            <a:r>
              <a:rPr lang="en-US" b="1" dirty="0"/>
              <a:t>Evolve current value assessment and pricing approaches for hematology-oncology therapies</a:t>
            </a:r>
          </a:p>
          <a:p>
            <a:pPr marL="800100" lvl="1" indent="-342900">
              <a:spcBef>
                <a:spcPts val="300"/>
              </a:spcBef>
              <a:spcAft>
                <a:spcPts val="300"/>
              </a:spcAft>
              <a:buFont typeface="Wingdings" panose="05000000000000000000" pitchFamily="2" charset="2"/>
              <a:buChar char="Ø"/>
            </a:pPr>
            <a:r>
              <a:rPr lang="en-US" dirty="0">
                <a:ea typeface="Calibri"/>
                <a:cs typeface="Calibri"/>
              </a:rPr>
              <a:t>Once tumor-relevant endpoints have been standardized, the HTA review process should incorporate and adapt these endpoints during the value assessment exercise. </a:t>
            </a:r>
          </a:p>
          <a:p>
            <a:pPr marL="342900" indent="-342900">
              <a:spcBef>
                <a:spcPts val="300"/>
              </a:spcBef>
              <a:spcAft>
                <a:spcPts val="300"/>
              </a:spcAft>
              <a:buFont typeface="+mj-lt"/>
              <a:buAutoNum type="arabicPeriod"/>
            </a:pPr>
            <a:r>
              <a:rPr lang="en-US" b="1" dirty="0"/>
              <a:t>Coordinate health system readiness alongside regulatory and reimbursement evaluation of hematology-oncology  therapies </a:t>
            </a:r>
          </a:p>
          <a:p>
            <a:pPr marL="800100" lvl="1" indent="-342900">
              <a:spcBef>
                <a:spcPts val="300"/>
              </a:spcBef>
              <a:spcAft>
                <a:spcPts val="300"/>
              </a:spcAft>
              <a:buFont typeface="Wingdings" panose="05000000000000000000" pitchFamily="2" charset="2"/>
              <a:buChar char="Ø"/>
            </a:pPr>
            <a:r>
              <a:rPr lang="en-US" dirty="0">
                <a:ea typeface="Calibri"/>
                <a:cs typeface="Calibri"/>
              </a:rPr>
              <a:t>As novel therapies are entering the market, it is imperative that health systems have infrastructure and capacity in place to administer these therapies to patients. </a:t>
            </a:r>
          </a:p>
          <a:p>
            <a:pPr marL="342900" indent="-342900">
              <a:spcBef>
                <a:spcPts val="300"/>
              </a:spcBef>
              <a:spcAft>
                <a:spcPts val="300"/>
              </a:spcAft>
              <a:buFont typeface="+mj-lt"/>
              <a:buAutoNum type="arabicPeriod"/>
            </a:pPr>
            <a:r>
              <a:rPr lang="en-US" b="1" dirty="0"/>
              <a:t>Ensure patient representation in key decision-making process</a:t>
            </a:r>
          </a:p>
          <a:p>
            <a:pPr marL="800100" lvl="1" indent="-342900">
              <a:spcBef>
                <a:spcPts val="300"/>
              </a:spcBef>
              <a:spcAft>
                <a:spcPts val="300"/>
              </a:spcAft>
              <a:buFont typeface="Wingdings" panose="05000000000000000000" pitchFamily="2" charset="2"/>
              <a:buChar char="Ø"/>
            </a:pPr>
            <a:r>
              <a:rPr lang="en-US" dirty="0">
                <a:ea typeface="Calibri"/>
                <a:cs typeface="Calibri"/>
              </a:rPr>
              <a:t>E.g., HTA Process: Involving patients and patient organizations in the HTA process is crucial, as access to hematological cancer therapies impacts not only patient outcomes but also their overall wellbeing and ability to contribute to society.</a:t>
            </a:r>
          </a:p>
        </p:txBody>
      </p:sp>
    </p:spTree>
    <p:extLst>
      <p:ext uri="{BB962C8B-B14F-4D97-AF65-F5344CB8AC3E}">
        <p14:creationId xmlns:p14="http://schemas.microsoft.com/office/powerpoint/2010/main" val="3816904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9715478-B0A1-30BB-950F-DFD41B3EB5AA}"/>
              </a:ext>
            </a:extLst>
          </p:cNvPr>
          <p:cNvGraphicFramePr>
            <a:graphicFrameLocks noChangeAspect="1"/>
          </p:cNvGraphicFramePr>
          <p:nvPr>
            <p:custDataLst>
              <p:tags r:id="rId1"/>
            </p:custDataLst>
            <p:extLst>
              <p:ext uri="{D42A27DB-BD31-4B8C-83A1-F6EECF244321}">
                <p14:modId xmlns:p14="http://schemas.microsoft.com/office/powerpoint/2010/main" val="4067858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think-cell data - do not delete" hidden="1">
                        <a:extLst>
                          <a:ext uri="{FF2B5EF4-FFF2-40B4-BE49-F238E27FC236}">
                            <a16:creationId xmlns:a16="http://schemas.microsoft.com/office/drawing/2014/main" id="{B9715478-B0A1-30BB-950F-DFD41B3EB5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97D0E1D8-2434-00E1-19E0-322B58616D78}"/>
              </a:ext>
            </a:extLst>
          </p:cNvPr>
          <p:cNvSpPr txBox="1">
            <a:spLocks/>
          </p:cNvSpPr>
          <p:nvPr/>
        </p:nvSpPr>
        <p:spPr>
          <a:xfrm>
            <a:off x="2855640" y="1029393"/>
            <a:ext cx="6180786" cy="1554031"/>
          </a:xfrm>
          <a:prstGeom prst="rect">
            <a:avLst/>
          </a:prstGeom>
        </p:spPr>
        <p:txBody>
          <a:bodyPr vert="horz" anchor="b"/>
          <a:lstStyle>
            <a:lvl1pPr algn="l" defTabSz="914400" rtl="0" eaLnBrk="1" latinLnBrk="0" hangingPunct="1">
              <a:lnSpc>
                <a:spcPct val="100000"/>
              </a:lnSpc>
              <a:spcBef>
                <a:spcPct val="0"/>
              </a:spcBef>
              <a:buNone/>
              <a:defRPr sz="3200" b="1" kern="1200">
                <a:solidFill>
                  <a:srgbClr val="00206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bg1">
                    <a:lumMod val="95000"/>
                  </a:schemeClr>
                </a:solidFill>
                <a:effectLst/>
                <a:uLnTx/>
                <a:uFillTx/>
                <a:latin typeface="Arial"/>
                <a:ea typeface="+mj-ea"/>
                <a:cs typeface="+mj-cs"/>
              </a:rPr>
              <a:t>Thank you</a:t>
            </a:r>
          </a:p>
        </p:txBody>
      </p:sp>
      <p:sp>
        <p:nvSpPr>
          <p:cNvPr id="6" name="Text Placeholder 2">
            <a:extLst>
              <a:ext uri="{FF2B5EF4-FFF2-40B4-BE49-F238E27FC236}">
                <a16:creationId xmlns:a16="http://schemas.microsoft.com/office/drawing/2014/main" id="{1767D34D-3B15-F0D7-4C9B-28781380EE15}"/>
              </a:ext>
            </a:extLst>
          </p:cNvPr>
          <p:cNvSpPr txBox="1">
            <a:spLocks/>
          </p:cNvSpPr>
          <p:nvPr/>
        </p:nvSpPr>
        <p:spPr>
          <a:xfrm>
            <a:off x="3153221" y="2686625"/>
            <a:ext cx="5585624" cy="646331"/>
          </a:xfrm>
          <a:prstGeom prst="rect">
            <a:avLst/>
          </a:prstGeom>
        </p:spPr>
        <p:txBody>
          <a:bodyPr>
            <a:noAutofit/>
          </a:bodyPr>
          <a:lstStyle>
            <a:lvl1pPr marL="0" indent="0" algn="l" defTabSz="914400" rtl="0" eaLnBrk="1" latinLnBrk="0" hangingPunct="1">
              <a:lnSpc>
                <a:spcPts val="2400"/>
              </a:lnSpc>
              <a:spcBef>
                <a:spcPts val="0"/>
              </a:spcBef>
              <a:buFont typeface="Arial" panose="020B0604020202020204" pitchFamily="34" charset="0"/>
              <a:buNone/>
              <a:defRPr sz="1600" b="1" i="0" kern="1200" spc="17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US" sz="2000" b="1" i="0" u="none" strike="noStrike" kern="1200" cap="none" spc="170" normalizeH="0" baseline="0" noProof="0">
                <a:ln>
                  <a:noFill/>
                </a:ln>
                <a:solidFill>
                  <a:schemeClr val="bg1">
                    <a:lumMod val="95000"/>
                  </a:schemeClr>
                </a:solidFill>
                <a:effectLst/>
                <a:uLnTx/>
                <a:uFillTx/>
                <a:latin typeface="Arial"/>
                <a:ea typeface="+mn-ea"/>
                <a:cs typeface="+mn-cs"/>
              </a:rPr>
              <a:t>Scan QR code to access full report </a:t>
            </a:r>
          </a:p>
        </p:txBody>
      </p:sp>
      <p:pic>
        <p:nvPicPr>
          <p:cNvPr id="7" name="Picture 6" descr="A qr code with a white background&#10;&#10;Description automatically generated">
            <a:extLst>
              <a:ext uri="{FF2B5EF4-FFF2-40B4-BE49-F238E27FC236}">
                <a16:creationId xmlns:a16="http://schemas.microsoft.com/office/drawing/2014/main" id="{BD937971-DABD-EF79-9FE8-F32AB12A4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9683" y="3396580"/>
            <a:ext cx="2552700" cy="2552700"/>
          </a:xfrm>
          <a:prstGeom prst="rect">
            <a:avLst/>
          </a:prstGeom>
        </p:spPr>
      </p:pic>
      <p:pic>
        <p:nvPicPr>
          <p:cNvPr id="8" name="Picture 7">
            <a:extLst>
              <a:ext uri="{FF2B5EF4-FFF2-40B4-BE49-F238E27FC236}">
                <a16:creationId xmlns:a16="http://schemas.microsoft.com/office/drawing/2014/main" id="{7A02B122-B48C-4EA5-BBEE-CB2449452279}"/>
              </a:ext>
            </a:extLst>
          </p:cNvPr>
          <p:cNvPicPr>
            <a:picLocks noChangeAspect="1"/>
          </p:cNvPicPr>
          <p:nvPr/>
        </p:nvPicPr>
        <p:blipFill>
          <a:blip r:embed="rId6"/>
          <a:stretch>
            <a:fillRect/>
          </a:stretch>
        </p:blipFill>
        <p:spPr>
          <a:xfrm>
            <a:off x="20004" y="-40523"/>
            <a:ext cx="2682240" cy="1463040"/>
          </a:xfrm>
          <a:prstGeom prst="rect">
            <a:avLst/>
          </a:prstGeom>
        </p:spPr>
      </p:pic>
    </p:spTree>
    <p:extLst>
      <p:ext uri="{BB962C8B-B14F-4D97-AF65-F5344CB8AC3E}">
        <p14:creationId xmlns:p14="http://schemas.microsoft.com/office/powerpoint/2010/main" val="173090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495173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p:txBody>
          <a:bodyPr vert="horz">
            <a:noAutofit/>
          </a:bodyPr>
          <a:lstStyle/>
          <a:p>
            <a:r>
              <a:rPr lang="en-US" sz="2000" i="1" dirty="0">
                <a:solidFill>
                  <a:schemeClr val="bg1">
                    <a:lumMod val="50000"/>
                  </a:schemeClr>
                </a:solidFill>
                <a:latin typeface="+mn-lt"/>
              </a:rPr>
              <a:t>Patients W.A.I.T. (</a:t>
            </a:r>
            <a:r>
              <a:rPr lang="en-US" sz="2000" b="1" i="1" dirty="0">
                <a:solidFill>
                  <a:schemeClr val="bg1">
                    <a:lumMod val="50000"/>
                  </a:schemeClr>
                </a:solidFill>
                <a:latin typeface="+mn-lt"/>
              </a:rPr>
              <a:t>W</a:t>
            </a:r>
            <a:r>
              <a:rPr lang="en-US" sz="2000" i="1" dirty="0">
                <a:solidFill>
                  <a:schemeClr val="bg1">
                    <a:lumMod val="50000"/>
                  </a:schemeClr>
                </a:solidFill>
                <a:latin typeface="+mn-lt"/>
              </a:rPr>
              <a:t>aiting to </a:t>
            </a:r>
            <a:r>
              <a:rPr lang="en-US" sz="2000" b="1" i="1" dirty="0">
                <a:solidFill>
                  <a:schemeClr val="bg1">
                    <a:lumMod val="50000"/>
                  </a:schemeClr>
                </a:solidFill>
                <a:latin typeface="+mn-lt"/>
              </a:rPr>
              <a:t>A</a:t>
            </a:r>
            <a:r>
              <a:rPr lang="en-US" sz="2000" i="1" dirty="0">
                <a:solidFill>
                  <a:schemeClr val="bg1">
                    <a:lumMod val="50000"/>
                  </a:schemeClr>
                </a:solidFill>
                <a:latin typeface="+mn-lt"/>
              </a:rPr>
              <a:t>ccess </a:t>
            </a:r>
            <a:r>
              <a:rPr lang="en-US" sz="2000" b="1" i="1" dirty="0">
                <a:solidFill>
                  <a:schemeClr val="bg1">
                    <a:lumMod val="50000"/>
                  </a:schemeClr>
                </a:solidFill>
                <a:latin typeface="+mn-lt"/>
              </a:rPr>
              <a:t>I</a:t>
            </a:r>
            <a:r>
              <a:rPr lang="en-US" sz="2000" i="1" dirty="0">
                <a:solidFill>
                  <a:schemeClr val="bg1">
                    <a:lumMod val="50000"/>
                  </a:schemeClr>
                </a:solidFill>
                <a:latin typeface="+mn-lt"/>
              </a:rPr>
              <a:t>nnovative </a:t>
            </a:r>
            <a:r>
              <a:rPr lang="en-US" sz="2000" b="1" i="1" dirty="0">
                <a:solidFill>
                  <a:schemeClr val="bg1">
                    <a:lumMod val="50000"/>
                  </a:schemeClr>
                </a:solidFill>
                <a:latin typeface="+mn-lt"/>
              </a:rPr>
              <a:t>T</a:t>
            </a:r>
            <a:r>
              <a:rPr lang="en-US" sz="2000" i="1" dirty="0">
                <a:solidFill>
                  <a:schemeClr val="bg1">
                    <a:lumMod val="50000"/>
                  </a:schemeClr>
                </a:solidFill>
                <a:latin typeface="+mn-lt"/>
              </a:rPr>
              <a:t>herapies) Indicator breakdown of availability, 2020-2023</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dirty="0"/>
              <a:t>Recent W.A.I.T indicator data signals persistent low availability of medicines in European countries</a:t>
            </a:r>
            <a:endParaRPr lang="lv-LV" sz="2800" dirty="0"/>
          </a:p>
        </p:txBody>
      </p:sp>
      <p:sp>
        <p:nvSpPr>
          <p:cNvPr id="181" name="Content Placeholder 1">
            <a:extLst>
              <a:ext uri="{FF2B5EF4-FFF2-40B4-BE49-F238E27FC236}">
                <a16:creationId xmlns:a16="http://schemas.microsoft.com/office/drawing/2014/main" id="{3514BA55-FFDA-8789-6D61-E62609C6DA94}"/>
              </a:ext>
            </a:extLst>
          </p:cNvPr>
          <p:cNvSpPr txBox="1">
            <a:spLocks/>
          </p:cNvSpPr>
          <p:nvPr/>
        </p:nvSpPr>
        <p:spPr>
          <a:xfrm>
            <a:off x="811781" y="5989171"/>
            <a:ext cx="10232160" cy="877163"/>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kumimoji="0" lang="en-US" sz="1000" b="0" i="0" u="none" strike="noStrike" kern="1200" cap="none" spc="0" normalizeH="0" baseline="0" noProof="0" dirty="0">
                <a:ln>
                  <a:noFill/>
                </a:ln>
                <a:solidFill>
                  <a:srgbClr val="B6B6B6"/>
                </a:solidFill>
                <a:effectLst/>
                <a:uLnTx/>
                <a:uFillTx/>
                <a:latin typeface="Arial"/>
                <a:ea typeface="+mn-ea"/>
                <a:cs typeface="+mn-cs"/>
              </a:rPr>
              <a:t>Source: EFPIA Patients W.A.I.T Indicator 2024 Survey, May 2025</a:t>
            </a:r>
          </a:p>
          <a:p>
            <a:pPr>
              <a:defRPr/>
            </a:pPr>
            <a:r>
              <a:rPr lang="en-US" dirty="0">
                <a:latin typeface="Arial"/>
              </a:rPr>
              <a:t>Notes: The breakdown of availability shows the proportion of medicines available to patients in European countries as of as of 5</a:t>
            </a:r>
            <a:r>
              <a:rPr lang="en-US" baseline="30000" dirty="0">
                <a:latin typeface="Arial"/>
              </a:rPr>
              <a:t>th</a:t>
            </a:r>
            <a:r>
              <a:rPr lang="en-US" dirty="0">
                <a:latin typeface="Arial"/>
              </a:rPr>
              <a:t> January 2025. For most countries this is the point at which the products gains access to the reimbursement list, with full availability, via </a:t>
            </a:r>
            <a:r>
              <a:rPr lang="en-US">
                <a:latin typeface="Arial"/>
              </a:rPr>
              <a:t>individual patient </a:t>
            </a:r>
            <a:r>
              <a:rPr lang="en-US" dirty="0">
                <a:latin typeface="Arial"/>
              </a:rPr>
              <a:t>schemes, or with other restrictions. European Union average: 80 products available (46%), Limited Availability (total) (37% of available products); ^Netherlands did not submit complete information on restrictions to available medicines meaning LA* is not captured in these countries. *Countries with asterisks did not complete a full dataset and therefore availability may be unrepresentative. **In Spain, the WAIT analysis does not identify those medicinal products being accessible earlier in conformity with Spain's Royal Decree 1015/2009 relating to Medicines in Special Situation.</a:t>
            </a:r>
          </a:p>
        </p:txBody>
      </p:sp>
      <p:pic>
        <p:nvPicPr>
          <p:cNvPr id="3" name="Picture 2" descr="A screenshot of a graph&#10;&#10;AI-generated content may be incorrect.">
            <a:extLst>
              <a:ext uri="{FF2B5EF4-FFF2-40B4-BE49-F238E27FC236}">
                <a16:creationId xmlns:a16="http://schemas.microsoft.com/office/drawing/2014/main" id="{ED1CC6E6-8498-7FA6-59FB-EA5CE98FE01E}"/>
              </a:ext>
            </a:extLst>
          </p:cNvPr>
          <p:cNvPicPr>
            <a:picLocks noChangeAspect="1"/>
          </p:cNvPicPr>
          <p:nvPr/>
        </p:nvPicPr>
        <p:blipFill rotWithShape="1">
          <a:blip r:embed="rId5"/>
          <a:srcRect l="3740" t="34558" r="7927" b="1"/>
          <a:stretch/>
        </p:blipFill>
        <p:spPr>
          <a:xfrm>
            <a:off x="811781" y="1848498"/>
            <a:ext cx="10233211" cy="4018135"/>
          </a:xfrm>
          <a:prstGeom prst="rect">
            <a:avLst/>
          </a:prstGeom>
        </p:spPr>
      </p:pic>
    </p:spTree>
    <p:extLst>
      <p:ext uri="{BB962C8B-B14F-4D97-AF65-F5344CB8AC3E}">
        <p14:creationId xmlns:p14="http://schemas.microsoft.com/office/powerpoint/2010/main" val="31341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1057345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p:txBody>
          <a:bodyPr vert="horz">
            <a:noAutofit/>
          </a:bodyPr>
          <a:lstStyle/>
          <a:p>
            <a:r>
              <a:rPr lang="en-US" sz="2000" i="1">
                <a:solidFill>
                  <a:schemeClr val="bg1">
                    <a:lumMod val="50000"/>
                  </a:schemeClr>
                </a:solidFill>
                <a:latin typeface="+mn-lt"/>
              </a:rPr>
              <a:t>Patients </a:t>
            </a:r>
            <a:r>
              <a:rPr lang="en-US" sz="2000" i="1" dirty="0">
                <a:solidFill>
                  <a:schemeClr val="bg1">
                    <a:lumMod val="50000"/>
                  </a:schemeClr>
                </a:solidFill>
                <a:latin typeface="+mn-lt"/>
              </a:rPr>
              <a:t>W.A.I.T. (</a:t>
            </a:r>
            <a:r>
              <a:rPr lang="en-US" sz="2000" b="1" i="1" dirty="0">
                <a:solidFill>
                  <a:schemeClr val="bg1">
                    <a:lumMod val="50000"/>
                  </a:schemeClr>
                </a:solidFill>
                <a:latin typeface="+mn-lt"/>
              </a:rPr>
              <a:t>W</a:t>
            </a:r>
            <a:r>
              <a:rPr lang="en-US" sz="2000" i="1" dirty="0">
                <a:solidFill>
                  <a:schemeClr val="bg1">
                    <a:lumMod val="50000"/>
                  </a:schemeClr>
                </a:solidFill>
                <a:latin typeface="+mn-lt"/>
              </a:rPr>
              <a:t>aiting to </a:t>
            </a:r>
            <a:r>
              <a:rPr lang="en-US" sz="2000" b="1" i="1" dirty="0">
                <a:solidFill>
                  <a:schemeClr val="bg1">
                    <a:lumMod val="50000"/>
                  </a:schemeClr>
                </a:solidFill>
                <a:latin typeface="+mn-lt"/>
              </a:rPr>
              <a:t>A</a:t>
            </a:r>
            <a:r>
              <a:rPr lang="en-US" sz="2000" i="1" dirty="0">
                <a:solidFill>
                  <a:schemeClr val="bg1">
                    <a:lumMod val="50000"/>
                  </a:schemeClr>
                </a:solidFill>
                <a:latin typeface="+mn-lt"/>
              </a:rPr>
              <a:t>ccess </a:t>
            </a:r>
            <a:r>
              <a:rPr lang="en-US" sz="2000" b="1" i="1" dirty="0">
                <a:solidFill>
                  <a:schemeClr val="bg1">
                    <a:lumMod val="50000"/>
                  </a:schemeClr>
                </a:solidFill>
                <a:latin typeface="+mn-lt"/>
              </a:rPr>
              <a:t>I</a:t>
            </a:r>
            <a:r>
              <a:rPr lang="en-US" sz="2000" i="1" dirty="0">
                <a:solidFill>
                  <a:schemeClr val="bg1">
                    <a:lumMod val="50000"/>
                  </a:schemeClr>
                </a:solidFill>
                <a:latin typeface="+mn-lt"/>
              </a:rPr>
              <a:t>nnovative </a:t>
            </a:r>
            <a:r>
              <a:rPr lang="en-US" sz="2000" b="1" i="1" dirty="0">
                <a:solidFill>
                  <a:schemeClr val="bg1">
                    <a:lumMod val="50000"/>
                  </a:schemeClr>
                </a:solidFill>
                <a:latin typeface="+mn-lt"/>
              </a:rPr>
              <a:t>T</a:t>
            </a:r>
            <a:r>
              <a:rPr lang="en-US" sz="2000" i="1" dirty="0">
                <a:solidFill>
                  <a:schemeClr val="bg1">
                    <a:lumMod val="50000"/>
                  </a:schemeClr>
                </a:solidFill>
                <a:latin typeface="+mn-lt"/>
              </a:rPr>
              <a:t>herapies) Indicator Oncology rate of availability, 2020-2023</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dirty="0"/>
              <a:t>Oncology therapy availability specifically remains below the EU average in Estonia, Lithuania, and Latvia</a:t>
            </a:r>
            <a:endParaRPr lang="lv-LV" sz="2800" dirty="0"/>
          </a:p>
        </p:txBody>
      </p:sp>
      <p:sp>
        <p:nvSpPr>
          <p:cNvPr id="181" name="Content Placeholder 1">
            <a:extLst>
              <a:ext uri="{FF2B5EF4-FFF2-40B4-BE49-F238E27FC236}">
                <a16:creationId xmlns:a16="http://schemas.microsoft.com/office/drawing/2014/main" id="{3514BA55-FFDA-8789-6D61-E62609C6DA94}"/>
              </a:ext>
            </a:extLst>
          </p:cNvPr>
          <p:cNvSpPr txBox="1">
            <a:spLocks/>
          </p:cNvSpPr>
          <p:nvPr/>
        </p:nvSpPr>
        <p:spPr>
          <a:xfrm>
            <a:off x="811781" y="6127670"/>
            <a:ext cx="10232160" cy="738664"/>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kumimoji="0" lang="en-US" sz="1000" b="0" i="0" u="none" strike="noStrike" kern="1200" cap="none" spc="0" normalizeH="0" baseline="0" noProof="0" dirty="0">
                <a:ln>
                  <a:noFill/>
                </a:ln>
                <a:solidFill>
                  <a:srgbClr val="B6B6B6"/>
                </a:solidFill>
                <a:effectLst/>
                <a:uLnTx/>
                <a:uFillTx/>
                <a:latin typeface="Arial"/>
                <a:ea typeface="+mn-ea"/>
                <a:cs typeface="+mn-cs"/>
              </a:rPr>
              <a:t>Source: EFPIA Patients W.A.I.T Indicator 2024 Survey, May 2025</a:t>
            </a:r>
          </a:p>
          <a:p>
            <a:pPr>
              <a:defRPr/>
            </a:pPr>
            <a:r>
              <a:rPr lang="en-US" dirty="0">
                <a:latin typeface="Arial"/>
              </a:rPr>
              <a:t>Notes: The rate of availability, measured by the number of medicines available to patients in European counties as of 5</a:t>
            </a:r>
            <a:r>
              <a:rPr lang="en-US" baseline="30000" dirty="0">
                <a:latin typeface="Arial"/>
              </a:rPr>
              <a:t>th</a:t>
            </a:r>
            <a:r>
              <a:rPr lang="en-US" dirty="0">
                <a:latin typeface="Arial"/>
              </a:rPr>
              <a:t> January 2025. For most countries this is the point at which the products gains access to the reimbursement list, including products with limited availability. European Union average: 28 products available (50%) *Countries with asterisks did not complete a full dataset and therefore availability may be unrepresentative. **In Spain, the WAIT analysis does not identify those medicinal products being accessible earlier in conformity with Spain's Royal Decree 1015/2009 relating to Medicines in Special Situations.</a:t>
            </a:r>
          </a:p>
        </p:txBody>
      </p:sp>
      <p:pic>
        <p:nvPicPr>
          <p:cNvPr id="8" name="Picture 7">
            <a:extLst>
              <a:ext uri="{FF2B5EF4-FFF2-40B4-BE49-F238E27FC236}">
                <a16:creationId xmlns:a16="http://schemas.microsoft.com/office/drawing/2014/main" id="{10B6D0C5-6377-5340-BF21-AE2B4C818415}"/>
              </a:ext>
            </a:extLst>
          </p:cNvPr>
          <p:cNvPicPr>
            <a:picLocks noChangeAspect="1"/>
          </p:cNvPicPr>
          <p:nvPr/>
        </p:nvPicPr>
        <p:blipFill rotWithShape="1">
          <a:blip r:embed="rId5"/>
          <a:srcRect l="5088" t="27263" r="8818" b="6974"/>
          <a:stretch/>
        </p:blipFill>
        <p:spPr>
          <a:xfrm>
            <a:off x="964095" y="1772816"/>
            <a:ext cx="10144531" cy="4131028"/>
          </a:xfrm>
          <a:prstGeom prst="rect">
            <a:avLst/>
          </a:prstGeom>
          <a:ln>
            <a:noFill/>
          </a:ln>
        </p:spPr>
      </p:pic>
    </p:spTree>
    <p:extLst>
      <p:ext uri="{BB962C8B-B14F-4D97-AF65-F5344CB8AC3E}">
        <p14:creationId xmlns:p14="http://schemas.microsoft.com/office/powerpoint/2010/main" val="52935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3042234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p:txBody>
          <a:bodyPr vert="horz">
            <a:noAutofit/>
          </a:bodyPr>
          <a:lstStyle/>
          <a:p>
            <a:r>
              <a:rPr lang="en-US" sz="2000" i="1" dirty="0">
                <a:solidFill>
                  <a:schemeClr val="bg1">
                    <a:lumMod val="50000"/>
                  </a:schemeClr>
                </a:solidFill>
                <a:latin typeface="+mn-lt"/>
              </a:rPr>
              <a:t>Select improvements to increase access to oncology care and reduce unmet need</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dirty="0"/>
              <a:t>Access to medicines should be top of mind for stakeholders because timely and equitable treatments impact patient outcomes</a:t>
            </a:r>
            <a:endParaRPr lang="lv-LV" sz="2800" dirty="0"/>
          </a:p>
        </p:txBody>
      </p:sp>
      <p:sp>
        <p:nvSpPr>
          <p:cNvPr id="9" name="Content Placeholder 3">
            <a:extLst>
              <a:ext uri="{FF2B5EF4-FFF2-40B4-BE49-F238E27FC236}">
                <a16:creationId xmlns:a16="http://schemas.microsoft.com/office/drawing/2014/main" id="{7A64B094-E6BF-BB1D-440D-52990FD728B2}"/>
              </a:ext>
            </a:extLst>
          </p:cNvPr>
          <p:cNvSpPr txBox="1">
            <a:spLocks/>
          </p:cNvSpPr>
          <p:nvPr/>
        </p:nvSpPr>
        <p:spPr>
          <a:xfrm>
            <a:off x="839788" y="1857375"/>
            <a:ext cx="10352087" cy="4332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Enhancing </a:t>
            </a:r>
            <a:r>
              <a:rPr lang="en-US" sz="1800" b="1" dirty="0"/>
              <a:t>early disease detection </a:t>
            </a:r>
            <a:r>
              <a:rPr lang="en-US" sz="1800" dirty="0"/>
              <a:t>through improved screening technologies and broader access to preventative care</a:t>
            </a:r>
          </a:p>
          <a:p>
            <a:r>
              <a:rPr lang="en-US" sz="1800" dirty="0"/>
              <a:t>Increasing </a:t>
            </a:r>
            <a:r>
              <a:rPr lang="en-US" sz="1800" b="1" dirty="0"/>
              <a:t>access to diagnostics to ensure eligible patients are correctly matched </a:t>
            </a:r>
            <a:r>
              <a:rPr lang="en-US" sz="1800" dirty="0"/>
              <a:t>to the right treatments</a:t>
            </a:r>
          </a:p>
          <a:p>
            <a:r>
              <a:rPr lang="en-US" sz="1800" b="1" dirty="0"/>
              <a:t>Reducing geographical burdens </a:t>
            </a:r>
            <a:r>
              <a:rPr lang="en-US" sz="1800" dirty="0"/>
              <a:t>by improving accessibility to medications and treatment centers</a:t>
            </a:r>
          </a:p>
          <a:p>
            <a:r>
              <a:rPr lang="en-US" sz="1800" dirty="0"/>
              <a:t>Adapting </a:t>
            </a:r>
            <a:r>
              <a:rPr lang="en-US" sz="1800" b="1" dirty="0"/>
              <a:t>insurance and oncology therapy reimbursement processes </a:t>
            </a:r>
            <a:r>
              <a:rPr lang="en-US" sz="1800" dirty="0"/>
              <a:t>to reduce delays in treatment authorization</a:t>
            </a:r>
          </a:p>
          <a:p>
            <a:r>
              <a:rPr lang="en-US" sz="1800" b="1" dirty="0"/>
              <a:t>Supporting additional health care system budgets </a:t>
            </a:r>
            <a:r>
              <a:rPr lang="en-US" sz="1800" dirty="0"/>
              <a:t>geared towards increasing access to innovative medicines (where feasible)</a:t>
            </a:r>
          </a:p>
          <a:p>
            <a:r>
              <a:rPr lang="en-US" sz="1800" b="1" dirty="0"/>
              <a:t>Accelerating clinical trial enrollment </a:t>
            </a:r>
            <a:r>
              <a:rPr lang="en-US" sz="1800" dirty="0"/>
              <a:t>opportunities to ensure broader patient access to innovative oncology therapies</a:t>
            </a:r>
          </a:p>
          <a:p>
            <a:r>
              <a:rPr lang="en-US" sz="1800" b="1" dirty="0"/>
              <a:t>Developing robust intellectual property (IP) frameworks </a:t>
            </a:r>
            <a:r>
              <a:rPr lang="en-US" sz="1800" dirty="0"/>
              <a:t>to reward risk-taking and enable continued R&amp;D</a:t>
            </a:r>
          </a:p>
        </p:txBody>
      </p:sp>
    </p:spTree>
    <p:extLst>
      <p:ext uri="{BB962C8B-B14F-4D97-AF65-F5344CB8AC3E}">
        <p14:creationId xmlns:p14="http://schemas.microsoft.com/office/powerpoint/2010/main" val="249356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1904358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p:txBody>
          <a:bodyPr vert="horz">
            <a:noAutofit/>
          </a:bodyPr>
          <a:lstStyle/>
          <a:p>
            <a:r>
              <a:rPr lang="en-US" sz="2000" i="1">
                <a:solidFill>
                  <a:schemeClr val="bg1">
                    <a:lumMod val="50000"/>
                  </a:schemeClr>
                </a:solidFill>
                <a:latin typeface="+mn-lt"/>
              </a:rPr>
              <a:t>U.S. NASs in hematology-oncology launched 2014</a:t>
            </a:r>
            <a:r>
              <a:rPr lang="en-US" sz="2000" i="1">
                <a:solidFill>
                  <a:schemeClr val="bg1">
                    <a:lumMod val="50000"/>
                  </a:schemeClr>
                </a:solidFill>
                <a:latin typeface="+mn-lt"/>
                <a:cs typeface="Arial" panose="020B0604020202020204" pitchFamily="34" charset="0"/>
              </a:rPr>
              <a:t>–</a:t>
            </a:r>
            <a:r>
              <a:rPr lang="en-US" sz="2000" i="1">
                <a:solidFill>
                  <a:schemeClr val="bg1">
                    <a:lumMod val="50000"/>
                  </a:schemeClr>
                </a:solidFill>
                <a:latin typeface="+mn-lt"/>
              </a:rPr>
              <a:t>2023 with indications including those granted after initial launch</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dirty="0"/>
              <a:t>Since 2014, more treatment modalities have become available across key hematology malignancies types and saved numerous lives</a:t>
            </a:r>
            <a:endParaRPr lang="lv-LV" sz="2800" dirty="0"/>
          </a:p>
        </p:txBody>
      </p:sp>
      <p:pic>
        <p:nvPicPr>
          <p:cNvPr id="21" name="Picture 20">
            <a:extLst>
              <a:ext uri="{FF2B5EF4-FFF2-40B4-BE49-F238E27FC236}">
                <a16:creationId xmlns:a16="http://schemas.microsoft.com/office/drawing/2014/main" id="{B630D58D-299F-BF2C-2598-D616FEB38FD4}"/>
              </a:ext>
            </a:extLst>
          </p:cNvPr>
          <p:cNvPicPr>
            <a:picLocks noChangeAspect="1"/>
          </p:cNvPicPr>
          <p:nvPr/>
        </p:nvPicPr>
        <p:blipFill>
          <a:blip r:embed="rId5"/>
          <a:stretch>
            <a:fillRect/>
          </a:stretch>
        </p:blipFill>
        <p:spPr>
          <a:xfrm>
            <a:off x="4038560" y="2763572"/>
            <a:ext cx="2127351" cy="2516223"/>
          </a:xfrm>
          <a:prstGeom prst="rect">
            <a:avLst/>
          </a:prstGeom>
        </p:spPr>
      </p:pic>
      <p:sp>
        <p:nvSpPr>
          <p:cNvPr id="22" name="Oval 21">
            <a:extLst>
              <a:ext uri="{FF2B5EF4-FFF2-40B4-BE49-F238E27FC236}">
                <a16:creationId xmlns:a16="http://schemas.microsoft.com/office/drawing/2014/main" id="{9BF5CE49-9191-9479-DEF3-D3B59949735E}"/>
              </a:ext>
            </a:extLst>
          </p:cNvPr>
          <p:cNvSpPr/>
          <p:nvPr/>
        </p:nvSpPr>
        <p:spPr>
          <a:xfrm>
            <a:off x="3407676" y="2239760"/>
            <a:ext cx="3474720" cy="338328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3" name="Group 22">
            <a:extLst>
              <a:ext uri="{FF2B5EF4-FFF2-40B4-BE49-F238E27FC236}">
                <a16:creationId xmlns:a16="http://schemas.microsoft.com/office/drawing/2014/main" id="{7CD1C9DF-8DC2-31C3-BB58-395AB5FCF56B}"/>
              </a:ext>
            </a:extLst>
          </p:cNvPr>
          <p:cNvGrpSpPr/>
          <p:nvPr/>
        </p:nvGrpSpPr>
        <p:grpSpPr>
          <a:xfrm>
            <a:off x="4736475" y="1808052"/>
            <a:ext cx="731520" cy="731520"/>
            <a:chOff x="5371004" y="1702294"/>
            <a:chExt cx="605573" cy="597698"/>
          </a:xfrm>
        </p:grpSpPr>
        <p:sp>
          <p:nvSpPr>
            <p:cNvPr id="24" name="Freeform 48">
              <a:extLst>
                <a:ext uri="{FF2B5EF4-FFF2-40B4-BE49-F238E27FC236}">
                  <a16:creationId xmlns:a16="http://schemas.microsoft.com/office/drawing/2014/main" id="{CD89D0E0-C58D-57BD-5753-98859ACA6BED}"/>
                </a:ext>
              </a:extLst>
            </p:cNvPr>
            <p:cNvSpPr/>
            <p:nvPr/>
          </p:nvSpPr>
          <p:spPr>
            <a:xfrm>
              <a:off x="5371004" y="1702294"/>
              <a:ext cx="605573" cy="597698"/>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solidFill>
              <a:schemeClr val="bg1"/>
            </a:solidFill>
            <a:ln w="28575">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srgbClr val="2B3A42"/>
                </a:solidFill>
                <a:effectLst/>
                <a:uLnTx/>
                <a:uFillTx/>
                <a:ea typeface="+mn-ea"/>
                <a:cs typeface="+mn-cs"/>
              </a:endParaRPr>
            </a:p>
          </p:txBody>
        </p:sp>
        <p:sp>
          <p:nvSpPr>
            <p:cNvPr id="25" name="Rectangle 24">
              <a:extLst>
                <a:ext uri="{FF2B5EF4-FFF2-40B4-BE49-F238E27FC236}">
                  <a16:creationId xmlns:a16="http://schemas.microsoft.com/office/drawing/2014/main" id="{8AB0A29F-E428-9699-2C54-687581DDAB0A}"/>
                </a:ext>
              </a:extLst>
            </p:cNvPr>
            <p:cNvSpPr/>
            <p:nvPr/>
          </p:nvSpPr>
          <p:spPr>
            <a:xfrm>
              <a:off x="5393223" y="1928053"/>
              <a:ext cx="582269" cy="13202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B3A42"/>
                  </a:solidFill>
                  <a:effectLst/>
                  <a:uLnTx/>
                  <a:uFillTx/>
                  <a:ea typeface="+mn-ea"/>
                  <a:cs typeface="+mn-cs"/>
                </a:rPr>
                <a:t>CLL/SLL</a:t>
              </a:r>
            </a:p>
          </p:txBody>
        </p:sp>
      </p:grpSp>
      <p:grpSp>
        <p:nvGrpSpPr>
          <p:cNvPr id="26" name="Group 25">
            <a:extLst>
              <a:ext uri="{FF2B5EF4-FFF2-40B4-BE49-F238E27FC236}">
                <a16:creationId xmlns:a16="http://schemas.microsoft.com/office/drawing/2014/main" id="{1FE905C2-0593-930A-80A7-F3898032735E}"/>
              </a:ext>
            </a:extLst>
          </p:cNvPr>
          <p:cNvGrpSpPr/>
          <p:nvPr/>
        </p:nvGrpSpPr>
        <p:grpSpPr>
          <a:xfrm>
            <a:off x="5420243" y="5197301"/>
            <a:ext cx="731520" cy="731520"/>
            <a:chOff x="5371004" y="1702294"/>
            <a:chExt cx="605573" cy="597698"/>
          </a:xfrm>
        </p:grpSpPr>
        <p:sp>
          <p:nvSpPr>
            <p:cNvPr id="27" name="Freeform 48">
              <a:extLst>
                <a:ext uri="{FF2B5EF4-FFF2-40B4-BE49-F238E27FC236}">
                  <a16:creationId xmlns:a16="http://schemas.microsoft.com/office/drawing/2014/main" id="{B25CF180-7A81-6168-3718-D544EAB371F8}"/>
                </a:ext>
              </a:extLst>
            </p:cNvPr>
            <p:cNvSpPr/>
            <p:nvPr/>
          </p:nvSpPr>
          <p:spPr>
            <a:xfrm>
              <a:off x="5371004" y="1702294"/>
              <a:ext cx="605573" cy="597698"/>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solidFill>
              <a:schemeClr val="bg1"/>
            </a:solidFill>
            <a:ln w="28575">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srgbClr val="2B3A42"/>
                </a:solidFill>
                <a:effectLst/>
                <a:uLnTx/>
                <a:uFillTx/>
                <a:ea typeface="+mn-ea"/>
                <a:cs typeface="+mn-cs"/>
              </a:endParaRPr>
            </a:p>
          </p:txBody>
        </p:sp>
        <p:sp>
          <p:nvSpPr>
            <p:cNvPr id="28" name="Rectangle 27">
              <a:extLst>
                <a:ext uri="{FF2B5EF4-FFF2-40B4-BE49-F238E27FC236}">
                  <a16:creationId xmlns:a16="http://schemas.microsoft.com/office/drawing/2014/main" id="{684E18ED-22A0-9B61-7D5F-A4AC2F48A978}"/>
                </a:ext>
              </a:extLst>
            </p:cNvPr>
            <p:cNvSpPr/>
            <p:nvPr/>
          </p:nvSpPr>
          <p:spPr>
            <a:xfrm>
              <a:off x="5394308" y="1938531"/>
              <a:ext cx="582269" cy="13202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B3A42"/>
                  </a:solidFill>
                  <a:effectLst/>
                  <a:uLnTx/>
                  <a:uFillTx/>
                  <a:ea typeface="+mn-ea"/>
                  <a:cs typeface="+mn-cs"/>
                </a:rPr>
                <a:t>Other/rare</a:t>
              </a:r>
            </a:p>
          </p:txBody>
        </p:sp>
      </p:grpSp>
      <p:grpSp>
        <p:nvGrpSpPr>
          <p:cNvPr id="29" name="Group 28">
            <a:extLst>
              <a:ext uri="{FF2B5EF4-FFF2-40B4-BE49-F238E27FC236}">
                <a16:creationId xmlns:a16="http://schemas.microsoft.com/office/drawing/2014/main" id="{24CF5992-3F51-905E-C5F3-3AC10954164A}"/>
              </a:ext>
            </a:extLst>
          </p:cNvPr>
          <p:cNvGrpSpPr/>
          <p:nvPr/>
        </p:nvGrpSpPr>
        <p:grpSpPr>
          <a:xfrm>
            <a:off x="6447403" y="3258736"/>
            <a:ext cx="731520" cy="731520"/>
            <a:chOff x="6774939" y="3183505"/>
            <a:chExt cx="731520" cy="731520"/>
          </a:xfrm>
        </p:grpSpPr>
        <p:sp>
          <p:nvSpPr>
            <p:cNvPr id="30" name="Freeform 48">
              <a:extLst>
                <a:ext uri="{FF2B5EF4-FFF2-40B4-BE49-F238E27FC236}">
                  <a16:creationId xmlns:a16="http://schemas.microsoft.com/office/drawing/2014/main" id="{B9C1FDFA-9B17-0187-A5DF-595CD18F2280}"/>
                </a:ext>
              </a:extLst>
            </p:cNvPr>
            <p:cNvSpPr/>
            <p:nvPr/>
          </p:nvSpPr>
          <p:spPr>
            <a:xfrm>
              <a:off x="6774939" y="3183505"/>
              <a:ext cx="731520" cy="731520"/>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solidFill>
              <a:schemeClr val="bg1"/>
            </a:solidFill>
            <a:ln w="28575">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srgbClr val="2B3A42"/>
                </a:solidFill>
                <a:effectLst/>
                <a:uLnTx/>
                <a:uFillTx/>
                <a:ea typeface="+mn-ea"/>
                <a:cs typeface="+mn-cs"/>
              </a:endParaRPr>
            </a:p>
          </p:txBody>
        </p:sp>
        <p:sp>
          <p:nvSpPr>
            <p:cNvPr id="31" name="Rectangle 30">
              <a:extLst>
                <a:ext uri="{FF2B5EF4-FFF2-40B4-BE49-F238E27FC236}">
                  <a16:creationId xmlns:a16="http://schemas.microsoft.com/office/drawing/2014/main" id="{DA57B36A-51B0-CB3A-9441-2F0D0B0A5539}"/>
                </a:ext>
              </a:extLst>
            </p:cNvPr>
            <p:cNvSpPr/>
            <p:nvPr/>
          </p:nvSpPr>
          <p:spPr>
            <a:xfrm>
              <a:off x="6800720" y="3403024"/>
              <a:ext cx="703369"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B3A42"/>
                  </a:solidFill>
                  <a:effectLst/>
                  <a:uLnTx/>
                  <a:uFillTx/>
                  <a:ea typeface="+mn-ea"/>
                  <a:cs typeface="+mn-cs"/>
                </a:rPr>
                <a:t>Hodgkin’s lymphoma</a:t>
              </a:r>
            </a:p>
          </p:txBody>
        </p:sp>
      </p:grpSp>
      <p:grpSp>
        <p:nvGrpSpPr>
          <p:cNvPr id="32" name="Group 31">
            <a:extLst>
              <a:ext uri="{FF2B5EF4-FFF2-40B4-BE49-F238E27FC236}">
                <a16:creationId xmlns:a16="http://schemas.microsoft.com/office/drawing/2014/main" id="{06B55930-076C-7391-BE4B-BEB1861C13AE}"/>
              </a:ext>
            </a:extLst>
          </p:cNvPr>
          <p:cNvGrpSpPr/>
          <p:nvPr/>
        </p:nvGrpSpPr>
        <p:grpSpPr>
          <a:xfrm>
            <a:off x="5933309" y="2183390"/>
            <a:ext cx="731520" cy="731520"/>
            <a:chOff x="5371004" y="1702294"/>
            <a:chExt cx="605573" cy="597698"/>
          </a:xfrm>
        </p:grpSpPr>
        <p:sp>
          <p:nvSpPr>
            <p:cNvPr id="33" name="Freeform 48">
              <a:extLst>
                <a:ext uri="{FF2B5EF4-FFF2-40B4-BE49-F238E27FC236}">
                  <a16:creationId xmlns:a16="http://schemas.microsoft.com/office/drawing/2014/main" id="{66155702-239E-33C2-DBDB-2DB3846E71FC}"/>
                </a:ext>
              </a:extLst>
            </p:cNvPr>
            <p:cNvSpPr/>
            <p:nvPr/>
          </p:nvSpPr>
          <p:spPr>
            <a:xfrm>
              <a:off x="5371004" y="1702294"/>
              <a:ext cx="605573" cy="597698"/>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solidFill>
              <a:schemeClr val="bg1"/>
            </a:solidFill>
            <a:ln w="28575">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srgbClr val="2B3A42"/>
                </a:solidFill>
                <a:effectLst/>
                <a:uLnTx/>
                <a:uFillTx/>
                <a:ea typeface="+mn-ea"/>
                <a:cs typeface="+mn-cs"/>
              </a:endParaRPr>
            </a:p>
          </p:txBody>
        </p:sp>
        <p:sp>
          <p:nvSpPr>
            <p:cNvPr id="34" name="Rectangle 33">
              <a:extLst>
                <a:ext uri="{FF2B5EF4-FFF2-40B4-BE49-F238E27FC236}">
                  <a16:creationId xmlns:a16="http://schemas.microsoft.com/office/drawing/2014/main" id="{D66AADBB-58AC-1466-74A0-91B8BB04414E}"/>
                </a:ext>
              </a:extLst>
            </p:cNvPr>
            <p:cNvSpPr/>
            <p:nvPr/>
          </p:nvSpPr>
          <p:spPr>
            <a:xfrm>
              <a:off x="5385897" y="1946616"/>
              <a:ext cx="582269" cy="13202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B3A42"/>
                  </a:solidFill>
                  <a:effectLst/>
                  <a:uLnTx/>
                  <a:uFillTx/>
                  <a:ea typeface="+mn-ea"/>
                  <a:cs typeface="+mn-cs"/>
                </a:rPr>
                <a:t>NHL</a:t>
              </a:r>
            </a:p>
          </p:txBody>
        </p:sp>
      </p:grpSp>
      <p:grpSp>
        <p:nvGrpSpPr>
          <p:cNvPr id="35" name="Group 34">
            <a:extLst>
              <a:ext uri="{FF2B5EF4-FFF2-40B4-BE49-F238E27FC236}">
                <a16:creationId xmlns:a16="http://schemas.microsoft.com/office/drawing/2014/main" id="{B365F6A3-5F7A-E5C6-DAA0-D3536C9ED21E}"/>
              </a:ext>
            </a:extLst>
          </p:cNvPr>
          <p:cNvGrpSpPr/>
          <p:nvPr/>
        </p:nvGrpSpPr>
        <p:grpSpPr>
          <a:xfrm>
            <a:off x="6342703" y="4424484"/>
            <a:ext cx="731520" cy="731520"/>
            <a:chOff x="5371004" y="1702294"/>
            <a:chExt cx="605573" cy="597698"/>
          </a:xfrm>
        </p:grpSpPr>
        <p:sp>
          <p:nvSpPr>
            <p:cNvPr id="36" name="Freeform 48">
              <a:extLst>
                <a:ext uri="{FF2B5EF4-FFF2-40B4-BE49-F238E27FC236}">
                  <a16:creationId xmlns:a16="http://schemas.microsoft.com/office/drawing/2014/main" id="{BD713900-D8F7-0B04-59AD-6A2598800E15}"/>
                </a:ext>
              </a:extLst>
            </p:cNvPr>
            <p:cNvSpPr/>
            <p:nvPr/>
          </p:nvSpPr>
          <p:spPr>
            <a:xfrm>
              <a:off x="5371004" y="1702294"/>
              <a:ext cx="605573" cy="597698"/>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solidFill>
              <a:schemeClr val="bg1"/>
            </a:solidFill>
            <a:ln w="28575">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srgbClr val="2B3A42"/>
                </a:solidFill>
                <a:effectLst/>
                <a:uLnTx/>
                <a:uFillTx/>
                <a:ea typeface="+mn-ea"/>
                <a:cs typeface="+mn-cs"/>
              </a:endParaRPr>
            </a:p>
          </p:txBody>
        </p:sp>
        <p:sp>
          <p:nvSpPr>
            <p:cNvPr id="37" name="Rectangle 36">
              <a:extLst>
                <a:ext uri="{FF2B5EF4-FFF2-40B4-BE49-F238E27FC236}">
                  <a16:creationId xmlns:a16="http://schemas.microsoft.com/office/drawing/2014/main" id="{EBA41000-D7FC-F19D-DE1C-908CF334349C}"/>
                </a:ext>
              </a:extLst>
            </p:cNvPr>
            <p:cNvSpPr/>
            <p:nvPr/>
          </p:nvSpPr>
          <p:spPr>
            <a:xfrm>
              <a:off x="5381862" y="1871697"/>
              <a:ext cx="582269" cy="264046"/>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B3A42"/>
                  </a:solidFill>
                  <a:effectLst/>
                  <a:uLnTx/>
                  <a:uFillTx/>
                  <a:ea typeface="+mn-ea"/>
                  <a:cs typeface="+mn-cs"/>
                </a:rPr>
                <a:t>Multiple myeloma</a:t>
              </a:r>
            </a:p>
          </p:txBody>
        </p:sp>
      </p:grpSp>
      <p:grpSp>
        <p:nvGrpSpPr>
          <p:cNvPr id="38" name="Group 37">
            <a:extLst>
              <a:ext uri="{FF2B5EF4-FFF2-40B4-BE49-F238E27FC236}">
                <a16:creationId xmlns:a16="http://schemas.microsoft.com/office/drawing/2014/main" id="{A3883097-C9EE-59F7-3107-C58E95365C4A}"/>
              </a:ext>
            </a:extLst>
          </p:cNvPr>
          <p:cNvGrpSpPr/>
          <p:nvPr/>
        </p:nvGrpSpPr>
        <p:grpSpPr>
          <a:xfrm>
            <a:off x="4186575" y="5183967"/>
            <a:ext cx="737946" cy="731520"/>
            <a:chOff x="5371004" y="1702294"/>
            <a:chExt cx="610893" cy="597698"/>
          </a:xfrm>
        </p:grpSpPr>
        <p:sp>
          <p:nvSpPr>
            <p:cNvPr id="39" name="Freeform 48">
              <a:extLst>
                <a:ext uri="{FF2B5EF4-FFF2-40B4-BE49-F238E27FC236}">
                  <a16:creationId xmlns:a16="http://schemas.microsoft.com/office/drawing/2014/main" id="{4DA50315-E0BC-07F9-D2A4-C7E1C5340929}"/>
                </a:ext>
              </a:extLst>
            </p:cNvPr>
            <p:cNvSpPr/>
            <p:nvPr/>
          </p:nvSpPr>
          <p:spPr>
            <a:xfrm>
              <a:off x="5371004" y="1702294"/>
              <a:ext cx="605573" cy="597698"/>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solidFill>
              <a:schemeClr val="bg1"/>
            </a:solidFill>
            <a:ln w="28575">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srgbClr val="2B3A42"/>
                </a:solidFill>
                <a:effectLst/>
                <a:uLnTx/>
                <a:uFillTx/>
                <a:ea typeface="+mn-ea"/>
                <a:cs typeface="+mn-cs"/>
              </a:endParaRPr>
            </a:p>
          </p:txBody>
        </p:sp>
        <p:sp>
          <p:nvSpPr>
            <p:cNvPr id="40" name="Rectangle 39">
              <a:extLst>
                <a:ext uri="{FF2B5EF4-FFF2-40B4-BE49-F238E27FC236}">
                  <a16:creationId xmlns:a16="http://schemas.microsoft.com/office/drawing/2014/main" id="{0D92621F-D3A9-847C-85D3-4C86693B6EB8}"/>
                </a:ext>
              </a:extLst>
            </p:cNvPr>
            <p:cNvSpPr/>
            <p:nvPr/>
          </p:nvSpPr>
          <p:spPr>
            <a:xfrm>
              <a:off x="5399628" y="1871540"/>
              <a:ext cx="582269" cy="264046"/>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B3A42"/>
                  </a:solidFill>
                  <a:effectLst/>
                  <a:uLnTx/>
                  <a:uFillTx/>
                  <a:ea typeface="+mn-ea"/>
                  <a:cs typeface="+mn-cs"/>
                </a:rPr>
                <a:t>MDS/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B3A42"/>
                  </a:solidFill>
                  <a:effectLst/>
                  <a:uLnTx/>
                  <a:uFillTx/>
                  <a:ea typeface="+mn-ea"/>
                  <a:cs typeface="+mn-cs"/>
                </a:rPr>
                <a:t>CMML</a:t>
              </a:r>
            </a:p>
          </p:txBody>
        </p:sp>
      </p:grpSp>
      <p:grpSp>
        <p:nvGrpSpPr>
          <p:cNvPr id="41" name="Group 40">
            <a:extLst>
              <a:ext uri="{FF2B5EF4-FFF2-40B4-BE49-F238E27FC236}">
                <a16:creationId xmlns:a16="http://schemas.microsoft.com/office/drawing/2014/main" id="{C759E1ED-D0C3-BE6E-67C2-291DB7021E3E}"/>
              </a:ext>
            </a:extLst>
          </p:cNvPr>
          <p:cNvGrpSpPr/>
          <p:nvPr/>
        </p:nvGrpSpPr>
        <p:grpSpPr>
          <a:xfrm>
            <a:off x="3248546" y="4443437"/>
            <a:ext cx="731520" cy="731520"/>
            <a:chOff x="5371004" y="1702294"/>
            <a:chExt cx="605573" cy="597698"/>
          </a:xfrm>
        </p:grpSpPr>
        <p:sp>
          <p:nvSpPr>
            <p:cNvPr id="42" name="Freeform 48">
              <a:extLst>
                <a:ext uri="{FF2B5EF4-FFF2-40B4-BE49-F238E27FC236}">
                  <a16:creationId xmlns:a16="http://schemas.microsoft.com/office/drawing/2014/main" id="{1446BFDF-679F-048F-8DC9-D093F7777573}"/>
                </a:ext>
              </a:extLst>
            </p:cNvPr>
            <p:cNvSpPr/>
            <p:nvPr/>
          </p:nvSpPr>
          <p:spPr>
            <a:xfrm>
              <a:off x="5371004" y="1702294"/>
              <a:ext cx="605573" cy="597698"/>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solidFill>
              <a:schemeClr val="bg1"/>
            </a:solidFill>
            <a:ln w="28575">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srgbClr val="2B3A42"/>
                </a:solidFill>
                <a:effectLst/>
                <a:uLnTx/>
                <a:uFillTx/>
                <a:ea typeface="+mn-ea"/>
                <a:cs typeface="+mn-cs"/>
              </a:endParaRPr>
            </a:p>
          </p:txBody>
        </p:sp>
        <p:sp>
          <p:nvSpPr>
            <p:cNvPr id="43" name="Rectangle 42">
              <a:extLst>
                <a:ext uri="{FF2B5EF4-FFF2-40B4-BE49-F238E27FC236}">
                  <a16:creationId xmlns:a16="http://schemas.microsoft.com/office/drawing/2014/main" id="{9AECB0D4-9446-98CC-4CB2-F3798EAEF900}"/>
                </a:ext>
              </a:extLst>
            </p:cNvPr>
            <p:cNvSpPr/>
            <p:nvPr/>
          </p:nvSpPr>
          <p:spPr>
            <a:xfrm>
              <a:off x="5371004" y="1948040"/>
              <a:ext cx="582269" cy="13202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B3A42"/>
                  </a:solidFill>
                  <a:effectLst/>
                  <a:uLnTx/>
                  <a:uFillTx/>
                  <a:ea typeface="+mn-ea"/>
                  <a:cs typeface="+mn-cs"/>
                </a:rPr>
                <a:t>CML</a:t>
              </a:r>
            </a:p>
          </p:txBody>
        </p:sp>
      </p:grpSp>
      <p:grpSp>
        <p:nvGrpSpPr>
          <p:cNvPr id="44" name="Group 43">
            <a:extLst>
              <a:ext uri="{FF2B5EF4-FFF2-40B4-BE49-F238E27FC236}">
                <a16:creationId xmlns:a16="http://schemas.microsoft.com/office/drawing/2014/main" id="{B37DF2C7-7985-D7BC-E314-E481D9301ED2}"/>
              </a:ext>
            </a:extLst>
          </p:cNvPr>
          <p:cNvGrpSpPr/>
          <p:nvPr/>
        </p:nvGrpSpPr>
        <p:grpSpPr>
          <a:xfrm>
            <a:off x="3651296" y="2193221"/>
            <a:ext cx="731520" cy="731520"/>
            <a:chOff x="5371004" y="1702294"/>
            <a:chExt cx="605573" cy="597698"/>
          </a:xfrm>
        </p:grpSpPr>
        <p:sp>
          <p:nvSpPr>
            <p:cNvPr id="45" name="Freeform 48">
              <a:extLst>
                <a:ext uri="{FF2B5EF4-FFF2-40B4-BE49-F238E27FC236}">
                  <a16:creationId xmlns:a16="http://schemas.microsoft.com/office/drawing/2014/main" id="{25FBD008-03EF-118A-1576-6E481E047EC2}"/>
                </a:ext>
              </a:extLst>
            </p:cNvPr>
            <p:cNvSpPr/>
            <p:nvPr/>
          </p:nvSpPr>
          <p:spPr>
            <a:xfrm>
              <a:off x="5371004" y="1702294"/>
              <a:ext cx="605573" cy="597698"/>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solidFill>
              <a:schemeClr val="bg1"/>
            </a:solidFill>
            <a:ln w="28575">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srgbClr val="2B3A42"/>
                </a:solidFill>
                <a:effectLst/>
                <a:uLnTx/>
                <a:uFillTx/>
                <a:ea typeface="+mn-ea"/>
                <a:cs typeface="+mn-cs"/>
              </a:endParaRPr>
            </a:p>
          </p:txBody>
        </p:sp>
        <p:sp>
          <p:nvSpPr>
            <p:cNvPr id="46" name="Rectangle 45">
              <a:extLst>
                <a:ext uri="{FF2B5EF4-FFF2-40B4-BE49-F238E27FC236}">
                  <a16:creationId xmlns:a16="http://schemas.microsoft.com/office/drawing/2014/main" id="{729F01BD-8F5E-2603-59D9-DD5BEA5B1980}"/>
                </a:ext>
              </a:extLst>
            </p:cNvPr>
            <p:cNvSpPr/>
            <p:nvPr/>
          </p:nvSpPr>
          <p:spPr>
            <a:xfrm>
              <a:off x="5388344" y="1929959"/>
              <a:ext cx="582269" cy="13202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B3A42"/>
                  </a:solidFill>
                  <a:effectLst/>
                  <a:uLnTx/>
                  <a:uFillTx/>
                  <a:ea typeface="+mn-ea"/>
                  <a:cs typeface="+mn-cs"/>
                </a:rPr>
                <a:t>ALL</a:t>
              </a:r>
            </a:p>
          </p:txBody>
        </p:sp>
      </p:grpSp>
      <p:grpSp>
        <p:nvGrpSpPr>
          <p:cNvPr id="47" name="Group 46">
            <a:extLst>
              <a:ext uri="{FF2B5EF4-FFF2-40B4-BE49-F238E27FC236}">
                <a16:creationId xmlns:a16="http://schemas.microsoft.com/office/drawing/2014/main" id="{7D447355-3927-E0FC-A89D-41DBEC5EA51F}"/>
              </a:ext>
            </a:extLst>
          </p:cNvPr>
          <p:cNvGrpSpPr/>
          <p:nvPr/>
        </p:nvGrpSpPr>
        <p:grpSpPr>
          <a:xfrm>
            <a:off x="3039239" y="3286829"/>
            <a:ext cx="731520" cy="731520"/>
            <a:chOff x="5371004" y="1702294"/>
            <a:chExt cx="605573" cy="597698"/>
          </a:xfrm>
        </p:grpSpPr>
        <p:sp>
          <p:nvSpPr>
            <p:cNvPr id="48" name="Freeform 48">
              <a:extLst>
                <a:ext uri="{FF2B5EF4-FFF2-40B4-BE49-F238E27FC236}">
                  <a16:creationId xmlns:a16="http://schemas.microsoft.com/office/drawing/2014/main" id="{6F709D18-F38A-33E4-D717-F3E28326E9E0}"/>
                </a:ext>
              </a:extLst>
            </p:cNvPr>
            <p:cNvSpPr/>
            <p:nvPr/>
          </p:nvSpPr>
          <p:spPr>
            <a:xfrm>
              <a:off x="5371004" y="1702294"/>
              <a:ext cx="605573" cy="597698"/>
            </a:xfrm>
            <a:custGeom>
              <a:avLst/>
              <a:gdLst>
                <a:gd name="connsiteX0" fmla="*/ 0 w 279826"/>
                <a:gd name="connsiteY0" fmla="*/ 139913 h 279826"/>
                <a:gd name="connsiteX1" fmla="*/ 139913 w 279826"/>
                <a:gd name="connsiteY1" fmla="*/ 0 h 279826"/>
                <a:gd name="connsiteX2" fmla="*/ 279826 w 279826"/>
                <a:gd name="connsiteY2" fmla="*/ 139913 h 279826"/>
                <a:gd name="connsiteX3" fmla="*/ 139913 w 279826"/>
                <a:gd name="connsiteY3" fmla="*/ 279826 h 279826"/>
                <a:gd name="connsiteX4" fmla="*/ 0 w 279826"/>
                <a:gd name="connsiteY4" fmla="*/ 139913 h 27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26" h="279826">
                  <a:moveTo>
                    <a:pt x="0" y="139913"/>
                  </a:moveTo>
                  <a:cubicBezTo>
                    <a:pt x="0" y="62641"/>
                    <a:pt x="62641" y="0"/>
                    <a:pt x="139913" y="0"/>
                  </a:cubicBezTo>
                  <a:cubicBezTo>
                    <a:pt x="217185" y="0"/>
                    <a:pt x="279826" y="62641"/>
                    <a:pt x="279826" y="139913"/>
                  </a:cubicBezTo>
                  <a:cubicBezTo>
                    <a:pt x="279826" y="217185"/>
                    <a:pt x="217185" y="279826"/>
                    <a:pt x="139913" y="279826"/>
                  </a:cubicBezTo>
                  <a:cubicBezTo>
                    <a:pt x="62641" y="279826"/>
                    <a:pt x="0" y="217185"/>
                    <a:pt x="0" y="139913"/>
                  </a:cubicBezTo>
                  <a:close/>
                </a:path>
              </a:pathLst>
            </a:custGeom>
            <a:solidFill>
              <a:schemeClr val="bg1"/>
            </a:solidFill>
            <a:ln w="28575">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70" tIns="49870" rIns="49870" bIns="4987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srgbClr val="2B3A42"/>
                </a:solidFill>
                <a:effectLst/>
                <a:uLnTx/>
                <a:uFillTx/>
                <a:ea typeface="+mn-ea"/>
                <a:cs typeface="+mn-cs"/>
              </a:endParaRPr>
            </a:p>
          </p:txBody>
        </p:sp>
        <p:sp>
          <p:nvSpPr>
            <p:cNvPr id="49" name="Rectangle 48">
              <a:extLst>
                <a:ext uri="{FF2B5EF4-FFF2-40B4-BE49-F238E27FC236}">
                  <a16:creationId xmlns:a16="http://schemas.microsoft.com/office/drawing/2014/main" id="{C109D457-9F52-5789-C1B5-ADB3D7832783}"/>
                </a:ext>
              </a:extLst>
            </p:cNvPr>
            <p:cNvSpPr/>
            <p:nvPr/>
          </p:nvSpPr>
          <p:spPr>
            <a:xfrm>
              <a:off x="5371004" y="1925980"/>
              <a:ext cx="582269" cy="13202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B3A42"/>
                  </a:solidFill>
                  <a:effectLst/>
                  <a:uLnTx/>
                  <a:uFillTx/>
                  <a:ea typeface="+mn-ea"/>
                  <a:cs typeface="+mn-cs"/>
                </a:rPr>
                <a:t>AML</a:t>
              </a:r>
            </a:p>
          </p:txBody>
        </p:sp>
      </p:grpSp>
      <p:cxnSp>
        <p:nvCxnSpPr>
          <p:cNvPr id="50" name="Straight Connector 49">
            <a:extLst>
              <a:ext uri="{FF2B5EF4-FFF2-40B4-BE49-F238E27FC236}">
                <a16:creationId xmlns:a16="http://schemas.microsoft.com/office/drawing/2014/main" id="{B0210CEC-2AD7-40EE-F3AE-910FDC6E3CCF}"/>
              </a:ext>
            </a:extLst>
          </p:cNvPr>
          <p:cNvCxnSpPr>
            <a:cxnSpLocks/>
          </p:cNvCxnSpPr>
          <p:nvPr/>
        </p:nvCxnSpPr>
        <p:spPr>
          <a:xfrm flipH="1">
            <a:off x="5460258" y="1891916"/>
            <a:ext cx="156835" cy="178058"/>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445C5D1-2A37-22E0-90D9-0043D721F1F6}"/>
              </a:ext>
            </a:extLst>
          </p:cNvPr>
          <p:cNvCxnSpPr>
            <a:cxnSpLocks/>
          </p:cNvCxnSpPr>
          <p:nvPr/>
        </p:nvCxnSpPr>
        <p:spPr>
          <a:xfrm>
            <a:off x="5614022" y="1891916"/>
            <a:ext cx="640080" cy="0"/>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386AEAA-8F35-526A-852A-298C142200A6}"/>
              </a:ext>
            </a:extLst>
          </p:cNvPr>
          <p:cNvCxnSpPr>
            <a:cxnSpLocks/>
          </p:cNvCxnSpPr>
          <p:nvPr/>
        </p:nvCxnSpPr>
        <p:spPr>
          <a:xfrm flipH="1">
            <a:off x="6678472" y="2447265"/>
            <a:ext cx="264273" cy="111716"/>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8EBEFA6-9D9A-4D49-38F4-3DD887DA7617}"/>
              </a:ext>
            </a:extLst>
          </p:cNvPr>
          <p:cNvCxnSpPr>
            <a:cxnSpLocks/>
          </p:cNvCxnSpPr>
          <p:nvPr/>
        </p:nvCxnSpPr>
        <p:spPr>
          <a:xfrm>
            <a:off x="6937366" y="2447265"/>
            <a:ext cx="1463040" cy="0"/>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6CD5938-5898-2A4C-94A2-C7E7063559B5}"/>
              </a:ext>
            </a:extLst>
          </p:cNvPr>
          <p:cNvCxnSpPr>
            <a:cxnSpLocks/>
          </p:cNvCxnSpPr>
          <p:nvPr/>
        </p:nvCxnSpPr>
        <p:spPr>
          <a:xfrm flipH="1">
            <a:off x="7176385" y="3555455"/>
            <a:ext cx="156835" cy="178058"/>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389867-D008-B2AC-CBC2-478A4DFDB93F}"/>
              </a:ext>
            </a:extLst>
          </p:cNvPr>
          <p:cNvCxnSpPr>
            <a:cxnSpLocks/>
          </p:cNvCxnSpPr>
          <p:nvPr/>
        </p:nvCxnSpPr>
        <p:spPr>
          <a:xfrm>
            <a:off x="7333219" y="3555455"/>
            <a:ext cx="457200" cy="0"/>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60AB1A0-F11A-5596-0F78-ED15F8E96DA5}"/>
              </a:ext>
            </a:extLst>
          </p:cNvPr>
          <p:cNvCxnSpPr>
            <a:cxnSpLocks/>
          </p:cNvCxnSpPr>
          <p:nvPr/>
        </p:nvCxnSpPr>
        <p:spPr>
          <a:xfrm flipH="1" flipV="1">
            <a:off x="6115455" y="5743738"/>
            <a:ext cx="370762" cy="182549"/>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CE4688-FE74-90D9-6CEA-EC5F642EDDA7}"/>
              </a:ext>
            </a:extLst>
          </p:cNvPr>
          <p:cNvCxnSpPr>
            <a:cxnSpLocks/>
          </p:cNvCxnSpPr>
          <p:nvPr/>
        </p:nvCxnSpPr>
        <p:spPr>
          <a:xfrm>
            <a:off x="6478377" y="5922374"/>
            <a:ext cx="1097280" cy="0"/>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6C9E6BE-0A52-4803-1790-F07E40F7662D}"/>
              </a:ext>
            </a:extLst>
          </p:cNvPr>
          <p:cNvCxnSpPr>
            <a:cxnSpLocks/>
            <a:endCxn id="39" idx="3"/>
          </p:cNvCxnSpPr>
          <p:nvPr/>
        </p:nvCxnSpPr>
        <p:spPr>
          <a:xfrm flipV="1">
            <a:off x="4196679" y="5915487"/>
            <a:ext cx="355656" cy="225184"/>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5F83240-D9C4-2A34-7777-0949CE74FA8A}"/>
              </a:ext>
            </a:extLst>
          </p:cNvPr>
          <p:cNvCxnSpPr>
            <a:cxnSpLocks/>
          </p:cNvCxnSpPr>
          <p:nvPr/>
        </p:nvCxnSpPr>
        <p:spPr>
          <a:xfrm flipV="1">
            <a:off x="3835809" y="6141157"/>
            <a:ext cx="365760" cy="0"/>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EED2253-3F01-B0BE-AA50-6606B5F46230}"/>
              </a:ext>
            </a:extLst>
          </p:cNvPr>
          <p:cNvCxnSpPr>
            <a:cxnSpLocks/>
          </p:cNvCxnSpPr>
          <p:nvPr/>
        </p:nvCxnSpPr>
        <p:spPr>
          <a:xfrm flipV="1">
            <a:off x="7414300" y="4908469"/>
            <a:ext cx="914400" cy="0"/>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0EA75A3-F696-1D0E-B3EA-30945BF2F104}"/>
              </a:ext>
            </a:extLst>
          </p:cNvPr>
          <p:cNvCxnSpPr>
            <a:cxnSpLocks/>
          </p:cNvCxnSpPr>
          <p:nvPr/>
        </p:nvCxnSpPr>
        <p:spPr>
          <a:xfrm flipV="1">
            <a:off x="2703849" y="5066746"/>
            <a:ext cx="274320" cy="2806"/>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A32C0FC-2652-6091-7851-3AF6FE3F42AF}"/>
              </a:ext>
            </a:extLst>
          </p:cNvPr>
          <p:cNvCxnSpPr>
            <a:cxnSpLocks/>
          </p:cNvCxnSpPr>
          <p:nvPr/>
        </p:nvCxnSpPr>
        <p:spPr>
          <a:xfrm>
            <a:off x="2889428" y="3457056"/>
            <a:ext cx="156835" cy="178058"/>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4F1BB99-F43A-25F6-7B72-7B220C73FFBB}"/>
              </a:ext>
            </a:extLst>
          </p:cNvPr>
          <p:cNvCxnSpPr>
            <a:cxnSpLocks/>
          </p:cNvCxnSpPr>
          <p:nvPr/>
        </p:nvCxnSpPr>
        <p:spPr>
          <a:xfrm>
            <a:off x="2207568" y="3457056"/>
            <a:ext cx="687470" cy="3034"/>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32B9123-0A33-BAF2-63D3-4A6876CF88A0}"/>
              </a:ext>
            </a:extLst>
          </p:cNvPr>
          <p:cNvCxnSpPr>
            <a:cxnSpLocks/>
          </p:cNvCxnSpPr>
          <p:nvPr/>
        </p:nvCxnSpPr>
        <p:spPr>
          <a:xfrm>
            <a:off x="3530672" y="2261999"/>
            <a:ext cx="156835" cy="178058"/>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5CA9708-CB3F-0C60-9C1B-3DC51531AE34}"/>
              </a:ext>
            </a:extLst>
          </p:cNvPr>
          <p:cNvCxnSpPr>
            <a:cxnSpLocks/>
          </p:cNvCxnSpPr>
          <p:nvPr/>
        </p:nvCxnSpPr>
        <p:spPr>
          <a:xfrm>
            <a:off x="2723254" y="2261999"/>
            <a:ext cx="807418" cy="3034"/>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D0E68310-1C5F-DA32-E222-FCAA6207EA6D}"/>
              </a:ext>
            </a:extLst>
          </p:cNvPr>
          <p:cNvGrpSpPr/>
          <p:nvPr/>
        </p:nvGrpSpPr>
        <p:grpSpPr>
          <a:xfrm>
            <a:off x="7385717" y="3377165"/>
            <a:ext cx="317601" cy="136123"/>
            <a:chOff x="8389877" y="2733252"/>
            <a:chExt cx="317601" cy="136123"/>
          </a:xfrm>
        </p:grpSpPr>
        <p:grpSp>
          <p:nvGrpSpPr>
            <p:cNvPr id="67" name="Group 66">
              <a:extLst>
                <a:ext uri="{FF2B5EF4-FFF2-40B4-BE49-F238E27FC236}">
                  <a16:creationId xmlns:a16="http://schemas.microsoft.com/office/drawing/2014/main" id="{3B48894E-A7F8-C29D-6964-5DB6008D3A19}"/>
                </a:ext>
              </a:extLst>
            </p:cNvPr>
            <p:cNvGrpSpPr/>
            <p:nvPr/>
          </p:nvGrpSpPr>
          <p:grpSpPr>
            <a:xfrm>
              <a:off x="8389877" y="2733252"/>
              <a:ext cx="137160" cy="136123"/>
              <a:chOff x="8775723" y="3872287"/>
              <a:chExt cx="457200" cy="454687"/>
            </a:xfrm>
          </p:grpSpPr>
          <p:sp>
            <p:nvSpPr>
              <p:cNvPr id="71" name="Oval 70">
                <a:extLst>
                  <a:ext uri="{FF2B5EF4-FFF2-40B4-BE49-F238E27FC236}">
                    <a16:creationId xmlns:a16="http://schemas.microsoft.com/office/drawing/2014/main" id="{617CF2A2-A713-2460-B7F1-8BF62B81163F}"/>
                  </a:ext>
                </a:extLst>
              </p:cNvPr>
              <p:cNvSpPr/>
              <p:nvPr/>
            </p:nvSpPr>
            <p:spPr>
              <a:xfrm>
                <a:off x="8775723" y="3872287"/>
                <a:ext cx="457200" cy="454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600"/>
              </a:p>
            </p:txBody>
          </p:sp>
          <p:sp>
            <p:nvSpPr>
              <p:cNvPr id="72" name="Chord 71">
                <a:extLst>
                  <a:ext uri="{FF2B5EF4-FFF2-40B4-BE49-F238E27FC236}">
                    <a16:creationId xmlns:a16="http://schemas.microsoft.com/office/drawing/2014/main" id="{E3971FAC-06A0-5666-6211-28BABC3584E6}"/>
                  </a:ext>
                </a:extLst>
              </p:cNvPr>
              <p:cNvSpPr/>
              <p:nvPr/>
            </p:nvSpPr>
            <p:spPr>
              <a:xfrm flipH="1">
                <a:off x="8775723" y="3872287"/>
                <a:ext cx="457200" cy="454687"/>
              </a:xfrm>
              <a:prstGeom prst="chord">
                <a:avLst>
                  <a:gd name="adj1" fmla="val 5436406"/>
                  <a:gd name="adj2" fmla="val 161749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600"/>
              </a:p>
            </p:txBody>
          </p:sp>
        </p:grpSp>
        <p:grpSp>
          <p:nvGrpSpPr>
            <p:cNvPr id="68" name="Group 67">
              <a:extLst>
                <a:ext uri="{FF2B5EF4-FFF2-40B4-BE49-F238E27FC236}">
                  <a16:creationId xmlns:a16="http://schemas.microsoft.com/office/drawing/2014/main" id="{7A8B7704-2798-D3D8-2B26-7560DE5D097D}"/>
                </a:ext>
              </a:extLst>
            </p:cNvPr>
            <p:cNvGrpSpPr/>
            <p:nvPr/>
          </p:nvGrpSpPr>
          <p:grpSpPr>
            <a:xfrm>
              <a:off x="8570318" y="2733252"/>
              <a:ext cx="137160" cy="136123"/>
              <a:chOff x="8775723" y="3872287"/>
              <a:chExt cx="457200" cy="454687"/>
            </a:xfrm>
          </p:grpSpPr>
          <p:sp>
            <p:nvSpPr>
              <p:cNvPr id="69" name="Oval 68">
                <a:extLst>
                  <a:ext uri="{FF2B5EF4-FFF2-40B4-BE49-F238E27FC236}">
                    <a16:creationId xmlns:a16="http://schemas.microsoft.com/office/drawing/2014/main" id="{9BD73241-6201-2B9E-CB31-E57D664CA557}"/>
                  </a:ext>
                </a:extLst>
              </p:cNvPr>
              <p:cNvSpPr/>
              <p:nvPr/>
            </p:nvSpPr>
            <p:spPr>
              <a:xfrm>
                <a:off x="8775723" y="3872287"/>
                <a:ext cx="457200" cy="454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600"/>
              </a:p>
            </p:txBody>
          </p:sp>
          <p:sp>
            <p:nvSpPr>
              <p:cNvPr id="70" name="Chord 69">
                <a:extLst>
                  <a:ext uri="{FF2B5EF4-FFF2-40B4-BE49-F238E27FC236}">
                    <a16:creationId xmlns:a16="http://schemas.microsoft.com/office/drawing/2014/main" id="{5524794E-0B98-9E48-1713-B52FB308AEE2}"/>
                  </a:ext>
                </a:extLst>
              </p:cNvPr>
              <p:cNvSpPr/>
              <p:nvPr/>
            </p:nvSpPr>
            <p:spPr>
              <a:xfrm flipH="1">
                <a:off x="8775723" y="3872287"/>
                <a:ext cx="457200" cy="454687"/>
              </a:xfrm>
              <a:prstGeom prst="chord">
                <a:avLst>
                  <a:gd name="adj1" fmla="val 5436406"/>
                  <a:gd name="adj2" fmla="val 161749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600"/>
              </a:p>
            </p:txBody>
          </p:sp>
        </p:grpSp>
      </p:grpSp>
      <p:sp>
        <p:nvSpPr>
          <p:cNvPr id="73" name="Oval 72">
            <a:extLst>
              <a:ext uri="{FF2B5EF4-FFF2-40B4-BE49-F238E27FC236}">
                <a16:creationId xmlns:a16="http://schemas.microsoft.com/office/drawing/2014/main" id="{CDF3AE78-6D39-29EA-DEDF-F8B5FFEE9B78}"/>
              </a:ext>
            </a:extLst>
          </p:cNvPr>
          <p:cNvSpPr/>
          <p:nvPr/>
        </p:nvSpPr>
        <p:spPr>
          <a:xfrm>
            <a:off x="5887305" y="1702971"/>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A3C065CA-E9A4-6670-2F3A-8E59C9AF824C}"/>
              </a:ext>
            </a:extLst>
          </p:cNvPr>
          <p:cNvSpPr/>
          <p:nvPr/>
        </p:nvSpPr>
        <p:spPr>
          <a:xfrm>
            <a:off x="5714116" y="1702971"/>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cxnSp>
        <p:nvCxnSpPr>
          <p:cNvPr id="75" name="Straight Connector 74">
            <a:extLst>
              <a:ext uri="{FF2B5EF4-FFF2-40B4-BE49-F238E27FC236}">
                <a16:creationId xmlns:a16="http://schemas.microsoft.com/office/drawing/2014/main" id="{E7453D5B-BB8F-BC74-0451-C9FF4440FFA6}"/>
              </a:ext>
            </a:extLst>
          </p:cNvPr>
          <p:cNvCxnSpPr>
            <a:cxnSpLocks/>
          </p:cNvCxnSpPr>
          <p:nvPr/>
        </p:nvCxnSpPr>
        <p:spPr>
          <a:xfrm flipH="1" flipV="1">
            <a:off x="7050424" y="4725200"/>
            <a:ext cx="370762" cy="182549"/>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25A75C0-D892-3C17-69BF-ABB688B40A18}"/>
              </a:ext>
            </a:extLst>
          </p:cNvPr>
          <p:cNvCxnSpPr>
            <a:cxnSpLocks/>
          </p:cNvCxnSpPr>
          <p:nvPr/>
        </p:nvCxnSpPr>
        <p:spPr>
          <a:xfrm flipV="1">
            <a:off x="2972567" y="4890064"/>
            <a:ext cx="274320" cy="182549"/>
          </a:xfrm>
          <a:prstGeom prst="line">
            <a:avLst/>
          </a:prstGeom>
          <a:ln w="12700">
            <a:solidFill>
              <a:srgbClr val="43B02A"/>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7F431CE4-724F-CAA0-7567-B4BB5900E271}"/>
              </a:ext>
            </a:extLst>
          </p:cNvPr>
          <p:cNvGrpSpPr/>
          <p:nvPr/>
        </p:nvGrpSpPr>
        <p:grpSpPr>
          <a:xfrm>
            <a:off x="2258504" y="3263379"/>
            <a:ext cx="646337" cy="137160"/>
            <a:chOff x="2704379" y="3159027"/>
            <a:chExt cx="646337" cy="137160"/>
          </a:xfrm>
        </p:grpSpPr>
        <p:sp>
          <p:nvSpPr>
            <p:cNvPr id="78" name="Oval 77">
              <a:extLst>
                <a:ext uri="{FF2B5EF4-FFF2-40B4-BE49-F238E27FC236}">
                  <a16:creationId xmlns:a16="http://schemas.microsoft.com/office/drawing/2014/main" id="{78DAAD1E-0AB4-A5CD-F356-829DE58F3948}"/>
                </a:ext>
              </a:extLst>
            </p:cNvPr>
            <p:cNvSpPr/>
            <p:nvPr/>
          </p:nvSpPr>
          <p:spPr>
            <a:xfrm>
              <a:off x="2704379" y="3159027"/>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9" name="Oval 78">
              <a:extLst>
                <a:ext uri="{FF2B5EF4-FFF2-40B4-BE49-F238E27FC236}">
                  <a16:creationId xmlns:a16="http://schemas.microsoft.com/office/drawing/2014/main" id="{1CDF4E80-9BCF-E37F-5BAC-A06E5BB72607}"/>
                </a:ext>
              </a:extLst>
            </p:cNvPr>
            <p:cNvSpPr/>
            <p:nvPr/>
          </p:nvSpPr>
          <p:spPr>
            <a:xfrm>
              <a:off x="2874104" y="3159027"/>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ED2DF630-9117-3449-D87A-3E948092ACFE}"/>
                </a:ext>
              </a:extLst>
            </p:cNvPr>
            <p:cNvSpPr/>
            <p:nvPr/>
          </p:nvSpPr>
          <p:spPr>
            <a:xfrm>
              <a:off x="3043829" y="3159027"/>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Oval 80">
              <a:extLst>
                <a:ext uri="{FF2B5EF4-FFF2-40B4-BE49-F238E27FC236}">
                  <a16:creationId xmlns:a16="http://schemas.microsoft.com/office/drawing/2014/main" id="{E1F129B9-2C86-3B3A-201F-22E69BECD396}"/>
                </a:ext>
              </a:extLst>
            </p:cNvPr>
            <p:cNvSpPr/>
            <p:nvPr/>
          </p:nvSpPr>
          <p:spPr>
            <a:xfrm>
              <a:off x="3213556" y="3159027"/>
              <a:ext cx="137160" cy="137160"/>
            </a:xfrm>
            <a:prstGeom prst="ellipse">
              <a:avLst/>
            </a:prstGeom>
            <a:solidFill>
              <a:srgbClr val="00A3E0"/>
            </a:solidFill>
            <a:ln>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ADA3382C-3518-8129-B6F3-27216CEB1B50}"/>
              </a:ext>
            </a:extLst>
          </p:cNvPr>
          <p:cNvGrpSpPr/>
          <p:nvPr/>
        </p:nvGrpSpPr>
        <p:grpSpPr>
          <a:xfrm>
            <a:off x="2859151" y="2076884"/>
            <a:ext cx="627728" cy="137160"/>
            <a:chOff x="3128322" y="2131239"/>
            <a:chExt cx="627728" cy="137160"/>
          </a:xfrm>
        </p:grpSpPr>
        <p:grpSp>
          <p:nvGrpSpPr>
            <p:cNvPr id="83" name="Group 82">
              <a:extLst>
                <a:ext uri="{FF2B5EF4-FFF2-40B4-BE49-F238E27FC236}">
                  <a16:creationId xmlns:a16="http://schemas.microsoft.com/office/drawing/2014/main" id="{EC8E49C3-9C0C-4F0E-887F-805717F75911}"/>
                </a:ext>
              </a:extLst>
            </p:cNvPr>
            <p:cNvGrpSpPr/>
            <p:nvPr/>
          </p:nvGrpSpPr>
          <p:grpSpPr>
            <a:xfrm>
              <a:off x="3455126" y="2131758"/>
              <a:ext cx="137160" cy="136123"/>
              <a:chOff x="8775723" y="3872287"/>
              <a:chExt cx="457200" cy="454687"/>
            </a:xfrm>
          </p:grpSpPr>
          <p:sp>
            <p:nvSpPr>
              <p:cNvPr id="89" name="Oval 88">
                <a:extLst>
                  <a:ext uri="{FF2B5EF4-FFF2-40B4-BE49-F238E27FC236}">
                    <a16:creationId xmlns:a16="http://schemas.microsoft.com/office/drawing/2014/main" id="{F8079AF9-FE77-D224-A9B4-65B9750B1B6C}"/>
                  </a:ext>
                </a:extLst>
              </p:cNvPr>
              <p:cNvSpPr/>
              <p:nvPr/>
            </p:nvSpPr>
            <p:spPr>
              <a:xfrm>
                <a:off x="8775723" y="3872287"/>
                <a:ext cx="457200" cy="454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600"/>
              </a:p>
            </p:txBody>
          </p:sp>
          <p:sp>
            <p:nvSpPr>
              <p:cNvPr id="90" name="Chord 89">
                <a:extLst>
                  <a:ext uri="{FF2B5EF4-FFF2-40B4-BE49-F238E27FC236}">
                    <a16:creationId xmlns:a16="http://schemas.microsoft.com/office/drawing/2014/main" id="{C541668C-272A-0477-16B6-98F49BF04FC6}"/>
                  </a:ext>
                </a:extLst>
              </p:cNvPr>
              <p:cNvSpPr/>
              <p:nvPr/>
            </p:nvSpPr>
            <p:spPr>
              <a:xfrm flipH="1">
                <a:off x="8775723" y="3872287"/>
                <a:ext cx="457200" cy="454687"/>
              </a:xfrm>
              <a:prstGeom prst="chord">
                <a:avLst>
                  <a:gd name="adj1" fmla="val 5436406"/>
                  <a:gd name="adj2" fmla="val 1617493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600"/>
              </a:p>
            </p:txBody>
          </p:sp>
        </p:grpSp>
        <p:grpSp>
          <p:nvGrpSpPr>
            <p:cNvPr id="84" name="Group 83">
              <a:extLst>
                <a:ext uri="{FF2B5EF4-FFF2-40B4-BE49-F238E27FC236}">
                  <a16:creationId xmlns:a16="http://schemas.microsoft.com/office/drawing/2014/main" id="{83C012D9-A6D0-DBD5-DF38-F6BDBC124B59}"/>
                </a:ext>
              </a:extLst>
            </p:cNvPr>
            <p:cNvGrpSpPr/>
            <p:nvPr/>
          </p:nvGrpSpPr>
          <p:grpSpPr>
            <a:xfrm>
              <a:off x="3618528" y="2131475"/>
              <a:ext cx="137522" cy="136689"/>
              <a:chOff x="3608177" y="2128036"/>
              <a:chExt cx="137522" cy="136689"/>
            </a:xfrm>
          </p:grpSpPr>
          <p:sp>
            <p:nvSpPr>
              <p:cNvPr id="87" name="Oval 86">
                <a:extLst>
                  <a:ext uri="{FF2B5EF4-FFF2-40B4-BE49-F238E27FC236}">
                    <a16:creationId xmlns:a16="http://schemas.microsoft.com/office/drawing/2014/main" id="{E2F2281B-EBB9-4B4D-6A84-9BDA7D8FFE1E}"/>
                  </a:ext>
                </a:extLst>
              </p:cNvPr>
              <p:cNvSpPr/>
              <p:nvPr/>
            </p:nvSpPr>
            <p:spPr>
              <a:xfrm>
                <a:off x="3608177" y="2128319"/>
                <a:ext cx="137160" cy="1364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Chord 87">
                <a:extLst>
                  <a:ext uri="{FF2B5EF4-FFF2-40B4-BE49-F238E27FC236}">
                    <a16:creationId xmlns:a16="http://schemas.microsoft.com/office/drawing/2014/main" id="{9D812AD7-166E-2B03-3834-5475BD3B746F}"/>
                  </a:ext>
                </a:extLst>
              </p:cNvPr>
              <p:cNvSpPr/>
              <p:nvPr/>
            </p:nvSpPr>
            <p:spPr>
              <a:xfrm flipH="1">
                <a:off x="3608539" y="2128036"/>
                <a:ext cx="137160" cy="136406"/>
              </a:xfrm>
              <a:prstGeom prst="chord">
                <a:avLst>
                  <a:gd name="adj1" fmla="val 5436406"/>
                  <a:gd name="adj2" fmla="val 16174933"/>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Oval 84">
              <a:extLst>
                <a:ext uri="{FF2B5EF4-FFF2-40B4-BE49-F238E27FC236}">
                  <a16:creationId xmlns:a16="http://schemas.microsoft.com/office/drawing/2014/main" id="{FFCEF2E0-2CFC-9ABC-7CE9-07CFAC653D6E}"/>
                </a:ext>
              </a:extLst>
            </p:cNvPr>
            <p:cNvSpPr/>
            <p:nvPr/>
          </p:nvSpPr>
          <p:spPr>
            <a:xfrm>
              <a:off x="3291724" y="2131239"/>
              <a:ext cx="137160" cy="137160"/>
            </a:xfrm>
            <a:prstGeom prst="ellipse">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Oval 85">
              <a:extLst>
                <a:ext uri="{FF2B5EF4-FFF2-40B4-BE49-F238E27FC236}">
                  <a16:creationId xmlns:a16="http://schemas.microsoft.com/office/drawing/2014/main" id="{5B610AB1-2AAD-3653-2B24-845C90FED199}"/>
                </a:ext>
              </a:extLst>
            </p:cNvPr>
            <p:cNvSpPr/>
            <p:nvPr/>
          </p:nvSpPr>
          <p:spPr>
            <a:xfrm>
              <a:off x="3128322" y="2131239"/>
              <a:ext cx="137160" cy="137160"/>
            </a:xfrm>
            <a:prstGeom prst="ellipse">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91" name="Oval 90">
            <a:extLst>
              <a:ext uri="{FF2B5EF4-FFF2-40B4-BE49-F238E27FC236}">
                <a16:creationId xmlns:a16="http://schemas.microsoft.com/office/drawing/2014/main" id="{D6792AA7-54C7-EFD6-F342-5D574F1EBBDA}"/>
              </a:ext>
            </a:extLst>
          </p:cNvPr>
          <p:cNvSpPr/>
          <p:nvPr/>
        </p:nvSpPr>
        <p:spPr>
          <a:xfrm>
            <a:off x="2754754" y="4892386"/>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92" name="Group 91">
            <a:extLst>
              <a:ext uri="{FF2B5EF4-FFF2-40B4-BE49-F238E27FC236}">
                <a16:creationId xmlns:a16="http://schemas.microsoft.com/office/drawing/2014/main" id="{32775707-1FE8-F151-6051-D237279A727E}"/>
              </a:ext>
            </a:extLst>
          </p:cNvPr>
          <p:cNvGrpSpPr/>
          <p:nvPr/>
        </p:nvGrpSpPr>
        <p:grpSpPr>
          <a:xfrm>
            <a:off x="6947244" y="2088940"/>
            <a:ext cx="1004007" cy="140124"/>
            <a:chOff x="7251108" y="2249958"/>
            <a:chExt cx="1004007" cy="140124"/>
          </a:xfrm>
        </p:grpSpPr>
        <p:sp>
          <p:nvSpPr>
            <p:cNvPr id="93" name="Oval 92">
              <a:extLst>
                <a:ext uri="{FF2B5EF4-FFF2-40B4-BE49-F238E27FC236}">
                  <a16:creationId xmlns:a16="http://schemas.microsoft.com/office/drawing/2014/main" id="{5DC328C7-F6D5-AA71-43AF-D2B6435B925D}"/>
                </a:ext>
              </a:extLst>
            </p:cNvPr>
            <p:cNvSpPr/>
            <p:nvPr/>
          </p:nvSpPr>
          <p:spPr>
            <a:xfrm>
              <a:off x="7600752" y="2251629"/>
              <a:ext cx="137160" cy="137160"/>
            </a:xfrm>
            <a:prstGeom prst="ellipse">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B008A05E-1C0E-64E3-B855-C3F1B702D43E}"/>
                </a:ext>
              </a:extLst>
            </p:cNvPr>
            <p:cNvSpPr/>
            <p:nvPr/>
          </p:nvSpPr>
          <p:spPr>
            <a:xfrm>
              <a:off x="8117955" y="2249958"/>
              <a:ext cx="137160" cy="1371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8ED84873-41E4-28AA-A0F0-43F929F8FB12}"/>
                </a:ext>
              </a:extLst>
            </p:cNvPr>
            <p:cNvSpPr/>
            <p:nvPr/>
          </p:nvSpPr>
          <p:spPr>
            <a:xfrm>
              <a:off x="7945554" y="2251629"/>
              <a:ext cx="137160" cy="137160"/>
            </a:xfrm>
            <a:prstGeom prst="ellipse">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6" name="Oval 95">
              <a:extLst>
                <a:ext uri="{FF2B5EF4-FFF2-40B4-BE49-F238E27FC236}">
                  <a16:creationId xmlns:a16="http://schemas.microsoft.com/office/drawing/2014/main" id="{EBAE1210-6998-A4C0-2270-B85A1A27C4FA}"/>
                </a:ext>
              </a:extLst>
            </p:cNvPr>
            <p:cNvSpPr/>
            <p:nvPr/>
          </p:nvSpPr>
          <p:spPr>
            <a:xfrm>
              <a:off x="7773153" y="2251629"/>
              <a:ext cx="137160" cy="137160"/>
            </a:xfrm>
            <a:prstGeom prst="ellipse">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97" name="Group 96">
              <a:extLst>
                <a:ext uri="{FF2B5EF4-FFF2-40B4-BE49-F238E27FC236}">
                  <a16:creationId xmlns:a16="http://schemas.microsoft.com/office/drawing/2014/main" id="{49B3FE86-1B17-D63C-EC3C-AACED3E340EE}"/>
                </a:ext>
              </a:extLst>
            </p:cNvPr>
            <p:cNvGrpSpPr/>
            <p:nvPr/>
          </p:nvGrpSpPr>
          <p:grpSpPr>
            <a:xfrm>
              <a:off x="7251108" y="2252148"/>
              <a:ext cx="137186" cy="136123"/>
              <a:chOff x="8185010" y="3872287"/>
              <a:chExt cx="457292" cy="454687"/>
            </a:xfrm>
          </p:grpSpPr>
          <p:sp>
            <p:nvSpPr>
              <p:cNvPr id="99" name="Oval 98">
                <a:extLst>
                  <a:ext uri="{FF2B5EF4-FFF2-40B4-BE49-F238E27FC236}">
                    <a16:creationId xmlns:a16="http://schemas.microsoft.com/office/drawing/2014/main" id="{2A02D3D0-B500-74E2-2040-D51E91C1DA03}"/>
                  </a:ext>
                </a:extLst>
              </p:cNvPr>
              <p:cNvSpPr/>
              <p:nvPr/>
            </p:nvSpPr>
            <p:spPr>
              <a:xfrm>
                <a:off x="8185097" y="3872287"/>
                <a:ext cx="457205" cy="454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600"/>
              </a:p>
            </p:txBody>
          </p:sp>
          <p:sp>
            <p:nvSpPr>
              <p:cNvPr id="100" name="Chord 99">
                <a:extLst>
                  <a:ext uri="{FF2B5EF4-FFF2-40B4-BE49-F238E27FC236}">
                    <a16:creationId xmlns:a16="http://schemas.microsoft.com/office/drawing/2014/main" id="{6BC15E30-51C2-1A76-C8B6-05A5672903E4}"/>
                  </a:ext>
                </a:extLst>
              </p:cNvPr>
              <p:cNvSpPr/>
              <p:nvPr/>
            </p:nvSpPr>
            <p:spPr>
              <a:xfrm flipH="1">
                <a:off x="8185010" y="3872287"/>
                <a:ext cx="457205" cy="454687"/>
              </a:xfrm>
              <a:prstGeom prst="chord">
                <a:avLst>
                  <a:gd name="adj1" fmla="val 5436406"/>
                  <a:gd name="adj2" fmla="val 161749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600"/>
              </a:p>
            </p:txBody>
          </p:sp>
        </p:grpSp>
        <p:sp>
          <p:nvSpPr>
            <p:cNvPr id="98" name="Oval 97">
              <a:extLst>
                <a:ext uri="{FF2B5EF4-FFF2-40B4-BE49-F238E27FC236}">
                  <a16:creationId xmlns:a16="http://schemas.microsoft.com/office/drawing/2014/main" id="{8CB99DB3-76B8-345C-9165-35137D3B183C}"/>
                </a:ext>
              </a:extLst>
            </p:cNvPr>
            <p:cNvSpPr/>
            <p:nvPr/>
          </p:nvSpPr>
          <p:spPr>
            <a:xfrm>
              <a:off x="7420062" y="2252922"/>
              <a:ext cx="137160" cy="137160"/>
            </a:xfrm>
            <a:prstGeom prst="ellipse">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101" name="Group 100">
            <a:extLst>
              <a:ext uri="{FF2B5EF4-FFF2-40B4-BE49-F238E27FC236}">
                <a16:creationId xmlns:a16="http://schemas.microsoft.com/office/drawing/2014/main" id="{699797BF-D31A-2185-F688-B6E6120AEE69}"/>
              </a:ext>
            </a:extLst>
          </p:cNvPr>
          <p:cNvGrpSpPr/>
          <p:nvPr/>
        </p:nvGrpSpPr>
        <p:grpSpPr>
          <a:xfrm>
            <a:off x="2426651" y="3085828"/>
            <a:ext cx="478190" cy="137160"/>
            <a:chOff x="2872526" y="2981476"/>
            <a:chExt cx="478190" cy="137160"/>
          </a:xfrm>
        </p:grpSpPr>
        <p:sp>
          <p:nvSpPr>
            <p:cNvPr id="102" name="Oval 101">
              <a:extLst>
                <a:ext uri="{FF2B5EF4-FFF2-40B4-BE49-F238E27FC236}">
                  <a16:creationId xmlns:a16="http://schemas.microsoft.com/office/drawing/2014/main" id="{93C50C8B-8E06-3468-E307-5AC78F1FE8AB}"/>
                </a:ext>
              </a:extLst>
            </p:cNvPr>
            <p:cNvSpPr/>
            <p:nvPr/>
          </p:nvSpPr>
          <p:spPr>
            <a:xfrm>
              <a:off x="3042251" y="2981476"/>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3" name="Oval 102">
              <a:extLst>
                <a:ext uri="{FF2B5EF4-FFF2-40B4-BE49-F238E27FC236}">
                  <a16:creationId xmlns:a16="http://schemas.microsoft.com/office/drawing/2014/main" id="{7DB25916-58CE-077A-3278-D0D160AC30D0}"/>
                </a:ext>
              </a:extLst>
            </p:cNvPr>
            <p:cNvSpPr/>
            <p:nvPr/>
          </p:nvSpPr>
          <p:spPr>
            <a:xfrm>
              <a:off x="2872526" y="2981476"/>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4" name="Oval 103">
              <a:extLst>
                <a:ext uri="{FF2B5EF4-FFF2-40B4-BE49-F238E27FC236}">
                  <a16:creationId xmlns:a16="http://schemas.microsoft.com/office/drawing/2014/main" id="{2A2A7CD7-1FC6-B5C2-1DE8-8F2D9A15AB4A}"/>
                </a:ext>
              </a:extLst>
            </p:cNvPr>
            <p:cNvSpPr/>
            <p:nvPr/>
          </p:nvSpPr>
          <p:spPr>
            <a:xfrm>
              <a:off x="3213556" y="2981476"/>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5" name="Oval 104">
            <a:extLst>
              <a:ext uri="{FF2B5EF4-FFF2-40B4-BE49-F238E27FC236}">
                <a16:creationId xmlns:a16="http://schemas.microsoft.com/office/drawing/2014/main" id="{6640FE3B-43A1-3969-500A-43F36DB7C6F5}"/>
              </a:ext>
            </a:extLst>
          </p:cNvPr>
          <p:cNvSpPr/>
          <p:nvPr/>
        </p:nvSpPr>
        <p:spPr>
          <a:xfrm>
            <a:off x="5715719" y="1537722"/>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Isosceles Triangle 105">
            <a:extLst>
              <a:ext uri="{FF2B5EF4-FFF2-40B4-BE49-F238E27FC236}">
                <a16:creationId xmlns:a16="http://schemas.microsoft.com/office/drawing/2014/main" id="{CC3B25CE-3035-C068-6E10-D065FA95AB78}"/>
              </a:ext>
            </a:extLst>
          </p:cNvPr>
          <p:cNvSpPr/>
          <p:nvPr/>
        </p:nvSpPr>
        <p:spPr>
          <a:xfrm>
            <a:off x="3909387" y="5959364"/>
            <a:ext cx="134928" cy="13716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107" name="Group 106">
            <a:extLst>
              <a:ext uri="{FF2B5EF4-FFF2-40B4-BE49-F238E27FC236}">
                <a16:creationId xmlns:a16="http://schemas.microsoft.com/office/drawing/2014/main" id="{C2CFB3AA-D8A9-E8E3-448D-E11FEBFEAD81}"/>
              </a:ext>
            </a:extLst>
          </p:cNvPr>
          <p:cNvGrpSpPr/>
          <p:nvPr/>
        </p:nvGrpSpPr>
        <p:grpSpPr>
          <a:xfrm>
            <a:off x="6461044" y="5462191"/>
            <a:ext cx="682777" cy="431762"/>
            <a:chOff x="7334458" y="5212823"/>
            <a:chExt cx="682777" cy="431762"/>
          </a:xfrm>
        </p:grpSpPr>
        <p:sp>
          <p:nvSpPr>
            <p:cNvPr id="108" name="Oval 107">
              <a:extLst>
                <a:ext uri="{FF2B5EF4-FFF2-40B4-BE49-F238E27FC236}">
                  <a16:creationId xmlns:a16="http://schemas.microsoft.com/office/drawing/2014/main" id="{3E049A35-62BB-FC48-B316-AF7CEE59282C}"/>
                </a:ext>
              </a:extLst>
            </p:cNvPr>
            <p:cNvSpPr/>
            <p:nvPr/>
          </p:nvSpPr>
          <p:spPr>
            <a:xfrm>
              <a:off x="7524980" y="5507425"/>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9" name="Oval 108">
              <a:extLst>
                <a:ext uri="{FF2B5EF4-FFF2-40B4-BE49-F238E27FC236}">
                  <a16:creationId xmlns:a16="http://schemas.microsoft.com/office/drawing/2014/main" id="{6B9C84CC-6A84-2659-AB9E-FB3D457EF921}"/>
                </a:ext>
              </a:extLst>
            </p:cNvPr>
            <p:cNvSpPr/>
            <p:nvPr/>
          </p:nvSpPr>
          <p:spPr>
            <a:xfrm>
              <a:off x="7351791" y="5507425"/>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0" name="Oval 109">
              <a:extLst>
                <a:ext uri="{FF2B5EF4-FFF2-40B4-BE49-F238E27FC236}">
                  <a16:creationId xmlns:a16="http://schemas.microsoft.com/office/drawing/2014/main" id="{85040F75-F16A-D9BA-2516-C2B2D12E411B}"/>
                </a:ext>
              </a:extLst>
            </p:cNvPr>
            <p:cNvSpPr/>
            <p:nvPr/>
          </p:nvSpPr>
          <p:spPr>
            <a:xfrm>
              <a:off x="7703500" y="5507425"/>
              <a:ext cx="137160" cy="137160"/>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1" name="Oval 110">
              <a:extLst>
                <a:ext uri="{FF2B5EF4-FFF2-40B4-BE49-F238E27FC236}">
                  <a16:creationId xmlns:a16="http://schemas.microsoft.com/office/drawing/2014/main" id="{FCC5ACD0-0A83-DED3-1675-E12176034809}"/>
                </a:ext>
              </a:extLst>
            </p:cNvPr>
            <p:cNvSpPr/>
            <p:nvPr/>
          </p:nvSpPr>
          <p:spPr>
            <a:xfrm>
              <a:off x="7880075" y="5507425"/>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112" name="Group 111">
              <a:extLst>
                <a:ext uri="{FF2B5EF4-FFF2-40B4-BE49-F238E27FC236}">
                  <a16:creationId xmlns:a16="http://schemas.microsoft.com/office/drawing/2014/main" id="{E7964E30-9898-4E77-C902-265D0B93CA83}"/>
                </a:ext>
              </a:extLst>
            </p:cNvPr>
            <p:cNvGrpSpPr/>
            <p:nvPr/>
          </p:nvGrpSpPr>
          <p:grpSpPr>
            <a:xfrm>
              <a:off x="7334458" y="5212823"/>
              <a:ext cx="161072" cy="269472"/>
              <a:chOff x="7334458" y="5212823"/>
              <a:chExt cx="161072" cy="269472"/>
            </a:xfrm>
          </p:grpSpPr>
          <p:sp>
            <p:nvSpPr>
              <p:cNvPr id="113" name="Oval 112">
                <a:extLst>
                  <a:ext uri="{FF2B5EF4-FFF2-40B4-BE49-F238E27FC236}">
                    <a16:creationId xmlns:a16="http://schemas.microsoft.com/office/drawing/2014/main" id="{1C60D950-7D96-5200-B139-DDCE58824D63}"/>
                  </a:ext>
                </a:extLst>
              </p:cNvPr>
              <p:cNvSpPr/>
              <p:nvPr/>
            </p:nvSpPr>
            <p:spPr>
              <a:xfrm>
                <a:off x="7346298" y="5345135"/>
                <a:ext cx="137160" cy="137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4" name="Multiplication Sign 113">
                <a:extLst>
                  <a:ext uri="{FF2B5EF4-FFF2-40B4-BE49-F238E27FC236}">
                    <a16:creationId xmlns:a16="http://schemas.microsoft.com/office/drawing/2014/main" id="{655648A7-B7C0-E4CE-C03D-7EB7386476BB}"/>
                  </a:ext>
                </a:extLst>
              </p:cNvPr>
              <p:cNvSpPr/>
              <p:nvPr/>
            </p:nvSpPr>
            <p:spPr>
              <a:xfrm>
                <a:off x="7334458" y="5212823"/>
                <a:ext cx="161072" cy="13693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sp>
        <p:nvSpPr>
          <p:cNvPr id="115" name="Oval 114">
            <a:extLst>
              <a:ext uri="{FF2B5EF4-FFF2-40B4-BE49-F238E27FC236}">
                <a16:creationId xmlns:a16="http://schemas.microsoft.com/office/drawing/2014/main" id="{2D5456C4-1266-FF55-CC72-9C43CAF323D2}"/>
              </a:ext>
            </a:extLst>
          </p:cNvPr>
          <p:cNvSpPr/>
          <p:nvPr/>
        </p:nvSpPr>
        <p:spPr>
          <a:xfrm>
            <a:off x="6946080" y="2257430"/>
            <a:ext cx="137160" cy="1371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6" name="Oval 115">
            <a:extLst>
              <a:ext uri="{FF2B5EF4-FFF2-40B4-BE49-F238E27FC236}">
                <a16:creationId xmlns:a16="http://schemas.microsoft.com/office/drawing/2014/main" id="{D955F344-A64C-9516-F602-FA362BBD631E}"/>
              </a:ext>
            </a:extLst>
          </p:cNvPr>
          <p:cNvSpPr/>
          <p:nvPr/>
        </p:nvSpPr>
        <p:spPr>
          <a:xfrm>
            <a:off x="7118481" y="2257430"/>
            <a:ext cx="137160" cy="1371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7" name="Oval 116">
            <a:extLst>
              <a:ext uri="{FF2B5EF4-FFF2-40B4-BE49-F238E27FC236}">
                <a16:creationId xmlns:a16="http://schemas.microsoft.com/office/drawing/2014/main" id="{5D561530-8F4A-CBDA-48AF-F3792938E51E}"/>
              </a:ext>
            </a:extLst>
          </p:cNvPr>
          <p:cNvSpPr/>
          <p:nvPr/>
        </p:nvSpPr>
        <p:spPr>
          <a:xfrm>
            <a:off x="7296891" y="2257526"/>
            <a:ext cx="137160" cy="137160"/>
          </a:xfrm>
          <a:prstGeom prst="ellipse">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Oval 117">
            <a:extLst>
              <a:ext uri="{FF2B5EF4-FFF2-40B4-BE49-F238E27FC236}">
                <a16:creationId xmlns:a16="http://schemas.microsoft.com/office/drawing/2014/main" id="{C9B6DA04-8982-EBE5-DFD3-2001F81C5834}"/>
              </a:ext>
            </a:extLst>
          </p:cNvPr>
          <p:cNvSpPr/>
          <p:nvPr/>
        </p:nvSpPr>
        <p:spPr>
          <a:xfrm>
            <a:off x="7641693" y="2257526"/>
            <a:ext cx="137160" cy="137160"/>
          </a:xfrm>
          <a:prstGeom prst="ellipse">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9" name="Oval 118">
            <a:extLst>
              <a:ext uri="{FF2B5EF4-FFF2-40B4-BE49-F238E27FC236}">
                <a16:creationId xmlns:a16="http://schemas.microsoft.com/office/drawing/2014/main" id="{0B6B946B-0C6B-1159-6C34-E033C44600A8}"/>
              </a:ext>
            </a:extLst>
          </p:cNvPr>
          <p:cNvSpPr/>
          <p:nvPr/>
        </p:nvSpPr>
        <p:spPr>
          <a:xfrm>
            <a:off x="7472357" y="2257449"/>
            <a:ext cx="137160" cy="137160"/>
          </a:xfrm>
          <a:prstGeom prst="ellipse">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120" name="Group 119">
            <a:extLst>
              <a:ext uri="{FF2B5EF4-FFF2-40B4-BE49-F238E27FC236}">
                <a16:creationId xmlns:a16="http://schemas.microsoft.com/office/drawing/2014/main" id="{261D8589-3042-7116-38E3-022EF6D2B6EE}"/>
              </a:ext>
            </a:extLst>
          </p:cNvPr>
          <p:cNvGrpSpPr/>
          <p:nvPr/>
        </p:nvGrpSpPr>
        <p:grpSpPr>
          <a:xfrm>
            <a:off x="7434014" y="4538825"/>
            <a:ext cx="656690" cy="139886"/>
            <a:chOff x="7929687" y="4415314"/>
            <a:chExt cx="656690" cy="139886"/>
          </a:xfrm>
        </p:grpSpPr>
        <p:sp>
          <p:nvSpPr>
            <p:cNvPr id="121" name="Oval 120">
              <a:extLst>
                <a:ext uri="{FF2B5EF4-FFF2-40B4-BE49-F238E27FC236}">
                  <a16:creationId xmlns:a16="http://schemas.microsoft.com/office/drawing/2014/main" id="{26E74A1C-C039-F504-102E-9F98925D0CEA}"/>
                </a:ext>
              </a:extLst>
            </p:cNvPr>
            <p:cNvSpPr/>
            <p:nvPr/>
          </p:nvSpPr>
          <p:spPr>
            <a:xfrm>
              <a:off x="7929687" y="4415314"/>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22" name="Oval 121">
              <a:extLst>
                <a:ext uri="{FF2B5EF4-FFF2-40B4-BE49-F238E27FC236}">
                  <a16:creationId xmlns:a16="http://schemas.microsoft.com/office/drawing/2014/main" id="{298B54AE-3737-B7FA-AB65-CEEB032B8049}"/>
                </a:ext>
              </a:extLst>
            </p:cNvPr>
            <p:cNvSpPr/>
            <p:nvPr/>
          </p:nvSpPr>
          <p:spPr>
            <a:xfrm>
              <a:off x="8105570" y="4415314"/>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23" name="Oval 122">
              <a:extLst>
                <a:ext uri="{FF2B5EF4-FFF2-40B4-BE49-F238E27FC236}">
                  <a16:creationId xmlns:a16="http://schemas.microsoft.com/office/drawing/2014/main" id="{C0A75C76-4BB4-7BAF-3A30-D7D53DFF67CB}"/>
                </a:ext>
              </a:extLst>
            </p:cNvPr>
            <p:cNvSpPr/>
            <p:nvPr/>
          </p:nvSpPr>
          <p:spPr>
            <a:xfrm>
              <a:off x="8273334" y="4418040"/>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24" name="Oval 123">
              <a:extLst>
                <a:ext uri="{FF2B5EF4-FFF2-40B4-BE49-F238E27FC236}">
                  <a16:creationId xmlns:a16="http://schemas.microsoft.com/office/drawing/2014/main" id="{8CE6438A-9411-127D-F550-66C2F7129A3E}"/>
                </a:ext>
              </a:extLst>
            </p:cNvPr>
            <p:cNvSpPr/>
            <p:nvPr/>
          </p:nvSpPr>
          <p:spPr>
            <a:xfrm>
              <a:off x="8449217" y="4418040"/>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125" name="Group 124">
            <a:extLst>
              <a:ext uri="{FF2B5EF4-FFF2-40B4-BE49-F238E27FC236}">
                <a16:creationId xmlns:a16="http://schemas.microsoft.com/office/drawing/2014/main" id="{C2950B44-0798-7833-2B59-C73717A1FA4D}"/>
              </a:ext>
            </a:extLst>
          </p:cNvPr>
          <p:cNvGrpSpPr/>
          <p:nvPr/>
        </p:nvGrpSpPr>
        <p:grpSpPr>
          <a:xfrm>
            <a:off x="7416848" y="4202607"/>
            <a:ext cx="676949" cy="282596"/>
            <a:chOff x="7912521" y="4079096"/>
            <a:chExt cx="676949" cy="282596"/>
          </a:xfrm>
        </p:grpSpPr>
        <p:sp>
          <p:nvSpPr>
            <p:cNvPr id="126" name="Oval 125">
              <a:extLst>
                <a:ext uri="{FF2B5EF4-FFF2-40B4-BE49-F238E27FC236}">
                  <a16:creationId xmlns:a16="http://schemas.microsoft.com/office/drawing/2014/main" id="{DFEAEEE6-66FF-31A2-4FA9-E6E646560311}"/>
                </a:ext>
              </a:extLst>
            </p:cNvPr>
            <p:cNvSpPr/>
            <p:nvPr/>
          </p:nvSpPr>
          <p:spPr>
            <a:xfrm>
              <a:off x="8097559" y="4224532"/>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127" name="Group 126">
              <a:extLst>
                <a:ext uri="{FF2B5EF4-FFF2-40B4-BE49-F238E27FC236}">
                  <a16:creationId xmlns:a16="http://schemas.microsoft.com/office/drawing/2014/main" id="{7B950AD4-90B6-3D4D-59C1-BBCCA978FCD9}"/>
                </a:ext>
              </a:extLst>
            </p:cNvPr>
            <p:cNvGrpSpPr/>
            <p:nvPr/>
          </p:nvGrpSpPr>
          <p:grpSpPr>
            <a:xfrm>
              <a:off x="8085236" y="4079096"/>
              <a:ext cx="328068" cy="282596"/>
              <a:chOff x="8085236" y="4079096"/>
              <a:chExt cx="328068" cy="282596"/>
            </a:xfrm>
          </p:grpSpPr>
          <p:sp>
            <p:nvSpPr>
              <p:cNvPr id="134" name="Oval 133">
                <a:extLst>
                  <a:ext uri="{FF2B5EF4-FFF2-40B4-BE49-F238E27FC236}">
                    <a16:creationId xmlns:a16="http://schemas.microsoft.com/office/drawing/2014/main" id="{A0DEBAD1-A53F-CDE2-65D8-1F1EA87C16E3}"/>
                  </a:ext>
                </a:extLst>
              </p:cNvPr>
              <p:cNvSpPr/>
              <p:nvPr/>
            </p:nvSpPr>
            <p:spPr>
              <a:xfrm>
                <a:off x="8276144" y="4224532"/>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35" name="Multiplication Sign 134">
                <a:extLst>
                  <a:ext uri="{FF2B5EF4-FFF2-40B4-BE49-F238E27FC236}">
                    <a16:creationId xmlns:a16="http://schemas.microsoft.com/office/drawing/2014/main" id="{5DAF7917-D703-64C8-0847-9570805FAE7A}"/>
                  </a:ext>
                </a:extLst>
              </p:cNvPr>
              <p:cNvSpPr/>
              <p:nvPr/>
            </p:nvSpPr>
            <p:spPr>
              <a:xfrm>
                <a:off x="8085236" y="4079096"/>
                <a:ext cx="161072" cy="13693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128" name="Group 127">
              <a:extLst>
                <a:ext uri="{FF2B5EF4-FFF2-40B4-BE49-F238E27FC236}">
                  <a16:creationId xmlns:a16="http://schemas.microsoft.com/office/drawing/2014/main" id="{FCD46D7B-BE70-E8EC-017B-30C1115C8767}"/>
                </a:ext>
              </a:extLst>
            </p:cNvPr>
            <p:cNvGrpSpPr/>
            <p:nvPr/>
          </p:nvGrpSpPr>
          <p:grpSpPr>
            <a:xfrm>
              <a:off x="8262619" y="4079096"/>
              <a:ext cx="326851" cy="282596"/>
              <a:chOff x="8262619" y="4079096"/>
              <a:chExt cx="326851" cy="282596"/>
            </a:xfrm>
          </p:grpSpPr>
          <p:sp>
            <p:nvSpPr>
              <p:cNvPr id="132" name="Multiplication Sign 131">
                <a:extLst>
                  <a:ext uri="{FF2B5EF4-FFF2-40B4-BE49-F238E27FC236}">
                    <a16:creationId xmlns:a16="http://schemas.microsoft.com/office/drawing/2014/main" id="{B99A6802-D98C-1A87-DDEF-5D23068108F2}"/>
                  </a:ext>
                </a:extLst>
              </p:cNvPr>
              <p:cNvSpPr/>
              <p:nvPr/>
            </p:nvSpPr>
            <p:spPr>
              <a:xfrm>
                <a:off x="8262619" y="4079096"/>
                <a:ext cx="161072" cy="13693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33" name="Oval 132">
                <a:extLst>
                  <a:ext uri="{FF2B5EF4-FFF2-40B4-BE49-F238E27FC236}">
                    <a16:creationId xmlns:a16="http://schemas.microsoft.com/office/drawing/2014/main" id="{9397EB2E-44AB-8AD8-01FA-1286BD168E6A}"/>
                  </a:ext>
                </a:extLst>
              </p:cNvPr>
              <p:cNvSpPr/>
              <p:nvPr/>
            </p:nvSpPr>
            <p:spPr>
              <a:xfrm>
                <a:off x="8452310" y="4224532"/>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129" name="Group 128">
              <a:extLst>
                <a:ext uri="{FF2B5EF4-FFF2-40B4-BE49-F238E27FC236}">
                  <a16:creationId xmlns:a16="http://schemas.microsoft.com/office/drawing/2014/main" id="{C5348AFA-D5BC-3045-3DE4-5A107860DD60}"/>
                </a:ext>
              </a:extLst>
            </p:cNvPr>
            <p:cNvGrpSpPr/>
            <p:nvPr/>
          </p:nvGrpSpPr>
          <p:grpSpPr>
            <a:xfrm>
              <a:off x="7912521" y="4082702"/>
              <a:ext cx="161072" cy="278990"/>
              <a:chOff x="7912521" y="4082702"/>
              <a:chExt cx="161072" cy="278990"/>
            </a:xfrm>
          </p:grpSpPr>
          <p:sp>
            <p:nvSpPr>
              <p:cNvPr id="130" name="Multiplication Sign 129">
                <a:extLst>
                  <a:ext uri="{FF2B5EF4-FFF2-40B4-BE49-F238E27FC236}">
                    <a16:creationId xmlns:a16="http://schemas.microsoft.com/office/drawing/2014/main" id="{09AD9D13-5BC8-52D7-F347-5E59CCB625B1}"/>
                  </a:ext>
                </a:extLst>
              </p:cNvPr>
              <p:cNvSpPr/>
              <p:nvPr/>
            </p:nvSpPr>
            <p:spPr>
              <a:xfrm>
                <a:off x="7912521" y="4082702"/>
                <a:ext cx="161072" cy="13693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31" name="Oval 130">
                <a:extLst>
                  <a:ext uri="{FF2B5EF4-FFF2-40B4-BE49-F238E27FC236}">
                    <a16:creationId xmlns:a16="http://schemas.microsoft.com/office/drawing/2014/main" id="{9EE0E63A-ABA2-A327-8D00-239759501541}"/>
                  </a:ext>
                </a:extLst>
              </p:cNvPr>
              <p:cNvSpPr/>
              <p:nvPr/>
            </p:nvSpPr>
            <p:spPr>
              <a:xfrm>
                <a:off x="7925818" y="4224532"/>
                <a:ext cx="137160" cy="137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sp>
        <p:nvSpPr>
          <p:cNvPr id="136" name="Oval 135">
            <a:extLst>
              <a:ext uri="{FF2B5EF4-FFF2-40B4-BE49-F238E27FC236}">
                <a16:creationId xmlns:a16="http://schemas.microsoft.com/office/drawing/2014/main" id="{26642192-D36C-DFD6-7D79-6E74BB71BE9E}"/>
              </a:ext>
            </a:extLst>
          </p:cNvPr>
          <p:cNvSpPr/>
          <p:nvPr/>
        </p:nvSpPr>
        <p:spPr>
          <a:xfrm>
            <a:off x="7781201" y="4725388"/>
            <a:ext cx="137160" cy="137160"/>
          </a:xfrm>
          <a:prstGeom prst="ellipse">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37" name="Oval 136">
            <a:extLst>
              <a:ext uri="{FF2B5EF4-FFF2-40B4-BE49-F238E27FC236}">
                <a16:creationId xmlns:a16="http://schemas.microsoft.com/office/drawing/2014/main" id="{55EF82E6-79D7-01A5-FD14-2C7C02EED0BC}"/>
              </a:ext>
            </a:extLst>
          </p:cNvPr>
          <p:cNvSpPr/>
          <p:nvPr/>
        </p:nvSpPr>
        <p:spPr>
          <a:xfrm>
            <a:off x="7608799" y="4725388"/>
            <a:ext cx="137160" cy="137160"/>
          </a:xfrm>
          <a:prstGeom prst="ellipse">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38" name="Oval 137">
            <a:extLst>
              <a:ext uri="{FF2B5EF4-FFF2-40B4-BE49-F238E27FC236}">
                <a16:creationId xmlns:a16="http://schemas.microsoft.com/office/drawing/2014/main" id="{C48C0420-29C8-D85B-6F36-4C82E101641C}"/>
              </a:ext>
            </a:extLst>
          </p:cNvPr>
          <p:cNvSpPr/>
          <p:nvPr/>
        </p:nvSpPr>
        <p:spPr>
          <a:xfrm>
            <a:off x="7953603" y="4725388"/>
            <a:ext cx="137160" cy="137160"/>
          </a:xfrm>
          <a:prstGeom prst="ellipse">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39" name="Oval 138">
            <a:extLst>
              <a:ext uri="{FF2B5EF4-FFF2-40B4-BE49-F238E27FC236}">
                <a16:creationId xmlns:a16="http://schemas.microsoft.com/office/drawing/2014/main" id="{078303F3-CE64-F36C-DDA2-8FA96E1DA674}"/>
              </a:ext>
            </a:extLst>
          </p:cNvPr>
          <p:cNvSpPr/>
          <p:nvPr/>
        </p:nvSpPr>
        <p:spPr>
          <a:xfrm>
            <a:off x="7430913" y="4725388"/>
            <a:ext cx="134928" cy="1371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0" name="Oval 139">
            <a:extLst>
              <a:ext uri="{FF2B5EF4-FFF2-40B4-BE49-F238E27FC236}">
                <a16:creationId xmlns:a16="http://schemas.microsoft.com/office/drawing/2014/main" id="{840ED41F-8B82-6F68-8643-0AB39BA2BE2A}"/>
              </a:ext>
            </a:extLst>
          </p:cNvPr>
          <p:cNvSpPr/>
          <p:nvPr/>
        </p:nvSpPr>
        <p:spPr>
          <a:xfrm>
            <a:off x="5886868" y="1543516"/>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1" name="Oval 140">
            <a:extLst>
              <a:ext uri="{FF2B5EF4-FFF2-40B4-BE49-F238E27FC236}">
                <a16:creationId xmlns:a16="http://schemas.microsoft.com/office/drawing/2014/main" id="{397C1639-08FF-8B90-C924-301EBA77BCA3}"/>
              </a:ext>
            </a:extLst>
          </p:cNvPr>
          <p:cNvSpPr/>
          <p:nvPr/>
        </p:nvSpPr>
        <p:spPr>
          <a:xfrm>
            <a:off x="7824132" y="2261808"/>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2" name="Oval 141">
            <a:extLst>
              <a:ext uri="{FF2B5EF4-FFF2-40B4-BE49-F238E27FC236}">
                <a16:creationId xmlns:a16="http://schemas.microsoft.com/office/drawing/2014/main" id="{FAA5263D-6227-592E-7B1B-D99E7E55C310}"/>
              </a:ext>
            </a:extLst>
          </p:cNvPr>
          <p:cNvSpPr/>
          <p:nvPr/>
        </p:nvSpPr>
        <p:spPr>
          <a:xfrm>
            <a:off x="7293432" y="1900878"/>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3" name="Oval 142">
            <a:extLst>
              <a:ext uri="{FF2B5EF4-FFF2-40B4-BE49-F238E27FC236}">
                <a16:creationId xmlns:a16="http://schemas.microsoft.com/office/drawing/2014/main" id="{9D4A1B39-B96E-38A1-971D-52C8787B87AD}"/>
              </a:ext>
            </a:extLst>
          </p:cNvPr>
          <p:cNvSpPr/>
          <p:nvPr/>
        </p:nvSpPr>
        <p:spPr>
          <a:xfrm>
            <a:off x="7462556" y="1901481"/>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4" name="Oval 143">
            <a:extLst>
              <a:ext uri="{FF2B5EF4-FFF2-40B4-BE49-F238E27FC236}">
                <a16:creationId xmlns:a16="http://schemas.microsoft.com/office/drawing/2014/main" id="{5EE270E4-BD9C-FB78-A85C-0F2E7684D933}"/>
              </a:ext>
            </a:extLst>
          </p:cNvPr>
          <p:cNvSpPr/>
          <p:nvPr/>
        </p:nvSpPr>
        <p:spPr>
          <a:xfrm>
            <a:off x="7117922" y="1901481"/>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5" name="Oval 144">
            <a:extLst>
              <a:ext uri="{FF2B5EF4-FFF2-40B4-BE49-F238E27FC236}">
                <a16:creationId xmlns:a16="http://schemas.microsoft.com/office/drawing/2014/main" id="{458F6A1D-F9E9-8B91-8D29-B6A95483DDB1}"/>
              </a:ext>
            </a:extLst>
          </p:cNvPr>
          <p:cNvSpPr/>
          <p:nvPr/>
        </p:nvSpPr>
        <p:spPr>
          <a:xfrm>
            <a:off x="7638018" y="1900878"/>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146" name="Group 145">
            <a:extLst>
              <a:ext uri="{FF2B5EF4-FFF2-40B4-BE49-F238E27FC236}">
                <a16:creationId xmlns:a16="http://schemas.microsoft.com/office/drawing/2014/main" id="{DF15FEFA-F7D4-A0A7-61A3-C551557A9B43}"/>
              </a:ext>
            </a:extLst>
          </p:cNvPr>
          <p:cNvGrpSpPr/>
          <p:nvPr/>
        </p:nvGrpSpPr>
        <p:grpSpPr>
          <a:xfrm>
            <a:off x="7796429" y="1750437"/>
            <a:ext cx="161072" cy="288556"/>
            <a:chOff x="8101039" y="1927357"/>
            <a:chExt cx="161072" cy="288556"/>
          </a:xfrm>
        </p:grpSpPr>
        <p:sp>
          <p:nvSpPr>
            <p:cNvPr id="147" name="Multiplication Sign 146">
              <a:extLst>
                <a:ext uri="{FF2B5EF4-FFF2-40B4-BE49-F238E27FC236}">
                  <a16:creationId xmlns:a16="http://schemas.microsoft.com/office/drawing/2014/main" id="{701B9D37-40CC-EC29-C245-7330BF19191E}"/>
                </a:ext>
              </a:extLst>
            </p:cNvPr>
            <p:cNvSpPr/>
            <p:nvPr/>
          </p:nvSpPr>
          <p:spPr>
            <a:xfrm>
              <a:off x="8101039" y="1927357"/>
              <a:ext cx="161072" cy="13693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8" name="Oval 147">
              <a:extLst>
                <a:ext uri="{FF2B5EF4-FFF2-40B4-BE49-F238E27FC236}">
                  <a16:creationId xmlns:a16="http://schemas.microsoft.com/office/drawing/2014/main" id="{49087683-9BB3-B45A-D149-D259D3F52D2E}"/>
                </a:ext>
              </a:extLst>
            </p:cNvPr>
            <p:cNvSpPr/>
            <p:nvPr/>
          </p:nvSpPr>
          <p:spPr>
            <a:xfrm>
              <a:off x="8119760" y="2078753"/>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149" name="Group 148">
            <a:extLst>
              <a:ext uri="{FF2B5EF4-FFF2-40B4-BE49-F238E27FC236}">
                <a16:creationId xmlns:a16="http://schemas.microsoft.com/office/drawing/2014/main" id="{6DECCDAD-BC68-8749-9547-ECE390D2E58C}"/>
              </a:ext>
            </a:extLst>
          </p:cNvPr>
          <p:cNvGrpSpPr/>
          <p:nvPr/>
        </p:nvGrpSpPr>
        <p:grpSpPr>
          <a:xfrm>
            <a:off x="7986544" y="1749300"/>
            <a:ext cx="161072" cy="289591"/>
            <a:chOff x="8291154" y="1926220"/>
            <a:chExt cx="161072" cy="289591"/>
          </a:xfrm>
        </p:grpSpPr>
        <p:sp>
          <p:nvSpPr>
            <p:cNvPr id="150" name="Multiplication Sign 149">
              <a:extLst>
                <a:ext uri="{FF2B5EF4-FFF2-40B4-BE49-F238E27FC236}">
                  <a16:creationId xmlns:a16="http://schemas.microsoft.com/office/drawing/2014/main" id="{81B9969D-D446-2478-94FD-4DBB583EB8C6}"/>
                </a:ext>
              </a:extLst>
            </p:cNvPr>
            <p:cNvSpPr/>
            <p:nvPr/>
          </p:nvSpPr>
          <p:spPr>
            <a:xfrm>
              <a:off x="8291154" y="1926220"/>
              <a:ext cx="161072" cy="13693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1" name="Oval 150">
              <a:extLst>
                <a:ext uri="{FF2B5EF4-FFF2-40B4-BE49-F238E27FC236}">
                  <a16:creationId xmlns:a16="http://schemas.microsoft.com/office/drawing/2014/main" id="{E1D88AE6-4DED-998C-4973-A29850FCE301}"/>
                </a:ext>
              </a:extLst>
            </p:cNvPr>
            <p:cNvSpPr/>
            <p:nvPr/>
          </p:nvSpPr>
          <p:spPr>
            <a:xfrm>
              <a:off x="8304464" y="2078651"/>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152" name="Group 151">
            <a:extLst>
              <a:ext uri="{FF2B5EF4-FFF2-40B4-BE49-F238E27FC236}">
                <a16:creationId xmlns:a16="http://schemas.microsoft.com/office/drawing/2014/main" id="{EC5BF085-5547-8A32-C253-A91456BE579A}"/>
              </a:ext>
            </a:extLst>
          </p:cNvPr>
          <p:cNvGrpSpPr/>
          <p:nvPr/>
        </p:nvGrpSpPr>
        <p:grpSpPr>
          <a:xfrm>
            <a:off x="6649753" y="5584120"/>
            <a:ext cx="665844" cy="137160"/>
            <a:chOff x="7523167" y="5334752"/>
            <a:chExt cx="665844" cy="137160"/>
          </a:xfrm>
        </p:grpSpPr>
        <p:sp>
          <p:nvSpPr>
            <p:cNvPr id="153" name="Oval 152">
              <a:extLst>
                <a:ext uri="{FF2B5EF4-FFF2-40B4-BE49-F238E27FC236}">
                  <a16:creationId xmlns:a16="http://schemas.microsoft.com/office/drawing/2014/main" id="{9EA708B2-7C04-B498-DAF5-2900CC0BA398}"/>
                </a:ext>
              </a:extLst>
            </p:cNvPr>
            <p:cNvSpPr/>
            <p:nvPr/>
          </p:nvSpPr>
          <p:spPr>
            <a:xfrm>
              <a:off x="8051851" y="5334752"/>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4" name="Oval 153">
              <a:extLst>
                <a:ext uri="{FF2B5EF4-FFF2-40B4-BE49-F238E27FC236}">
                  <a16:creationId xmlns:a16="http://schemas.microsoft.com/office/drawing/2014/main" id="{C375DE8E-1490-3805-5F70-2E3B92A01CA1}"/>
                </a:ext>
              </a:extLst>
            </p:cNvPr>
            <p:cNvSpPr/>
            <p:nvPr/>
          </p:nvSpPr>
          <p:spPr>
            <a:xfrm>
              <a:off x="7699744" y="5334752"/>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5" name="Oval 154">
              <a:extLst>
                <a:ext uri="{FF2B5EF4-FFF2-40B4-BE49-F238E27FC236}">
                  <a16:creationId xmlns:a16="http://schemas.microsoft.com/office/drawing/2014/main" id="{89B81AF9-210D-FC89-F548-BBB7966381B9}"/>
                </a:ext>
              </a:extLst>
            </p:cNvPr>
            <p:cNvSpPr/>
            <p:nvPr/>
          </p:nvSpPr>
          <p:spPr>
            <a:xfrm>
              <a:off x="7523167" y="5334752"/>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6" name="Oval 155">
              <a:extLst>
                <a:ext uri="{FF2B5EF4-FFF2-40B4-BE49-F238E27FC236}">
                  <a16:creationId xmlns:a16="http://schemas.microsoft.com/office/drawing/2014/main" id="{0E38EF00-12EA-5C81-2998-690727A6AE58}"/>
                </a:ext>
              </a:extLst>
            </p:cNvPr>
            <p:cNvSpPr/>
            <p:nvPr/>
          </p:nvSpPr>
          <p:spPr>
            <a:xfrm>
              <a:off x="7873374" y="5334752"/>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57" name="TextBox 156">
            <a:extLst>
              <a:ext uri="{FF2B5EF4-FFF2-40B4-BE49-F238E27FC236}">
                <a16:creationId xmlns:a16="http://schemas.microsoft.com/office/drawing/2014/main" id="{B19E9FC4-CE6C-D2E2-4362-5EA4FE50C0EE}"/>
              </a:ext>
            </a:extLst>
          </p:cNvPr>
          <p:cNvSpPr txBox="1"/>
          <p:nvPr/>
        </p:nvSpPr>
        <p:spPr>
          <a:xfrm>
            <a:off x="8850179" y="4298320"/>
            <a:ext cx="2934480" cy="193899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B3A42"/>
                </a:solidFill>
              </a:rPr>
              <a:t>Immune checkpoint inhibitor</a:t>
            </a:r>
            <a:endParaRPr kumimoji="0" lang="en-US" sz="1200" b="0" i="0" u="none" strike="noStrike" kern="1200" cap="none" spc="0" normalizeH="0" baseline="0" noProof="0">
              <a:ln>
                <a:noFill/>
              </a:ln>
              <a:solidFill>
                <a:srgbClr val="2B3A42"/>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B3A42"/>
                </a:solidFill>
              </a:rPr>
              <a:t>Antibody-drug conjugate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B3A42"/>
                </a:solidFill>
                <a:effectLst/>
                <a:uLnTx/>
                <a:uFillTx/>
                <a:ea typeface="+mn-ea"/>
                <a:cs typeface="+mn-cs"/>
              </a:rPr>
              <a:t>Bispecific</a:t>
            </a:r>
            <a:r>
              <a:rPr lang="en-US" sz="1200">
                <a:solidFill>
                  <a:srgbClr val="2B3A42"/>
                </a:solidFill>
              </a:rPr>
              <a:t> antibody</a:t>
            </a:r>
          </a:p>
          <a:p>
            <a:pPr>
              <a:defRPr/>
            </a:pPr>
            <a:r>
              <a:rPr kumimoji="0" lang="en-US" sz="1200" b="0" i="0" u="none" strike="noStrike" kern="1200" cap="none" spc="0" normalizeH="0" baseline="0" noProof="0">
                <a:ln>
                  <a:noFill/>
                </a:ln>
                <a:solidFill>
                  <a:schemeClr val="tx1">
                    <a:lumMod val="50000"/>
                  </a:schemeClr>
                </a:solidFill>
                <a:effectLst/>
                <a:uLnTx/>
                <a:uFillTx/>
                <a:ea typeface="+mn-ea"/>
                <a:cs typeface="+mn-cs"/>
              </a:rPr>
              <a:t>Cell or gene therapy</a:t>
            </a:r>
          </a:p>
          <a:p>
            <a:pPr>
              <a:defRPr/>
            </a:pPr>
            <a:r>
              <a:rPr kumimoji="0" lang="en-US" sz="1200" b="0" i="0" u="none" strike="noStrike" kern="1200" cap="none" spc="0" normalizeH="0" baseline="0" noProof="0">
                <a:ln>
                  <a:noFill/>
                </a:ln>
                <a:solidFill>
                  <a:srgbClr val="2B3A42"/>
                </a:solidFill>
                <a:effectLst/>
                <a:uLnTx/>
                <a:uFillTx/>
                <a:ea typeface="+mn-ea"/>
                <a:cs typeface="+mn-cs"/>
              </a:rPr>
              <a:t>PGx testing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B3A42"/>
                </a:solidFill>
                <a:effectLst/>
                <a:uLnTx/>
                <a:uFillTx/>
                <a:ea typeface="+mn-ea"/>
                <a:cs typeface="+mn-cs"/>
              </a:rPr>
              <a:t>Other targeted therapies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B3A42"/>
                </a:solidFill>
              </a:rPr>
              <a:t>Non-targeted therapy</a:t>
            </a:r>
          </a:p>
          <a:p>
            <a:pPr>
              <a:defRPr/>
            </a:pPr>
            <a:r>
              <a:rPr kumimoji="0" lang="en-US" sz="1200" b="0" i="0" u="none" strike="noStrike" kern="1200" cap="none" spc="0" normalizeH="0" baseline="0" noProof="0">
                <a:ln>
                  <a:noFill/>
                </a:ln>
                <a:solidFill>
                  <a:srgbClr val="2B3A42"/>
                </a:solidFill>
                <a:effectLst/>
                <a:uLnTx/>
                <a:uFillTx/>
                <a:ea typeface="+mn-ea"/>
                <a:cs typeface="+mn-cs"/>
              </a:rPr>
              <a:t>Full indication withdrawn</a:t>
            </a:r>
          </a:p>
          <a:p>
            <a:pPr>
              <a:defRPr/>
            </a:pPr>
            <a:r>
              <a:rPr lang="en-US" sz="1200">
                <a:solidFill>
                  <a:srgbClr val="2B3A42"/>
                </a:solidFill>
              </a:rPr>
              <a:t>Subpopulation indication withdrawn</a:t>
            </a:r>
            <a:endParaRPr kumimoji="0" lang="en-US" sz="1200" b="0" i="0" u="none" strike="noStrike" kern="1200" cap="none" spc="0" normalizeH="0" baseline="0" noProof="0">
              <a:ln>
                <a:noFill/>
              </a:ln>
              <a:solidFill>
                <a:srgbClr val="2B3A42"/>
              </a:solidFill>
              <a:effectLst/>
              <a:uLnTx/>
              <a:uFillTx/>
              <a:ea typeface="+mn-ea"/>
              <a:cs typeface="+mn-cs"/>
            </a:endParaRPr>
          </a:p>
          <a:p>
            <a:pPr>
              <a:defRPr/>
            </a:pPr>
            <a:endParaRPr kumimoji="0" lang="en-US" sz="1200" b="0" i="0" u="none" strike="noStrike" kern="1200" cap="none" spc="0" normalizeH="0" baseline="0" noProof="0">
              <a:ln>
                <a:noFill/>
              </a:ln>
              <a:solidFill>
                <a:srgbClr val="2B3A42"/>
              </a:solidFill>
              <a:effectLst/>
              <a:uLnTx/>
              <a:uFillTx/>
              <a:ea typeface="+mn-ea"/>
              <a:cs typeface="+mn-cs"/>
            </a:endParaRPr>
          </a:p>
        </p:txBody>
      </p:sp>
      <p:sp>
        <p:nvSpPr>
          <p:cNvPr id="158" name="Oval 157">
            <a:extLst>
              <a:ext uri="{FF2B5EF4-FFF2-40B4-BE49-F238E27FC236}">
                <a16:creationId xmlns:a16="http://schemas.microsoft.com/office/drawing/2014/main" id="{970721AF-1625-C6B2-D276-E2BAEBDA5169}"/>
              </a:ext>
            </a:extLst>
          </p:cNvPr>
          <p:cNvSpPr/>
          <p:nvPr/>
        </p:nvSpPr>
        <p:spPr>
          <a:xfrm>
            <a:off x="8698630" y="5109178"/>
            <a:ext cx="134928"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9" name="Oval 158">
            <a:extLst>
              <a:ext uri="{FF2B5EF4-FFF2-40B4-BE49-F238E27FC236}">
                <a16:creationId xmlns:a16="http://schemas.microsoft.com/office/drawing/2014/main" id="{E5C7E7AF-3CE1-ED45-8C39-C9BE6326E914}"/>
              </a:ext>
            </a:extLst>
          </p:cNvPr>
          <p:cNvSpPr/>
          <p:nvPr/>
        </p:nvSpPr>
        <p:spPr>
          <a:xfrm>
            <a:off x="8698630" y="4919153"/>
            <a:ext cx="134928" cy="1371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0" name="Oval 159">
            <a:extLst>
              <a:ext uri="{FF2B5EF4-FFF2-40B4-BE49-F238E27FC236}">
                <a16:creationId xmlns:a16="http://schemas.microsoft.com/office/drawing/2014/main" id="{5F34B4E4-69C6-0BAF-7E62-2D6863201225}"/>
              </a:ext>
            </a:extLst>
          </p:cNvPr>
          <p:cNvSpPr/>
          <p:nvPr/>
        </p:nvSpPr>
        <p:spPr>
          <a:xfrm>
            <a:off x="8698630" y="4349078"/>
            <a:ext cx="134928"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1" name="Oval 160">
            <a:extLst>
              <a:ext uri="{FF2B5EF4-FFF2-40B4-BE49-F238E27FC236}">
                <a16:creationId xmlns:a16="http://schemas.microsoft.com/office/drawing/2014/main" id="{CC49E264-AEAD-7DB5-F8CF-138E2389923A}"/>
              </a:ext>
            </a:extLst>
          </p:cNvPr>
          <p:cNvSpPr/>
          <p:nvPr/>
        </p:nvSpPr>
        <p:spPr>
          <a:xfrm>
            <a:off x="8698630" y="4539103"/>
            <a:ext cx="134928" cy="1371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2" name="Oval 161">
            <a:extLst>
              <a:ext uri="{FF2B5EF4-FFF2-40B4-BE49-F238E27FC236}">
                <a16:creationId xmlns:a16="http://schemas.microsoft.com/office/drawing/2014/main" id="{D8FFA4CC-14BF-A391-1140-2F4734683633}"/>
              </a:ext>
            </a:extLst>
          </p:cNvPr>
          <p:cNvSpPr/>
          <p:nvPr/>
        </p:nvSpPr>
        <p:spPr>
          <a:xfrm>
            <a:off x="8698630" y="4729128"/>
            <a:ext cx="134928" cy="137160"/>
          </a:xfrm>
          <a:prstGeom prst="ellipse">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3" name="Multiplication Sign 162">
            <a:extLst>
              <a:ext uri="{FF2B5EF4-FFF2-40B4-BE49-F238E27FC236}">
                <a16:creationId xmlns:a16="http://schemas.microsoft.com/office/drawing/2014/main" id="{4871131A-585A-2576-6B29-201249230F9F}"/>
              </a:ext>
            </a:extLst>
          </p:cNvPr>
          <p:cNvSpPr/>
          <p:nvPr/>
        </p:nvSpPr>
        <p:spPr>
          <a:xfrm>
            <a:off x="8698630" y="5661475"/>
            <a:ext cx="161072" cy="13693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4" name="Oval 163">
            <a:extLst>
              <a:ext uri="{FF2B5EF4-FFF2-40B4-BE49-F238E27FC236}">
                <a16:creationId xmlns:a16="http://schemas.microsoft.com/office/drawing/2014/main" id="{BED311C3-582E-1A8F-B455-A65307FB56C0}"/>
              </a:ext>
            </a:extLst>
          </p:cNvPr>
          <p:cNvSpPr/>
          <p:nvPr/>
        </p:nvSpPr>
        <p:spPr>
          <a:xfrm>
            <a:off x="8698154" y="5268897"/>
            <a:ext cx="134928"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5" name="Isosceles Triangle 164">
            <a:extLst>
              <a:ext uri="{FF2B5EF4-FFF2-40B4-BE49-F238E27FC236}">
                <a16:creationId xmlns:a16="http://schemas.microsoft.com/office/drawing/2014/main" id="{35A5FC4E-B70E-96FA-99A2-07E5B4CDE46A}"/>
              </a:ext>
            </a:extLst>
          </p:cNvPr>
          <p:cNvSpPr/>
          <p:nvPr/>
        </p:nvSpPr>
        <p:spPr>
          <a:xfrm>
            <a:off x="8698154" y="5462099"/>
            <a:ext cx="134928" cy="13716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6" name="Multiplication Sign 165">
            <a:extLst>
              <a:ext uri="{FF2B5EF4-FFF2-40B4-BE49-F238E27FC236}">
                <a16:creationId xmlns:a16="http://schemas.microsoft.com/office/drawing/2014/main" id="{9D6CDF4B-5BF7-124F-CA0B-E893D0F7987B}"/>
              </a:ext>
            </a:extLst>
          </p:cNvPr>
          <p:cNvSpPr/>
          <p:nvPr/>
        </p:nvSpPr>
        <p:spPr>
          <a:xfrm>
            <a:off x="8698630" y="5811440"/>
            <a:ext cx="161072" cy="136931"/>
          </a:xfrm>
          <a:prstGeom prst="mathMultiply">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7" name="Oval 166">
            <a:extLst>
              <a:ext uri="{FF2B5EF4-FFF2-40B4-BE49-F238E27FC236}">
                <a16:creationId xmlns:a16="http://schemas.microsoft.com/office/drawing/2014/main" id="{466CB98A-7B37-8457-FE7D-EEFD9EA3CF1F}"/>
              </a:ext>
            </a:extLst>
          </p:cNvPr>
          <p:cNvSpPr/>
          <p:nvPr/>
        </p:nvSpPr>
        <p:spPr>
          <a:xfrm>
            <a:off x="8005803" y="2076460"/>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8" name="Oval 167">
            <a:extLst>
              <a:ext uri="{FF2B5EF4-FFF2-40B4-BE49-F238E27FC236}">
                <a16:creationId xmlns:a16="http://schemas.microsoft.com/office/drawing/2014/main" id="{03F6C12D-81DF-64CD-D8A5-E06C2A05C9AD}"/>
              </a:ext>
            </a:extLst>
          </p:cNvPr>
          <p:cNvSpPr/>
          <p:nvPr/>
        </p:nvSpPr>
        <p:spPr>
          <a:xfrm>
            <a:off x="8004877" y="2270068"/>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9" name="Oval 168">
            <a:extLst>
              <a:ext uri="{FF2B5EF4-FFF2-40B4-BE49-F238E27FC236}">
                <a16:creationId xmlns:a16="http://schemas.microsoft.com/office/drawing/2014/main" id="{F1DDCAE5-6D3B-7C3B-D009-06DC0B16B78B}"/>
              </a:ext>
            </a:extLst>
          </p:cNvPr>
          <p:cNvSpPr/>
          <p:nvPr/>
        </p:nvSpPr>
        <p:spPr>
          <a:xfrm>
            <a:off x="6949120" y="1906483"/>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0" name="Multiplication Sign 169">
            <a:extLst>
              <a:ext uri="{FF2B5EF4-FFF2-40B4-BE49-F238E27FC236}">
                <a16:creationId xmlns:a16="http://schemas.microsoft.com/office/drawing/2014/main" id="{BFF15372-9510-0D9C-908D-56296B5D5BDE}"/>
              </a:ext>
            </a:extLst>
          </p:cNvPr>
          <p:cNvSpPr/>
          <p:nvPr/>
        </p:nvSpPr>
        <p:spPr>
          <a:xfrm>
            <a:off x="6922312" y="1757146"/>
            <a:ext cx="161072" cy="13693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1" name="Isosceles Triangle 170">
            <a:extLst>
              <a:ext uri="{FF2B5EF4-FFF2-40B4-BE49-F238E27FC236}">
                <a16:creationId xmlns:a16="http://schemas.microsoft.com/office/drawing/2014/main" id="{C1A68D14-7391-5177-E87C-69B8D24CBC38}"/>
              </a:ext>
            </a:extLst>
          </p:cNvPr>
          <p:cNvSpPr/>
          <p:nvPr/>
        </p:nvSpPr>
        <p:spPr>
          <a:xfrm>
            <a:off x="7367390" y="5753247"/>
            <a:ext cx="134928" cy="137160"/>
          </a:xfrm>
          <a:prstGeom prst="triangle">
            <a:avLst/>
          </a:prstGeom>
          <a:solidFill>
            <a:srgbClr val="00BFB3"/>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2" name="Oval 171">
            <a:extLst>
              <a:ext uri="{FF2B5EF4-FFF2-40B4-BE49-F238E27FC236}">
                <a16:creationId xmlns:a16="http://schemas.microsoft.com/office/drawing/2014/main" id="{917C8875-37CC-061A-4632-74FB3A1F8684}"/>
              </a:ext>
            </a:extLst>
          </p:cNvPr>
          <p:cNvSpPr/>
          <p:nvPr/>
        </p:nvSpPr>
        <p:spPr>
          <a:xfrm>
            <a:off x="4082597" y="5965832"/>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3" name="Oval 172">
            <a:extLst>
              <a:ext uri="{FF2B5EF4-FFF2-40B4-BE49-F238E27FC236}">
                <a16:creationId xmlns:a16="http://schemas.microsoft.com/office/drawing/2014/main" id="{A2903DFC-CFA3-D448-D310-1BE23CE935FF}"/>
              </a:ext>
            </a:extLst>
          </p:cNvPr>
          <p:cNvSpPr/>
          <p:nvPr/>
        </p:nvSpPr>
        <p:spPr>
          <a:xfrm>
            <a:off x="2264490" y="3085828"/>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4" name="Oval 173">
            <a:extLst>
              <a:ext uri="{FF2B5EF4-FFF2-40B4-BE49-F238E27FC236}">
                <a16:creationId xmlns:a16="http://schemas.microsoft.com/office/drawing/2014/main" id="{C0461CF1-D897-9668-2A8A-79E3EBD6DAA1}"/>
              </a:ext>
            </a:extLst>
          </p:cNvPr>
          <p:cNvSpPr/>
          <p:nvPr/>
        </p:nvSpPr>
        <p:spPr>
          <a:xfrm>
            <a:off x="8133694" y="4720394"/>
            <a:ext cx="137160" cy="137160"/>
          </a:xfrm>
          <a:prstGeom prst="ellipse">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5" name="Oval 174">
            <a:extLst>
              <a:ext uri="{FF2B5EF4-FFF2-40B4-BE49-F238E27FC236}">
                <a16:creationId xmlns:a16="http://schemas.microsoft.com/office/drawing/2014/main" id="{9CC79E86-0AC9-DF07-88EC-C3069B0B30E8}"/>
              </a:ext>
            </a:extLst>
          </p:cNvPr>
          <p:cNvSpPr/>
          <p:nvPr/>
        </p:nvSpPr>
        <p:spPr>
          <a:xfrm>
            <a:off x="6055607" y="1704296"/>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6" name="Oval 175">
            <a:extLst>
              <a:ext uri="{FF2B5EF4-FFF2-40B4-BE49-F238E27FC236}">
                <a16:creationId xmlns:a16="http://schemas.microsoft.com/office/drawing/2014/main" id="{211BFA10-0612-234A-0324-5BD363D7B34E}"/>
              </a:ext>
            </a:extLst>
          </p:cNvPr>
          <p:cNvSpPr/>
          <p:nvPr/>
        </p:nvSpPr>
        <p:spPr>
          <a:xfrm>
            <a:off x="6058731" y="1541275"/>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7" name="Oval 176">
            <a:extLst>
              <a:ext uri="{FF2B5EF4-FFF2-40B4-BE49-F238E27FC236}">
                <a16:creationId xmlns:a16="http://schemas.microsoft.com/office/drawing/2014/main" id="{7154D334-9645-6651-1467-1B88B26FBC53}"/>
              </a:ext>
            </a:extLst>
          </p:cNvPr>
          <p:cNvSpPr/>
          <p:nvPr/>
        </p:nvSpPr>
        <p:spPr>
          <a:xfrm>
            <a:off x="7440820" y="4712132"/>
            <a:ext cx="137160" cy="1371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8" name="Oval 177">
            <a:extLst>
              <a:ext uri="{FF2B5EF4-FFF2-40B4-BE49-F238E27FC236}">
                <a16:creationId xmlns:a16="http://schemas.microsoft.com/office/drawing/2014/main" id="{CED85739-1378-59CE-E99D-0CAF6635851D}"/>
              </a:ext>
            </a:extLst>
          </p:cNvPr>
          <p:cNvSpPr/>
          <p:nvPr/>
        </p:nvSpPr>
        <p:spPr>
          <a:xfrm>
            <a:off x="7824132" y="2088940"/>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9" name="Oval 178">
            <a:extLst>
              <a:ext uri="{FF2B5EF4-FFF2-40B4-BE49-F238E27FC236}">
                <a16:creationId xmlns:a16="http://schemas.microsoft.com/office/drawing/2014/main" id="{D0AFAFB2-8E38-6931-F778-20774B12674F}"/>
              </a:ext>
            </a:extLst>
          </p:cNvPr>
          <p:cNvSpPr/>
          <p:nvPr/>
        </p:nvSpPr>
        <p:spPr>
          <a:xfrm>
            <a:off x="8197377" y="2270780"/>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80" name="Oval 179">
            <a:extLst>
              <a:ext uri="{FF2B5EF4-FFF2-40B4-BE49-F238E27FC236}">
                <a16:creationId xmlns:a16="http://schemas.microsoft.com/office/drawing/2014/main" id="{977A4015-21E2-FD80-595F-488950CDCC81}"/>
              </a:ext>
            </a:extLst>
          </p:cNvPr>
          <p:cNvSpPr/>
          <p:nvPr/>
        </p:nvSpPr>
        <p:spPr>
          <a:xfrm>
            <a:off x="7182054" y="5752345"/>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81" name="Content Placeholder 1">
            <a:extLst>
              <a:ext uri="{FF2B5EF4-FFF2-40B4-BE49-F238E27FC236}">
                <a16:creationId xmlns:a16="http://schemas.microsoft.com/office/drawing/2014/main" id="{3514BA55-FFDA-8789-6D61-E62609C6DA94}"/>
              </a:ext>
            </a:extLst>
          </p:cNvPr>
          <p:cNvSpPr txBox="1">
            <a:spLocks/>
          </p:cNvSpPr>
          <p:nvPr/>
        </p:nvSpPr>
        <p:spPr>
          <a:xfrm>
            <a:off x="760384" y="6309320"/>
            <a:ext cx="10232160" cy="461665"/>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Arial"/>
              </a:rPr>
              <a:t>Source: Global Oncology Trends 2024: Outlook to 2028. Report by the IQVIA Institute for Human Data Science.</a:t>
            </a:r>
          </a:p>
          <a:p>
            <a:pPr>
              <a:defRPr/>
            </a:pPr>
            <a:r>
              <a:rPr lang="en-US">
                <a:latin typeface="Arial"/>
              </a:rPr>
              <a:t>Notes: US NAS launch information was used as a proxy for comprehensive global availability of therapies given market maturity. Products may be approved for more than one indication within each type of cancer but are only represented once in each tumor area.</a:t>
            </a:r>
          </a:p>
        </p:txBody>
      </p:sp>
      <p:sp>
        <p:nvSpPr>
          <p:cNvPr id="182" name="Multiplication Sign 181">
            <a:extLst>
              <a:ext uri="{FF2B5EF4-FFF2-40B4-BE49-F238E27FC236}">
                <a16:creationId xmlns:a16="http://schemas.microsoft.com/office/drawing/2014/main" id="{684A6921-6373-52B8-3EBE-3360B6800965}"/>
              </a:ext>
            </a:extLst>
          </p:cNvPr>
          <p:cNvSpPr/>
          <p:nvPr/>
        </p:nvSpPr>
        <p:spPr>
          <a:xfrm>
            <a:off x="5701263" y="1470156"/>
            <a:ext cx="161072" cy="136931"/>
          </a:xfrm>
          <a:prstGeom prst="mathMultiply">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3" name="Speech Bubble: Rectangle with Corners Rounded 2">
            <a:extLst>
              <a:ext uri="{FF2B5EF4-FFF2-40B4-BE49-F238E27FC236}">
                <a16:creationId xmlns:a16="http://schemas.microsoft.com/office/drawing/2014/main" id="{C5AF103E-C46A-F8AE-E1ED-743FDB0ED1B2}"/>
              </a:ext>
            </a:extLst>
          </p:cNvPr>
          <p:cNvSpPr/>
          <p:nvPr/>
        </p:nvSpPr>
        <p:spPr>
          <a:xfrm>
            <a:off x="8559560" y="2467173"/>
            <a:ext cx="3240360" cy="1361868"/>
          </a:xfrm>
          <a:prstGeom prst="wedgeRoundRectCallout">
            <a:avLst>
              <a:gd name="adj1" fmla="val -74167"/>
              <a:gd name="adj2" fmla="val 6771"/>
              <a:gd name="adj3" fmla="val 16667"/>
            </a:avLst>
          </a:prstGeom>
          <a:ln w="38100">
            <a:solidFill>
              <a:srgbClr val="BA45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Treatment approaches have increasingly moved from broad systemic therapies / chemo </a:t>
            </a:r>
          </a:p>
          <a:p>
            <a:pPr algn="ctr"/>
            <a:r>
              <a:rPr lang="en-US" dirty="0"/>
              <a:t>to precisely targeted interventions</a:t>
            </a:r>
          </a:p>
        </p:txBody>
      </p:sp>
    </p:spTree>
    <p:extLst>
      <p:ext uri="{BB962C8B-B14F-4D97-AF65-F5344CB8AC3E}">
        <p14:creationId xmlns:p14="http://schemas.microsoft.com/office/powerpoint/2010/main" val="47534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1913165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p:txBody>
          <a:bodyPr vert="horz">
            <a:noAutofit/>
          </a:bodyPr>
          <a:lstStyle/>
          <a:p>
            <a:r>
              <a:rPr lang="en-US" sz="2000" i="1">
                <a:solidFill>
                  <a:schemeClr val="bg1">
                    <a:lumMod val="50000"/>
                  </a:schemeClr>
                </a:solidFill>
                <a:latin typeface="+mn-lt"/>
                <a:cs typeface="Arial" panose="020B0604020202020204" pitchFamily="34" charset="0"/>
              </a:rPr>
              <a:t>Hematological cancer clinical trial starts Phase I to III, by primary tested drug type, 2014–2023</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a:t>Several different modalities are being studied through clinical trials to address unmet needs in treating hematological cancers</a:t>
            </a:r>
            <a:endParaRPr lang="lv-LV" i="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81" name="Content Placeholder 1">
            <a:extLst>
              <a:ext uri="{FF2B5EF4-FFF2-40B4-BE49-F238E27FC236}">
                <a16:creationId xmlns:a16="http://schemas.microsoft.com/office/drawing/2014/main" id="{3514BA55-FFDA-8789-6D61-E62609C6DA94}"/>
              </a:ext>
            </a:extLst>
          </p:cNvPr>
          <p:cNvSpPr txBox="1">
            <a:spLocks/>
          </p:cNvSpPr>
          <p:nvPr/>
        </p:nvSpPr>
        <p:spPr>
          <a:xfrm>
            <a:off x="760384" y="6586319"/>
            <a:ext cx="10232160" cy="184666"/>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Arial"/>
              </a:rPr>
              <a:t>Source: Global Trends in R&amp;D 2024: Activity, Productivity, and Enablers. Report by the IQVIA Institute for Human Data Science</a:t>
            </a:r>
          </a:p>
        </p:txBody>
      </p:sp>
      <p:graphicFrame>
        <p:nvGraphicFramePr>
          <p:cNvPr id="4" name="Content Placeholder 13">
            <a:extLst>
              <a:ext uri="{FF2B5EF4-FFF2-40B4-BE49-F238E27FC236}">
                <a16:creationId xmlns:a16="http://schemas.microsoft.com/office/drawing/2014/main" id="{148E0335-33E9-59B0-A9C7-54138753BC47}"/>
              </a:ext>
            </a:extLst>
          </p:cNvPr>
          <p:cNvGraphicFramePr>
            <a:graphicFrameLocks/>
          </p:cNvGraphicFramePr>
          <p:nvPr>
            <p:extLst>
              <p:ext uri="{D42A27DB-BD31-4B8C-83A1-F6EECF244321}">
                <p14:modId xmlns:p14="http://schemas.microsoft.com/office/powerpoint/2010/main" val="3381919122"/>
              </p:ext>
            </p:extLst>
          </p:nvPr>
        </p:nvGraphicFramePr>
        <p:xfrm>
          <a:off x="1415480" y="1992303"/>
          <a:ext cx="9290302" cy="41449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955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1090220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p:txBody>
          <a:bodyPr vert="horz">
            <a:noAutofit/>
          </a:bodyPr>
          <a:lstStyle/>
          <a:p>
            <a:r>
              <a:rPr lang="en-US" sz="2000" i="1">
                <a:solidFill>
                  <a:schemeClr val="bg1">
                    <a:lumMod val="50000"/>
                  </a:schemeClr>
                </a:solidFill>
                <a:latin typeface="+mn-lt"/>
              </a:rPr>
              <a:t>Regulatory approval status for hematology cancer therapies, 2014-2022</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a:t>Several hematology cancer therapies that launched globally are not approved in the countries in-scope</a:t>
            </a:r>
            <a:endParaRPr lang="lv-LV" i="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81" name="Content Placeholder 1">
            <a:extLst>
              <a:ext uri="{FF2B5EF4-FFF2-40B4-BE49-F238E27FC236}">
                <a16:creationId xmlns:a16="http://schemas.microsoft.com/office/drawing/2014/main" id="{3514BA55-FFDA-8789-6D61-E62609C6DA94}"/>
              </a:ext>
            </a:extLst>
          </p:cNvPr>
          <p:cNvSpPr txBox="1">
            <a:spLocks/>
          </p:cNvSpPr>
          <p:nvPr/>
        </p:nvSpPr>
        <p:spPr>
          <a:xfrm>
            <a:off x="811781" y="6109846"/>
            <a:ext cx="10232160" cy="600164"/>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Source: Hematologic cancer Opportunities for Patient Equality (HOPE): Geographic Disparities in Access, Reimbursement and Hematology Therapy Utilization. Report by the IQVIA Institute for Human Data Science 2024, IQVIA Institute Dec 2023 </a:t>
            </a:r>
          </a:p>
          <a:p>
            <a:pPr>
              <a:defRPr/>
            </a:pPr>
            <a:r>
              <a:rPr lang="en-US">
                <a:latin typeface="Arial"/>
              </a:rPr>
              <a:t>Note: Australia access data captured as reimbursed and not available only. There are 58 total globally launched NASs , 2 NASs removed from analysis given limited reimbursement information across EU </a:t>
            </a:r>
          </a:p>
        </p:txBody>
      </p:sp>
      <p:graphicFrame>
        <p:nvGraphicFramePr>
          <p:cNvPr id="6" name="Chart 5">
            <a:extLst>
              <a:ext uri="{FF2B5EF4-FFF2-40B4-BE49-F238E27FC236}">
                <a16:creationId xmlns:a16="http://schemas.microsoft.com/office/drawing/2014/main" id="{FF0FDB5A-0C95-9743-CBFA-31E7D9A27906}"/>
              </a:ext>
            </a:extLst>
          </p:cNvPr>
          <p:cNvGraphicFramePr/>
          <p:nvPr>
            <p:extLst>
              <p:ext uri="{D42A27DB-BD31-4B8C-83A1-F6EECF244321}">
                <p14:modId xmlns:p14="http://schemas.microsoft.com/office/powerpoint/2010/main" val="2647082939"/>
              </p:ext>
            </p:extLst>
          </p:nvPr>
        </p:nvGraphicFramePr>
        <p:xfrm>
          <a:off x="1420037" y="1672880"/>
          <a:ext cx="9351926" cy="4288381"/>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a:extLst>
              <a:ext uri="{FF2B5EF4-FFF2-40B4-BE49-F238E27FC236}">
                <a16:creationId xmlns:a16="http://schemas.microsoft.com/office/drawing/2014/main" id="{A0DD28EE-AF8C-8115-68CB-D64DA11A69B8}"/>
              </a:ext>
            </a:extLst>
          </p:cNvPr>
          <p:cNvCxnSpPr/>
          <p:nvPr/>
        </p:nvCxnSpPr>
        <p:spPr>
          <a:xfrm>
            <a:off x="3317075" y="2000695"/>
            <a:ext cx="658368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AF2CB0-C8CD-EF3C-52CD-A9C142E63BA7}"/>
              </a:ext>
            </a:extLst>
          </p:cNvPr>
          <p:cNvCxnSpPr>
            <a:cxnSpLocks/>
          </p:cNvCxnSpPr>
          <p:nvPr/>
        </p:nvCxnSpPr>
        <p:spPr>
          <a:xfrm>
            <a:off x="4622512" y="2032589"/>
            <a:ext cx="0" cy="731520"/>
          </a:xfrm>
          <a:prstGeom prst="straightConnector1">
            <a:avLst/>
          </a:prstGeom>
          <a:ln w="28575">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3C6F45C-A1E7-7A9B-3663-4B302D50054E}"/>
              </a:ext>
            </a:extLst>
          </p:cNvPr>
          <p:cNvCxnSpPr/>
          <p:nvPr/>
        </p:nvCxnSpPr>
        <p:spPr>
          <a:xfrm>
            <a:off x="8077424" y="1990062"/>
            <a:ext cx="0" cy="1463040"/>
          </a:xfrm>
          <a:prstGeom prst="straightConnector1">
            <a:avLst/>
          </a:prstGeom>
          <a:ln w="28575">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AA2E5B1-FDAC-8E1E-4C39-5DA0C533C6DD}"/>
              </a:ext>
            </a:extLst>
          </p:cNvPr>
          <p:cNvCxnSpPr/>
          <p:nvPr/>
        </p:nvCxnSpPr>
        <p:spPr>
          <a:xfrm>
            <a:off x="9788159" y="2000686"/>
            <a:ext cx="0" cy="1828800"/>
          </a:xfrm>
          <a:prstGeom prst="straightConnector1">
            <a:avLst/>
          </a:prstGeom>
          <a:ln w="28575">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4E03582-67B8-59EB-4189-424CB7690996}"/>
              </a:ext>
            </a:extLst>
          </p:cNvPr>
          <p:cNvSpPr/>
          <p:nvPr/>
        </p:nvSpPr>
        <p:spPr>
          <a:xfrm>
            <a:off x="4254755" y="2945323"/>
            <a:ext cx="822325" cy="3657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200" b="1">
                <a:solidFill>
                  <a:schemeClr val="tx1"/>
                </a:solidFill>
              </a:rPr>
              <a:t>-45%</a:t>
            </a:r>
          </a:p>
        </p:txBody>
      </p:sp>
      <p:sp>
        <p:nvSpPr>
          <p:cNvPr id="13" name="Oval 12">
            <a:extLst>
              <a:ext uri="{FF2B5EF4-FFF2-40B4-BE49-F238E27FC236}">
                <a16:creationId xmlns:a16="http://schemas.microsoft.com/office/drawing/2014/main" id="{C414CEE2-E803-DEDA-72F2-0440C424265A}"/>
              </a:ext>
            </a:extLst>
          </p:cNvPr>
          <p:cNvSpPr/>
          <p:nvPr/>
        </p:nvSpPr>
        <p:spPr>
          <a:xfrm>
            <a:off x="6007041" y="3243040"/>
            <a:ext cx="822325" cy="3657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200" b="1">
                <a:solidFill>
                  <a:schemeClr val="tx1"/>
                </a:solidFill>
              </a:rPr>
              <a:t>-55%</a:t>
            </a:r>
          </a:p>
        </p:txBody>
      </p:sp>
      <p:sp>
        <p:nvSpPr>
          <p:cNvPr id="14" name="Oval 13">
            <a:extLst>
              <a:ext uri="{FF2B5EF4-FFF2-40B4-BE49-F238E27FC236}">
                <a16:creationId xmlns:a16="http://schemas.microsoft.com/office/drawing/2014/main" id="{7F164011-6418-7B7D-1900-365E58F7B1CB}"/>
              </a:ext>
            </a:extLst>
          </p:cNvPr>
          <p:cNvSpPr/>
          <p:nvPr/>
        </p:nvSpPr>
        <p:spPr>
          <a:xfrm>
            <a:off x="7722515" y="3570452"/>
            <a:ext cx="822325" cy="3657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200" b="1">
                <a:solidFill>
                  <a:schemeClr val="tx1"/>
                </a:solidFill>
              </a:rPr>
              <a:t>-61%</a:t>
            </a:r>
          </a:p>
        </p:txBody>
      </p:sp>
      <p:sp>
        <p:nvSpPr>
          <p:cNvPr id="15" name="Oval 14">
            <a:extLst>
              <a:ext uri="{FF2B5EF4-FFF2-40B4-BE49-F238E27FC236}">
                <a16:creationId xmlns:a16="http://schemas.microsoft.com/office/drawing/2014/main" id="{6F40800F-35CA-FD14-F772-9E15DEEBA0D8}"/>
              </a:ext>
            </a:extLst>
          </p:cNvPr>
          <p:cNvSpPr/>
          <p:nvPr/>
        </p:nvSpPr>
        <p:spPr>
          <a:xfrm>
            <a:off x="9396860" y="3912148"/>
            <a:ext cx="822325" cy="3657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200" b="1">
                <a:solidFill>
                  <a:schemeClr val="tx1"/>
                </a:solidFill>
              </a:rPr>
              <a:t>-70%</a:t>
            </a:r>
          </a:p>
        </p:txBody>
      </p:sp>
      <p:cxnSp>
        <p:nvCxnSpPr>
          <p:cNvPr id="16" name="Straight Arrow Connector 15">
            <a:extLst>
              <a:ext uri="{FF2B5EF4-FFF2-40B4-BE49-F238E27FC236}">
                <a16:creationId xmlns:a16="http://schemas.microsoft.com/office/drawing/2014/main" id="{5F59D6BB-9918-2569-2514-A53D54C2F18D}"/>
              </a:ext>
            </a:extLst>
          </p:cNvPr>
          <p:cNvCxnSpPr>
            <a:cxnSpLocks/>
          </p:cNvCxnSpPr>
          <p:nvPr/>
        </p:nvCxnSpPr>
        <p:spPr>
          <a:xfrm>
            <a:off x="6432321" y="2011330"/>
            <a:ext cx="0" cy="1097280"/>
          </a:xfrm>
          <a:prstGeom prst="straightConnector1">
            <a:avLst/>
          </a:prstGeom>
          <a:ln w="28575">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86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1440550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p:txBody>
          <a:bodyPr vert="horz">
            <a:noAutofit/>
          </a:bodyPr>
          <a:lstStyle/>
          <a:p>
            <a:r>
              <a:rPr lang="en-US" sz="2000" i="1">
                <a:solidFill>
                  <a:schemeClr val="bg1">
                    <a:lumMod val="50000"/>
                  </a:schemeClr>
                </a:solidFill>
                <a:latin typeface="+mn-lt"/>
              </a:rPr>
              <a:t>Reimbursement status for hematology cancer therapies with market authorization, as of 2023 </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dirty="0"/>
              <a:t>POL, LVA, and LTU, have the lowest full availability rates in the EU</a:t>
            </a:r>
            <a:endParaRPr lang="lv-LV" i="1"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81" name="Content Placeholder 1">
            <a:extLst>
              <a:ext uri="{FF2B5EF4-FFF2-40B4-BE49-F238E27FC236}">
                <a16:creationId xmlns:a16="http://schemas.microsoft.com/office/drawing/2014/main" id="{3514BA55-FFDA-8789-6D61-E62609C6DA94}"/>
              </a:ext>
            </a:extLst>
          </p:cNvPr>
          <p:cNvSpPr txBox="1">
            <a:spLocks/>
          </p:cNvSpPr>
          <p:nvPr/>
        </p:nvSpPr>
        <p:spPr>
          <a:xfrm>
            <a:off x="811781" y="6146720"/>
            <a:ext cx="10232160" cy="738664"/>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Source: Hematologic cancer Opportunities for Patient Equality (HOPE): Geographic Disparities in Access, Reimbursement and Hematology Therapy Utilization. Report by the IQVIA Institute for Human Data Science 2024, IQVIA Institute Dec 2023 </a:t>
            </a:r>
          </a:p>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Note: Australia access data captured as reimbursed and not available only. * There are 58 total globally launched NASs, 2 NASs removed from analysis given limited reimbursement information across EU. In </a:t>
            </a:r>
            <a:r>
              <a:rPr kumimoji="0" lang="en-US" sz="1000" b="0" i="0" u="none" strike="noStrike" kern="1200" cap="none" spc="0" normalizeH="0" baseline="0" noProof="0" err="1">
                <a:ln>
                  <a:noFill/>
                </a:ln>
                <a:solidFill>
                  <a:srgbClr val="B6B6B6"/>
                </a:solidFill>
                <a:effectLst/>
                <a:uLnTx/>
                <a:uFillTx/>
                <a:latin typeface="Arial"/>
                <a:ea typeface="+mn-ea"/>
                <a:cs typeface="+mn-cs"/>
              </a:rPr>
              <a:t>Italy,Carvykti</a:t>
            </a:r>
            <a:r>
              <a:rPr kumimoji="0" lang="en-US" sz="1000" b="0" i="0" u="none" strike="noStrike" kern="1200" cap="none" spc="0" normalizeH="0" baseline="0" noProof="0">
                <a:ln>
                  <a:noFill/>
                </a:ln>
                <a:solidFill>
                  <a:srgbClr val="B6B6B6"/>
                </a:solidFill>
                <a:effectLst/>
                <a:uLnTx/>
                <a:uFillTx/>
                <a:latin typeface="Arial"/>
                <a:ea typeface="+mn-ea"/>
                <a:cs typeface="+mn-cs"/>
              </a:rPr>
              <a:t> (</a:t>
            </a:r>
            <a:r>
              <a:rPr kumimoji="0" lang="en-US" sz="1000" b="0" i="0" u="none" strike="noStrike" kern="1200" cap="none" spc="0" normalizeH="0" baseline="0" noProof="0" err="1">
                <a:ln>
                  <a:noFill/>
                </a:ln>
                <a:solidFill>
                  <a:srgbClr val="B6B6B6"/>
                </a:solidFill>
                <a:effectLst/>
                <a:uLnTx/>
                <a:uFillTx/>
                <a:latin typeface="Arial"/>
                <a:ea typeface="+mn-ea"/>
                <a:cs typeface="+mn-cs"/>
              </a:rPr>
              <a:t>ciltacabtagene</a:t>
            </a:r>
            <a:r>
              <a:rPr kumimoji="0" lang="en-US" sz="1000" b="0" i="0" u="none" strike="noStrike" kern="1200" cap="none" spc="0" normalizeH="0" baseline="0" noProof="0">
                <a:ln>
                  <a:noFill/>
                </a:ln>
                <a:solidFill>
                  <a:srgbClr val="B6B6B6"/>
                </a:solidFill>
                <a:effectLst/>
                <a:uLnTx/>
                <a:uFillTx/>
                <a:latin typeface="Arial"/>
                <a:ea typeface="+mn-ea"/>
                <a:cs typeface="+mn-cs"/>
              </a:rPr>
              <a:t> </a:t>
            </a:r>
            <a:r>
              <a:rPr kumimoji="0" lang="en-US" sz="1000" b="0" i="0" u="none" strike="noStrike" kern="1200" cap="none" spc="0" normalizeH="0" baseline="0" noProof="0" err="1">
                <a:ln>
                  <a:noFill/>
                </a:ln>
                <a:solidFill>
                  <a:srgbClr val="B6B6B6"/>
                </a:solidFill>
                <a:effectLst/>
                <a:uLnTx/>
                <a:uFillTx/>
                <a:latin typeface="Arial"/>
                <a:ea typeface="+mn-ea"/>
                <a:cs typeface="+mn-cs"/>
              </a:rPr>
              <a:t>autoleucel</a:t>
            </a:r>
            <a:r>
              <a:rPr kumimoji="0" lang="en-US" sz="1000" b="0" i="0" u="none" strike="noStrike" kern="1200" cap="none" spc="0" normalizeH="0" baseline="0" noProof="0">
                <a:ln>
                  <a:noFill/>
                </a:ln>
                <a:solidFill>
                  <a:srgbClr val="B6B6B6"/>
                </a:solidFill>
                <a:effectLst/>
                <a:uLnTx/>
                <a:uFillTx/>
                <a:latin typeface="Arial"/>
                <a:ea typeface="+mn-ea"/>
                <a:cs typeface="+mn-cs"/>
              </a:rPr>
              <a:t>) temporarily received a C(</a:t>
            </a:r>
            <a:r>
              <a:rPr kumimoji="0" lang="en-US" sz="1000" b="0" i="0" u="none" strike="noStrike" kern="1200" cap="none" spc="0" normalizeH="0" baseline="0" noProof="0" err="1">
                <a:ln>
                  <a:noFill/>
                </a:ln>
                <a:solidFill>
                  <a:srgbClr val="B6B6B6"/>
                </a:solidFill>
                <a:effectLst/>
                <a:uLnTx/>
                <a:uFillTx/>
                <a:latin typeface="Arial"/>
                <a:ea typeface="+mn-ea"/>
                <a:cs typeface="+mn-cs"/>
              </a:rPr>
              <a:t>nn</a:t>
            </a:r>
            <a:r>
              <a:rPr kumimoji="0" lang="en-US" sz="1000" b="0" i="0" u="none" strike="noStrike" kern="1200" cap="none" spc="0" normalizeH="0" baseline="0" noProof="0">
                <a:ln>
                  <a:noFill/>
                </a:ln>
                <a:solidFill>
                  <a:srgbClr val="B6B6B6"/>
                </a:solidFill>
                <a:effectLst/>
                <a:uLnTx/>
                <a:uFillTx/>
                <a:latin typeface="Arial"/>
                <a:ea typeface="+mn-ea"/>
                <a:cs typeface="+mn-cs"/>
              </a:rPr>
              <a:t>) reimbursement class. This reimbursement class is used for drugs which have received market access but are pending a decision on reimbursement status (</a:t>
            </a:r>
            <a:r>
              <a:rPr kumimoji="0" lang="en-US" sz="1000" b="0" i="0" u="none" strike="noStrike" kern="1200" cap="none" spc="0" normalizeH="0" baseline="0" noProof="0" err="1">
                <a:ln>
                  <a:noFill/>
                </a:ln>
                <a:solidFill>
                  <a:srgbClr val="B6B6B6"/>
                </a:solidFill>
                <a:effectLst/>
                <a:uLnTx/>
                <a:uFillTx/>
                <a:latin typeface="Arial"/>
                <a:ea typeface="+mn-ea"/>
                <a:cs typeface="+mn-cs"/>
              </a:rPr>
              <a:t>Balduzzi</a:t>
            </a:r>
            <a:r>
              <a:rPr kumimoji="0" lang="en-US" sz="1000" b="0" i="0" u="none" strike="noStrike" kern="1200" cap="none" spc="0" normalizeH="0" baseline="0" noProof="0">
                <a:ln>
                  <a:noFill/>
                </a:ln>
                <a:solidFill>
                  <a:srgbClr val="B6B6B6"/>
                </a:solidFill>
                <a:effectLst/>
                <a:uLnTx/>
                <a:uFillTx/>
                <a:latin typeface="Arial"/>
                <a:ea typeface="+mn-ea"/>
                <a:cs typeface="+mn-cs"/>
              </a:rPr>
              <a:t> law).</a:t>
            </a:r>
          </a:p>
        </p:txBody>
      </p:sp>
      <p:graphicFrame>
        <p:nvGraphicFramePr>
          <p:cNvPr id="4" name="Chart 3">
            <a:extLst>
              <a:ext uri="{FF2B5EF4-FFF2-40B4-BE49-F238E27FC236}">
                <a16:creationId xmlns:a16="http://schemas.microsoft.com/office/drawing/2014/main" id="{565A1994-A6F3-0F35-B86A-0735CFC70349}"/>
              </a:ext>
            </a:extLst>
          </p:cNvPr>
          <p:cNvGraphicFramePr/>
          <p:nvPr>
            <p:extLst>
              <p:ext uri="{D42A27DB-BD31-4B8C-83A1-F6EECF244321}">
                <p14:modId xmlns:p14="http://schemas.microsoft.com/office/powerpoint/2010/main" val="3176514099"/>
              </p:ext>
            </p:extLst>
          </p:nvPr>
        </p:nvGraphicFramePr>
        <p:xfrm>
          <a:off x="901930" y="1885721"/>
          <a:ext cx="10232160" cy="39116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e 16">
            <a:extLst>
              <a:ext uri="{FF2B5EF4-FFF2-40B4-BE49-F238E27FC236}">
                <a16:creationId xmlns:a16="http://schemas.microsoft.com/office/drawing/2014/main" id="{863838C9-3111-AD39-B4A7-3D8AFB019550}"/>
              </a:ext>
            </a:extLst>
          </p:cNvPr>
          <p:cNvGraphicFramePr>
            <a:graphicFrameLocks noGrp="1"/>
          </p:cNvGraphicFramePr>
          <p:nvPr>
            <p:extLst>
              <p:ext uri="{D42A27DB-BD31-4B8C-83A1-F6EECF244321}">
                <p14:modId xmlns:p14="http://schemas.microsoft.com/office/powerpoint/2010/main" val="4247288275"/>
              </p:ext>
            </p:extLst>
          </p:nvPr>
        </p:nvGraphicFramePr>
        <p:xfrm>
          <a:off x="2476973" y="5523006"/>
          <a:ext cx="9235651" cy="274320"/>
        </p:xfrm>
        <a:graphic>
          <a:graphicData uri="http://schemas.openxmlformats.org/drawingml/2006/table">
            <a:tbl>
              <a:tblPr firstRow="1" bandRow="1">
                <a:tableStyleId>{5C22544A-7EE6-4342-B048-85BDC9FD1C3A}</a:tableStyleId>
              </a:tblPr>
              <a:tblGrid>
                <a:gridCol w="782645">
                  <a:extLst>
                    <a:ext uri="{9D8B030D-6E8A-4147-A177-3AD203B41FA5}">
                      <a16:colId xmlns:a16="http://schemas.microsoft.com/office/drawing/2014/main" val="1601172885"/>
                    </a:ext>
                  </a:extLst>
                </a:gridCol>
                <a:gridCol w="782645">
                  <a:extLst>
                    <a:ext uri="{9D8B030D-6E8A-4147-A177-3AD203B41FA5}">
                      <a16:colId xmlns:a16="http://schemas.microsoft.com/office/drawing/2014/main" val="4248473255"/>
                    </a:ext>
                  </a:extLst>
                </a:gridCol>
                <a:gridCol w="782647">
                  <a:extLst>
                    <a:ext uri="{9D8B030D-6E8A-4147-A177-3AD203B41FA5}">
                      <a16:colId xmlns:a16="http://schemas.microsoft.com/office/drawing/2014/main" val="2732225370"/>
                    </a:ext>
                  </a:extLst>
                </a:gridCol>
                <a:gridCol w="782645">
                  <a:extLst>
                    <a:ext uri="{9D8B030D-6E8A-4147-A177-3AD203B41FA5}">
                      <a16:colId xmlns:a16="http://schemas.microsoft.com/office/drawing/2014/main" val="1516365258"/>
                    </a:ext>
                  </a:extLst>
                </a:gridCol>
                <a:gridCol w="782645">
                  <a:extLst>
                    <a:ext uri="{9D8B030D-6E8A-4147-A177-3AD203B41FA5}">
                      <a16:colId xmlns:a16="http://schemas.microsoft.com/office/drawing/2014/main" val="2336300531"/>
                    </a:ext>
                  </a:extLst>
                </a:gridCol>
                <a:gridCol w="782645">
                  <a:extLst>
                    <a:ext uri="{9D8B030D-6E8A-4147-A177-3AD203B41FA5}">
                      <a16:colId xmlns:a16="http://schemas.microsoft.com/office/drawing/2014/main" val="1423087478"/>
                    </a:ext>
                  </a:extLst>
                </a:gridCol>
                <a:gridCol w="782645">
                  <a:extLst>
                    <a:ext uri="{9D8B030D-6E8A-4147-A177-3AD203B41FA5}">
                      <a16:colId xmlns:a16="http://schemas.microsoft.com/office/drawing/2014/main" val="1249765765"/>
                    </a:ext>
                  </a:extLst>
                </a:gridCol>
                <a:gridCol w="782645">
                  <a:extLst>
                    <a:ext uri="{9D8B030D-6E8A-4147-A177-3AD203B41FA5}">
                      <a16:colId xmlns:a16="http://schemas.microsoft.com/office/drawing/2014/main" val="3414994342"/>
                    </a:ext>
                  </a:extLst>
                </a:gridCol>
                <a:gridCol w="742968">
                  <a:extLst>
                    <a:ext uri="{9D8B030D-6E8A-4147-A177-3AD203B41FA5}">
                      <a16:colId xmlns:a16="http://schemas.microsoft.com/office/drawing/2014/main" val="2551088025"/>
                    </a:ext>
                  </a:extLst>
                </a:gridCol>
                <a:gridCol w="739730">
                  <a:extLst>
                    <a:ext uri="{9D8B030D-6E8A-4147-A177-3AD203B41FA5}">
                      <a16:colId xmlns:a16="http://schemas.microsoft.com/office/drawing/2014/main" val="3035530571"/>
                    </a:ext>
                  </a:extLst>
                </a:gridCol>
                <a:gridCol w="865238">
                  <a:extLst>
                    <a:ext uri="{9D8B030D-6E8A-4147-A177-3AD203B41FA5}">
                      <a16:colId xmlns:a16="http://schemas.microsoft.com/office/drawing/2014/main" val="3180185364"/>
                    </a:ext>
                  </a:extLst>
                </a:gridCol>
                <a:gridCol w="626553">
                  <a:extLst>
                    <a:ext uri="{9D8B030D-6E8A-4147-A177-3AD203B41FA5}">
                      <a16:colId xmlns:a16="http://schemas.microsoft.com/office/drawing/2014/main" val="262137360"/>
                    </a:ext>
                  </a:extLst>
                </a:gridCol>
              </a:tblGrid>
              <a:tr h="274320">
                <a:tc>
                  <a:txBody>
                    <a:bodyPr/>
                    <a:lstStyle/>
                    <a:p>
                      <a:pPr algn="ctr"/>
                      <a:r>
                        <a:rPr lang="en-US" sz="1050"/>
                        <a:t>25</a:t>
                      </a:r>
                    </a:p>
                  </a:txBody>
                  <a:tcPr>
                    <a:solidFill>
                      <a:srgbClr val="4472C4"/>
                    </a:solidFill>
                  </a:tcPr>
                </a:tc>
                <a:tc>
                  <a:txBody>
                    <a:bodyPr/>
                    <a:lstStyle/>
                    <a:p>
                      <a:pPr algn="ctr"/>
                      <a:r>
                        <a:rPr lang="en-US" sz="1050"/>
                        <a:t>25</a:t>
                      </a:r>
                    </a:p>
                  </a:txBody>
                  <a:tcPr>
                    <a:solidFill>
                      <a:srgbClr val="4472C4"/>
                    </a:solidFill>
                  </a:tcPr>
                </a:tc>
                <a:tc>
                  <a:txBody>
                    <a:bodyPr/>
                    <a:lstStyle/>
                    <a:p>
                      <a:pPr algn="ctr"/>
                      <a:r>
                        <a:rPr lang="en-US" sz="1050"/>
                        <a:t>20</a:t>
                      </a:r>
                    </a:p>
                  </a:txBody>
                  <a:tcPr>
                    <a:solidFill>
                      <a:srgbClr val="4472C4"/>
                    </a:solidFill>
                  </a:tcPr>
                </a:tc>
                <a:tc>
                  <a:txBody>
                    <a:bodyPr/>
                    <a:lstStyle/>
                    <a:p>
                      <a:pPr algn="ctr"/>
                      <a:r>
                        <a:rPr lang="en-US" sz="1050"/>
                        <a:t>19</a:t>
                      </a:r>
                    </a:p>
                  </a:txBody>
                  <a:tcPr>
                    <a:solidFill>
                      <a:srgbClr val="4472C4"/>
                    </a:solidFill>
                  </a:tcPr>
                </a:tc>
                <a:tc>
                  <a:txBody>
                    <a:bodyPr/>
                    <a:lstStyle/>
                    <a:p>
                      <a:pPr algn="ctr"/>
                      <a:r>
                        <a:rPr lang="en-US" sz="1050"/>
                        <a:t>16</a:t>
                      </a:r>
                    </a:p>
                  </a:txBody>
                  <a:tcPr>
                    <a:solidFill>
                      <a:srgbClr val="4472C4"/>
                    </a:solidFill>
                  </a:tcPr>
                </a:tc>
                <a:tc>
                  <a:txBody>
                    <a:bodyPr/>
                    <a:lstStyle/>
                    <a:p>
                      <a:pPr algn="ctr"/>
                      <a:r>
                        <a:rPr lang="en-US" sz="1050"/>
                        <a:t>14</a:t>
                      </a:r>
                    </a:p>
                  </a:txBody>
                  <a:tcPr>
                    <a:solidFill>
                      <a:srgbClr val="4472C4"/>
                    </a:solidFill>
                  </a:tcPr>
                </a:tc>
                <a:tc>
                  <a:txBody>
                    <a:bodyPr/>
                    <a:lstStyle/>
                    <a:p>
                      <a:pPr algn="ctr"/>
                      <a:r>
                        <a:rPr lang="en-US" sz="1050"/>
                        <a:t>14</a:t>
                      </a:r>
                    </a:p>
                  </a:txBody>
                  <a:tcPr>
                    <a:solidFill>
                      <a:srgbClr val="4472C4"/>
                    </a:solidFill>
                  </a:tcPr>
                </a:tc>
                <a:tc>
                  <a:txBody>
                    <a:bodyPr/>
                    <a:lstStyle/>
                    <a:p>
                      <a:pPr algn="ctr"/>
                      <a:r>
                        <a:rPr lang="en-US" sz="1050"/>
                        <a:t>13</a:t>
                      </a:r>
                    </a:p>
                  </a:txBody>
                  <a:tcPr>
                    <a:solidFill>
                      <a:srgbClr val="4472C4"/>
                    </a:solidFill>
                  </a:tcPr>
                </a:tc>
                <a:tc>
                  <a:txBody>
                    <a:bodyPr/>
                    <a:lstStyle/>
                    <a:p>
                      <a:pPr algn="ctr"/>
                      <a:r>
                        <a:rPr lang="en-US" sz="1050"/>
                        <a:t>11</a:t>
                      </a:r>
                    </a:p>
                  </a:txBody>
                  <a:tcPr>
                    <a:solidFill>
                      <a:srgbClr val="4472C4"/>
                    </a:solidFill>
                  </a:tcPr>
                </a:tc>
                <a:tc>
                  <a:txBody>
                    <a:bodyPr/>
                    <a:lstStyle/>
                    <a:p>
                      <a:pPr algn="ctr"/>
                      <a:r>
                        <a:rPr lang="en-US" sz="1050"/>
                        <a:t>10</a:t>
                      </a:r>
                    </a:p>
                  </a:txBody>
                  <a:tcPr>
                    <a:solidFill>
                      <a:srgbClr val="4472C4"/>
                    </a:solidFill>
                  </a:tcPr>
                </a:tc>
                <a:tc>
                  <a:txBody>
                    <a:bodyPr/>
                    <a:lstStyle/>
                    <a:p>
                      <a:pPr algn="ctr"/>
                      <a:r>
                        <a:rPr lang="en-US" sz="1050"/>
                        <a:t>5</a:t>
                      </a:r>
                    </a:p>
                  </a:txBody>
                  <a:tcPr>
                    <a:solidFill>
                      <a:srgbClr val="4472C4"/>
                    </a:solidFill>
                  </a:tcPr>
                </a:tc>
                <a:tc>
                  <a:txBody>
                    <a:bodyPr/>
                    <a:lstStyle/>
                    <a:p>
                      <a:pPr algn="ctr"/>
                      <a:endParaRPr lang="en-US" sz="1050"/>
                    </a:p>
                  </a:txBody>
                  <a:tcPr>
                    <a:solidFill>
                      <a:schemeClr val="bg1"/>
                    </a:solidFill>
                  </a:tcPr>
                </a:tc>
                <a:extLst>
                  <a:ext uri="{0D108BD9-81ED-4DB2-BD59-A6C34878D82A}">
                    <a16:rowId xmlns:a16="http://schemas.microsoft.com/office/drawing/2014/main" val="98389552"/>
                  </a:ext>
                </a:extLst>
              </a:tr>
            </a:tbl>
          </a:graphicData>
        </a:graphic>
      </p:graphicFrame>
      <p:sp>
        <p:nvSpPr>
          <p:cNvPr id="18" name="TextBox 17">
            <a:extLst>
              <a:ext uri="{FF2B5EF4-FFF2-40B4-BE49-F238E27FC236}">
                <a16:creationId xmlns:a16="http://schemas.microsoft.com/office/drawing/2014/main" id="{CAFAEE03-69E5-F245-39AE-28951BD37830}"/>
              </a:ext>
            </a:extLst>
          </p:cNvPr>
          <p:cNvSpPr txBox="1"/>
          <p:nvPr/>
        </p:nvSpPr>
        <p:spPr>
          <a:xfrm>
            <a:off x="2711624" y="1768946"/>
            <a:ext cx="447675" cy="276999"/>
          </a:xfrm>
          <a:prstGeom prst="rect">
            <a:avLst/>
          </a:prstGeom>
          <a:noFill/>
        </p:spPr>
        <p:txBody>
          <a:bodyPr wrap="square" rtlCol="0">
            <a:spAutoFit/>
          </a:bodyPr>
          <a:lstStyle/>
          <a:p>
            <a:r>
              <a:rPr lang="en-US" sz="1200">
                <a:solidFill>
                  <a:schemeClr val="tx2"/>
                </a:solidFill>
              </a:rPr>
              <a:t>31</a:t>
            </a:r>
          </a:p>
        </p:txBody>
      </p:sp>
      <p:sp>
        <p:nvSpPr>
          <p:cNvPr id="19" name="TextBox 18">
            <a:extLst>
              <a:ext uri="{FF2B5EF4-FFF2-40B4-BE49-F238E27FC236}">
                <a16:creationId xmlns:a16="http://schemas.microsoft.com/office/drawing/2014/main" id="{2AC8D857-EC48-3D86-3E97-3D5FCEF567DB}"/>
              </a:ext>
            </a:extLst>
          </p:cNvPr>
          <p:cNvSpPr txBox="1"/>
          <p:nvPr/>
        </p:nvSpPr>
        <p:spPr>
          <a:xfrm>
            <a:off x="3488085" y="1768946"/>
            <a:ext cx="447675" cy="276999"/>
          </a:xfrm>
          <a:prstGeom prst="rect">
            <a:avLst/>
          </a:prstGeom>
          <a:noFill/>
        </p:spPr>
        <p:txBody>
          <a:bodyPr wrap="square" rtlCol="0">
            <a:spAutoFit/>
          </a:bodyPr>
          <a:lstStyle/>
          <a:p>
            <a:r>
              <a:rPr lang="en-US" sz="1200">
                <a:solidFill>
                  <a:schemeClr val="tx2"/>
                </a:solidFill>
              </a:rPr>
              <a:t>31</a:t>
            </a:r>
          </a:p>
        </p:txBody>
      </p:sp>
      <p:sp>
        <p:nvSpPr>
          <p:cNvPr id="20" name="TextBox 19">
            <a:extLst>
              <a:ext uri="{FF2B5EF4-FFF2-40B4-BE49-F238E27FC236}">
                <a16:creationId xmlns:a16="http://schemas.microsoft.com/office/drawing/2014/main" id="{893F8504-A7FD-9A1F-F3BD-D19FE0B67AC3}"/>
              </a:ext>
            </a:extLst>
          </p:cNvPr>
          <p:cNvSpPr txBox="1"/>
          <p:nvPr/>
        </p:nvSpPr>
        <p:spPr>
          <a:xfrm>
            <a:off x="4280173" y="1768946"/>
            <a:ext cx="447675" cy="276999"/>
          </a:xfrm>
          <a:prstGeom prst="rect">
            <a:avLst/>
          </a:prstGeom>
          <a:noFill/>
        </p:spPr>
        <p:txBody>
          <a:bodyPr wrap="square" rtlCol="0">
            <a:spAutoFit/>
          </a:bodyPr>
          <a:lstStyle/>
          <a:p>
            <a:r>
              <a:rPr lang="en-US" sz="1200">
                <a:solidFill>
                  <a:schemeClr val="tx2"/>
                </a:solidFill>
              </a:rPr>
              <a:t>31</a:t>
            </a:r>
          </a:p>
        </p:txBody>
      </p:sp>
      <p:sp>
        <p:nvSpPr>
          <p:cNvPr id="21" name="TextBox 20">
            <a:extLst>
              <a:ext uri="{FF2B5EF4-FFF2-40B4-BE49-F238E27FC236}">
                <a16:creationId xmlns:a16="http://schemas.microsoft.com/office/drawing/2014/main" id="{83377401-3C0F-A0A8-4DD4-DAD5AB831D7F}"/>
              </a:ext>
            </a:extLst>
          </p:cNvPr>
          <p:cNvSpPr txBox="1"/>
          <p:nvPr/>
        </p:nvSpPr>
        <p:spPr>
          <a:xfrm>
            <a:off x="5072261" y="1768946"/>
            <a:ext cx="447675" cy="276999"/>
          </a:xfrm>
          <a:prstGeom prst="rect">
            <a:avLst/>
          </a:prstGeom>
          <a:noFill/>
        </p:spPr>
        <p:txBody>
          <a:bodyPr wrap="square" rtlCol="0">
            <a:spAutoFit/>
          </a:bodyPr>
          <a:lstStyle/>
          <a:p>
            <a:r>
              <a:rPr lang="en-US" sz="1200">
                <a:solidFill>
                  <a:schemeClr val="tx2"/>
                </a:solidFill>
              </a:rPr>
              <a:t>31</a:t>
            </a:r>
          </a:p>
        </p:txBody>
      </p:sp>
      <p:sp>
        <p:nvSpPr>
          <p:cNvPr id="22" name="TextBox 21">
            <a:extLst>
              <a:ext uri="{FF2B5EF4-FFF2-40B4-BE49-F238E27FC236}">
                <a16:creationId xmlns:a16="http://schemas.microsoft.com/office/drawing/2014/main" id="{5EDB1EB1-ADC6-E3A9-A2A8-CDB601474B45}"/>
              </a:ext>
            </a:extLst>
          </p:cNvPr>
          <p:cNvSpPr txBox="1"/>
          <p:nvPr/>
        </p:nvSpPr>
        <p:spPr>
          <a:xfrm>
            <a:off x="5807968" y="1759680"/>
            <a:ext cx="447675" cy="276999"/>
          </a:xfrm>
          <a:prstGeom prst="rect">
            <a:avLst/>
          </a:prstGeom>
          <a:noFill/>
        </p:spPr>
        <p:txBody>
          <a:bodyPr wrap="square" rtlCol="0">
            <a:spAutoFit/>
          </a:bodyPr>
          <a:lstStyle/>
          <a:p>
            <a:r>
              <a:rPr lang="en-US" sz="1200">
                <a:solidFill>
                  <a:schemeClr val="tx2"/>
                </a:solidFill>
              </a:rPr>
              <a:t>31</a:t>
            </a:r>
          </a:p>
        </p:txBody>
      </p:sp>
      <p:sp>
        <p:nvSpPr>
          <p:cNvPr id="23" name="TextBox 22">
            <a:extLst>
              <a:ext uri="{FF2B5EF4-FFF2-40B4-BE49-F238E27FC236}">
                <a16:creationId xmlns:a16="http://schemas.microsoft.com/office/drawing/2014/main" id="{0CA344DE-76C2-9DC1-29E8-AE9DCC3EF303}"/>
              </a:ext>
            </a:extLst>
          </p:cNvPr>
          <p:cNvSpPr txBox="1"/>
          <p:nvPr/>
        </p:nvSpPr>
        <p:spPr>
          <a:xfrm>
            <a:off x="6600056" y="1768946"/>
            <a:ext cx="447675" cy="276999"/>
          </a:xfrm>
          <a:prstGeom prst="rect">
            <a:avLst/>
          </a:prstGeom>
          <a:noFill/>
        </p:spPr>
        <p:txBody>
          <a:bodyPr wrap="square" rtlCol="0">
            <a:spAutoFit/>
          </a:bodyPr>
          <a:lstStyle/>
          <a:p>
            <a:r>
              <a:rPr lang="en-US" sz="1200">
                <a:solidFill>
                  <a:schemeClr val="tx2"/>
                </a:solidFill>
              </a:rPr>
              <a:t>31</a:t>
            </a:r>
          </a:p>
        </p:txBody>
      </p:sp>
      <p:sp>
        <p:nvSpPr>
          <p:cNvPr id="24" name="TextBox 23">
            <a:extLst>
              <a:ext uri="{FF2B5EF4-FFF2-40B4-BE49-F238E27FC236}">
                <a16:creationId xmlns:a16="http://schemas.microsoft.com/office/drawing/2014/main" id="{D5927FD2-186D-2D9D-E59A-4351F8E1BC5C}"/>
              </a:ext>
            </a:extLst>
          </p:cNvPr>
          <p:cNvSpPr txBox="1"/>
          <p:nvPr/>
        </p:nvSpPr>
        <p:spPr>
          <a:xfrm>
            <a:off x="7376517" y="1768945"/>
            <a:ext cx="447675" cy="276999"/>
          </a:xfrm>
          <a:prstGeom prst="rect">
            <a:avLst/>
          </a:prstGeom>
          <a:noFill/>
        </p:spPr>
        <p:txBody>
          <a:bodyPr wrap="square" rtlCol="0">
            <a:spAutoFit/>
          </a:bodyPr>
          <a:lstStyle/>
          <a:p>
            <a:r>
              <a:rPr lang="en-US" sz="1200">
                <a:solidFill>
                  <a:schemeClr val="tx2"/>
                </a:solidFill>
              </a:rPr>
              <a:t>31</a:t>
            </a:r>
          </a:p>
        </p:txBody>
      </p:sp>
      <p:sp>
        <p:nvSpPr>
          <p:cNvPr id="25" name="TextBox 24">
            <a:extLst>
              <a:ext uri="{FF2B5EF4-FFF2-40B4-BE49-F238E27FC236}">
                <a16:creationId xmlns:a16="http://schemas.microsoft.com/office/drawing/2014/main" id="{9F96E69A-44FE-C8B5-6188-9D5394FDBB1C}"/>
              </a:ext>
            </a:extLst>
          </p:cNvPr>
          <p:cNvSpPr txBox="1"/>
          <p:nvPr/>
        </p:nvSpPr>
        <p:spPr>
          <a:xfrm>
            <a:off x="8168605" y="1768945"/>
            <a:ext cx="447675" cy="276999"/>
          </a:xfrm>
          <a:prstGeom prst="rect">
            <a:avLst/>
          </a:prstGeom>
          <a:noFill/>
        </p:spPr>
        <p:txBody>
          <a:bodyPr wrap="square" rtlCol="0">
            <a:spAutoFit/>
          </a:bodyPr>
          <a:lstStyle/>
          <a:p>
            <a:r>
              <a:rPr lang="en-US" sz="1200">
                <a:solidFill>
                  <a:schemeClr val="tx2"/>
                </a:solidFill>
              </a:rPr>
              <a:t>31</a:t>
            </a:r>
          </a:p>
        </p:txBody>
      </p:sp>
      <p:sp>
        <p:nvSpPr>
          <p:cNvPr id="26" name="TextBox 25">
            <a:extLst>
              <a:ext uri="{FF2B5EF4-FFF2-40B4-BE49-F238E27FC236}">
                <a16:creationId xmlns:a16="http://schemas.microsoft.com/office/drawing/2014/main" id="{55B4CB4A-5750-1BAC-E483-951F8FBFC9BB}"/>
              </a:ext>
            </a:extLst>
          </p:cNvPr>
          <p:cNvSpPr txBox="1"/>
          <p:nvPr/>
        </p:nvSpPr>
        <p:spPr>
          <a:xfrm>
            <a:off x="8960693" y="1781847"/>
            <a:ext cx="447675" cy="276999"/>
          </a:xfrm>
          <a:prstGeom prst="rect">
            <a:avLst/>
          </a:prstGeom>
          <a:noFill/>
        </p:spPr>
        <p:txBody>
          <a:bodyPr wrap="square" rtlCol="0">
            <a:spAutoFit/>
          </a:bodyPr>
          <a:lstStyle/>
          <a:p>
            <a:r>
              <a:rPr lang="en-US" sz="1200">
                <a:solidFill>
                  <a:schemeClr val="tx2"/>
                </a:solidFill>
              </a:rPr>
              <a:t>31</a:t>
            </a:r>
          </a:p>
        </p:txBody>
      </p:sp>
      <p:sp>
        <p:nvSpPr>
          <p:cNvPr id="30" name="TextBox 29">
            <a:extLst>
              <a:ext uri="{FF2B5EF4-FFF2-40B4-BE49-F238E27FC236}">
                <a16:creationId xmlns:a16="http://schemas.microsoft.com/office/drawing/2014/main" id="{687A38C0-4C3C-AA42-9FA0-DFF657FAD35E}"/>
              </a:ext>
            </a:extLst>
          </p:cNvPr>
          <p:cNvSpPr txBox="1"/>
          <p:nvPr/>
        </p:nvSpPr>
        <p:spPr>
          <a:xfrm>
            <a:off x="710461" y="5452417"/>
            <a:ext cx="1756664" cy="415498"/>
          </a:xfrm>
          <a:prstGeom prst="rect">
            <a:avLst/>
          </a:prstGeom>
          <a:noFill/>
        </p:spPr>
        <p:txBody>
          <a:bodyPr wrap="square" rtlCol="0">
            <a:spAutoFit/>
          </a:bodyPr>
          <a:lstStyle/>
          <a:p>
            <a:pPr algn="ctr"/>
            <a:r>
              <a:rPr lang="en-US" sz="1050">
                <a:solidFill>
                  <a:schemeClr val="tx2"/>
                </a:solidFill>
              </a:rPr>
              <a:t># of reimbursed </a:t>
            </a:r>
          </a:p>
          <a:p>
            <a:pPr algn="ctr"/>
            <a:r>
              <a:rPr lang="en-US" sz="1050">
                <a:solidFill>
                  <a:schemeClr val="tx2"/>
                </a:solidFill>
              </a:rPr>
              <a:t>products</a:t>
            </a:r>
          </a:p>
        </p:txBody>
      </p:sp>
      <p:graphicFrame>
        <p:nvGraphicFramePr>
          <p:cNvPr id="31" name="Table 11">
            <a:extLst>
              <a:ext uri="{FF2B5EF4-FFF2-40B4-BE49-F238E27FC236}">
                <a16:creationId xmlns:a16="http://schemas.microsoft.com/office/drawing/2014/main" id="{C9A657E9-B26C-FDB8-0B37-910FEB2D7BA6}"/>
              </a:ext>
            </a:extLst>
          </p:cNvPr>
          <p:cNvGraphicFramePr>
            <a:graphicFrameLocks noGrp="1"/>
          </p:cNvGraphicFramePr>
          <p:nvPr>
            <p:extLst>
              <p:ext uri="{D42A27DB-BD31-4B8C-83A1-F6EECF244321}">
                <p14:modId xmlns:p14="http://schemas.microsoft.com/office/powerpoint/2010/main" val="2768437561"/>
              </p:ext>
            </p:extLst>
          </p:nvPr>
        </p:nvGraphicFramePr>
        <p:xfrm>
          <a:off x="4052649" y="5890984"/>
          <a:ext cx="7731983" cy="274320"/>
        </p:xfrm>
        <a:graphic>
          <a:graphicData uri="http://schemas.openxmlformats.org/drawingml/2006/table">
            <a:tbl>
              <a:tblPr firstRow="1" bandRow="1">
                <a:tableStyleId>{5C22544A-7EE6-4342-B048-85BDC9FD1C3A}</a:tableStyleId>
              </a:tblPr>
              <a:tblGrid>
                <a:gridCol w="1263463">
                  <a:extLst>
                    <a:ext uri="{9D8B030D-6E8A-4147-A177-3AD203B41FA5}">
                      <a16:colId xmlns:a16="http://schemas.microsoft.com/office/drawing/2014/main" val="998845977"/>
                    </a:ext>
                  </a:extLst>
                </a:gridCol>
                <a:gridCol w="1705857">
                  <a:extLst>
                    <a:ext uri="{9D8B030D-6E8A-4147-A177-3AD203B41FA5}">
                      <a16:colId xmlns:a16="http://schemas.microsoft.com/office/drawing/2014/main" val="4134220278"/>
                    </a:ext>
                  </a:extLst>
                </a:gridCol>
                <a:gridCol w="1779962">
                  <a:extLst>
                    <a:ext uri="{9D8B030D-6E8A-4147-A177-3AD203B41FA5}">
                      <a16:colId xmlns:a16="http://schemas.microsoft.com/office/drawing/2014/main" val="177908833"/>
                    </a:ext>
                  </a:extLst>
                </a:gridCol>
                <a:gridCol w="1120851">
                  <a:extLst>
                    <a:ext uri="{9D8B030D-6E8A-4147-A177-3AD203B41FA5}">
                      <a16:colId xmlns:a16="http://schemas.microsoft.com/office/drawing/2014/main" val="1653012823"/>
                    </a:ext>
                  </a:extLst>
                </a:gridCol>
                <a:gridCol w="1861850">
                  <a:extLst>
                    <a:ext uri="{9D8B030D-6E8A-4147-A177-3AD203B41FA5}">
                      <a16:colId xmlns:a16="http://schemas.microsoft.com/office/drawing/2014/main" val="3448911085"/>
                    </a:ext>
                  </a:extLst>
                </a:gridCol>
              </a:tblGrid>
              <a:tr h="274320">
                <a:tc>
                  <a:txBody>
                    <a:bodyPr/>
                    <a:lstStyle/>
                    <a:p>
                      <a:r>
                        <a:rPr lang="en-US" sz="1050" b="0">
                          <a:solidFill>
                            <a:srgbClr val="7090A0"/>
                          </a:solidFill>
                        </a:rPr>
                        <a:t>Full availability</a:t>
                      </a:r>
                    </a:p>
                  </a:txBody>
                  <a:tcPr>
                    <a:noFill/>
                  </a:tcPr>
                </a:tc>
                <a:tc>
                  <a:txBody>
                    <a:bodyPr/>
                    <a:lstStyle/>
                    <a:p>
                      <a:r>
                        <a:rPr lang="en-US" sz="1050" b="0">
                          <a:solidFill>
                            <a:srgbClr val="7090A0"/>
                          </a:solidFill>
                        </a:rPr>
                        <a:t>      Limited availability</a:t>
                      </a:r>
                    </a:p>
                  </a:txBody>
                  <a:tcPr>
                    <a:noFill/>
                  </a:tcPr>
                </a:tc>
                <a:tc>
                  <a:txBody>
                    <a:bodyPr/>
                    <a:lstStyle/>
                    <a:p>
                      <a:r>
                        <a:rPr lang="en-US" sz="1050" b="0">
                          <a:solidFill>
                            <a:srgbClr val="7090A0"/>
                          </a:solidFill>
                        </a:rPr>
                        <a:t>    Only available privately</a:t>
                      </a:r>
                    </a:p>
                  </a:txBody>
                  <a:tcPr>
                    <a:noFill/>
                  </a:tcPr>
                </a:tc>
                <a:tc>
                  <a:txBody>
                    <a:bodyPr/>
                    <a:lstStyle/>
                    <a:p>
                      <a:r>
                        <a:rPr lang="en-US" sz="1050" b="0">
                          <a:solidFill>
                            <a:srgbClr val="7090A0"/>
                          </a:solidFill>
                        </a:rPr>
                        <a:t>    Not available</a:t>
                      </a:r>
                    </a:p>
                  </a:txBody>
                  <a:tcPr>
                    <a:noFill/>
                  </a:tcPr>
                </a:tc>
                <a:tc>
                  <a:txBody>
                    <a:bodyPr/>
                    <a:lstStyle/>
                    <a:p>
                      <a:r>
                        <a:rPr lang="en-US" sz="1050" b="0">
                          <a:solidFill>
                            <a:srgbClr val="7090A0"/>
                          </a:solidFill>
                        </a:rPr>
                        <a:t>      </a:t>
                      </a:r>
                    </a:p>
                  </a:txBody>
                  <a:tcPr>
                    <a:noFill/>
                  </a:tcPr>
                </a:tc>
                <a:extLst>
                  <a:ext uri="{0D108BD9-81ED-4DB2-BD59-A6C34878D82A}">
                    <a16:rowId xmlns:a16="http://schemas.microsoft.com/office/drawing/2014/main" val="3231129353"/>
                  </a:ext>
                </a:extLst>
              </a:tr>
            </a:tbl>
          </a:graphicData>
        </a:graphic>
      </p:graphicFrame>
      <p:sp>
        <p:nvSpPr>
          <p:cNvPr id="32" name="Oval 31">
            <a:extLst>
              <a:ext uri="{FF2B5EF4-FFF2-40B4-BE49-F238E27FC236}">
                <a16:creationId xmlns:a16="http://schemas.microsoft.com/office/drawing/2014/main" id="{9C6F7D5A-5FD8-EDF1-6B64-3AA14659399D}"/>
              </a:ext>
            </a:extLst>
          </p:cNvPr>
          <p:cNvSpPr/>
          <p:nvPr/>
        </p:nvSpPr>
        <p:spPr>
          <a:xfrm>
            <a:off x="3970109" y="5959564"/>
            <a:ext cx="137160" cy="137160"/>
          </a:xfrm>
          <a:prstGeom prst="ellipse">
            <a:avLst/>
          </a:prstGeom>
          <a:solidFill>
            <a:srgbClr val="00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3" name="Oval 32">
            <a:extLst>
              <a:ext uri="{FF2B5EF4-FFF2-40B4-BE49-F238E27FC236}">
                <a16:creationId xmlns:a16="http://schemas.microsoft.com/office/drawing/2014/main" id="{D5704896-080E-0705-9D6B-D841196D2644}"/>
              </a:ext>
            </a:extLst>
          </p:cNvPr>
          <p:cNvSpPr/>
          <p:nvPr/>
        </p:nvSpPr>
        <p:spPr>
          <a:xfrm>
            <a:off x="5380442" y="5959564"/>
            <a:ext cx="137160" cy="137160"/>
          </a:xfrm>
          <a:prstGeom prst="ellipse">
            <a:avLst/>
          </a:prstGeom>
          <a:solidFill>
            <a:srgbClr val="008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4" name="Oval 33">
            <a:extLst>
              <a:ext uri="{FF2B5EF4-FFF2-40B4-BE49-F238E27FC236}">
                <a16:creationId xmlns:a16="http://schemas.microsoft.com/office/drawing/2014/main" id="{3F8EBA6C-1114-0F90-9DFE-402467C907D6}"/>
              </a:ext>
            </a:extLst>
          </p:cNvPr>
          <p:cNvSpPr/>
          <p:nvPr/>
        </p:nvSpPr>
        <p:spPr>
          <a:xfrm>
            <a:off x="8825143" y="5959564"/>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5" name="Oval 34">
            <a:extLst>
              <a:ext uri="{FF2B5EF4-FFF2-40B4-BE49-F238E27FC236}">
                <a16:creationId xmlns:a16="http://schemas.microsoft.com/office/drawing/2014/main" id="{FBA1EDA2-4993-D459-FAAF-3AFFD8EC816B}"/>
              </a:ext>
            </a:extLst>
          </p:cNvPr>
          <p:cNvSpPr/>
          <p:nvPr/>
        </p:nvSpPr>
        <p:spPr>
          <a:xfrm>
            <a:off x="7053216" y="5959564"/>
            <a:ext cx="137160" cy="137160"/>
          </a:xfrm>
          <a:prstGeom prst="ellipse">
            <a:avLst/>
          </a:prstGeom>
          <a:solidFill>
            <a:srgbClr val="91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0" name="TextBox 39">
            <a:extLst>
              <a:ext uri="{FF2B5EF4-FFF2-40B4-BE49-F238E27FC236}">
                <a16:creationId xmlns:a16="http://schemas.microsoft.com/office/drawing/2014/main" id="{B1C44271-61C0-B397-3B96-9DF119464193}"/>
              </a:ext>
            </a:extLst>
          </p:cNvPr>
          <p:cNvSpPr txBox="1"/>
          <p:nvPr/>
        </p:nvSpPr>
        <p:spPr>
          <a:xfrm>
            <a:off x="9696400" y="1764616"/>
            <a:ext cx="447675" cy="276999"/>
          </a:xfrm>
          <a:prstGeom prst="rect">
            <a:avLst/>
          </a:prstGeom>
          <a:noFill/>
        </p:spPr>
        <p:txBody>
          <a:bodyPr wrap="square" rtlCol="0">
            <a:spAutoFit/>
          </a:bodyPr>
          <a:lstStyle/>
          <a:p>
            <a:r>
              <a:rPr lang="en-US" sz="1200">
                <a:solidFill>
                  <a:schemeClr val="tx2"/>
                </a:solidFill>
              </a:rPr>
              <a:t>31</a:t>
            </a:r>
          </a:p>
        </p:txBody>
      </p:sp>
      <p:sp>
        <p:nvSpPr>
          <p:cNvPr id="41" name="TextBox 40">
            <a:extLst>
              <a:ext uri="{FF2B5EF4-FFF2-40B4-BE49-F238E27FC236}">
                <a16:creationId xmlns:a16="http://schemas.microsoft.com/office/drawing/2014/main" id="{476C6F3C-CACE-7788-A60F-392F134CCF80}"/>
              </a:ext>
            </a:extLst>
          </p:cNvPr>
          <p:cNvSpPr txBox="1"/>
          <p:nvPr/>
        </p:nvSpPr>
        <p:spPr>
          <a:xfrm>
            <a:off x="10472861" y="1764428"/>
            <a:ext cx="447675" cy="276999"/>
          </a:xfrm>
          <a:prstGeom prst="rect">
            <a:avLst/>
          </a:prstGeom>
          <a:noFill/>
        </p:spPr>
        <p:txBody>
          <a:bodyPr wrap="square" rtlCol="0">
            <a:spAutoFit/>
          </a:bodyPr>
          <a:lstStyle/>
          <a:p>
            <a:r>
              <a:rPr lang="en-US" sz="1200">
                <a:solidFill>
                  <a:schemeClr val="tx2"/>
                </a:solidFill>
              </a:rPr>
              <a:t>31</a:t>
            </a:r>
          </a:p>
        </p:txBody>
      </p:sp>
      <p:sp>
        <p:nvSpPr>
          <p:cNvPr id="43" name="TextBox 42">
            <a:extLst>
              <a:ext uri="{FF2B5EF4-FFF2-40B4-BE49-F238E27FC236}">
                <a16:creationId xmlns:a16="http://schemas.microsoft.com/office/drawing/2014/main" id="{18D2656A-658F-E9D1-A8FD-5086C7936565}"/>
              </a:ext>
            </a:extLst>
          </p:cNvPr>
          <p:cNvSpPr txBox="1"/>
          <p:nvPr/>
        </p:nvSpPr>
        <p:spPr>
          <a:xfrm>
            <a:off x="618646" y="1755080"/>
            <a:ext cx="1588982" cy="415498"/>
          </a:xfrm>
          <a:prstGeom prst="rect">
            <a:avLst/>
          </a:prstGeom>
          <a:noFill/>
        </p:spPr>
        <p:txBody>
          <a:bodyPr wrap="square" rtlCol="0">
            <a:spAutoFit/>
          </a:bodyPr>
          <a:lstStyle/>
          <a:p>
            <a:pPr algn="ctr"/>
            <a:r>
              <a:rPr lang="en-US" sz="1050">
                <a:solidFill>
                  <a:schemeClr val="tx2"/>
                </a:solidFill>
              </a:rPr>
              <a:t># of products with</a:t>
            </a:r>
          </a:p>
          <a:p>
            <a:pPr algn="ctr"/>
            <a:r>
              <a:rPr lang="en-US" sz="1050">
                <a:solidFill>
                  <a:schemeClr val="tx2"/>
                </a:solidFill>
              </a:rPr>
              <a:t> market authorization</a:t>
            </a:r>
          </a:p>
        </p:txBody>
      </p:sp>
    </p:spTree>
    <p:extLst>
      <p:ext uri="{BB962C8B-B14F-4D97-AF65-F5344CB8AC3E}">
        <p14:creationId xmlns:p14="http://schemas.microsoft.com/office/powerpoint/2010/main" val="146198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696A56-C18E-368C-2335-E128429D555F}"/>
              </a:ext>
            </a:extLst>
          </p:cNvPr>
          <p:cNvGraphicFramePr>
            <a:graphicFrameLocks noChangeAspect="1"/>
          </p:cNvGraphicFramePr>
          <p:nvPr>
            <p:custDataLst>
              <p:tags r:id="rId1"/>
            </p:custDataLst>
            <p:extLst>
              <p:ext uri="{D42A27DB-BD31-4B8C-83A1-F6EECF244321}">
                <p14:modId xmlns:p14="http://schemas.microsoft.com/office/powerpoint/2010/main" val="353500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5" name="think-cell data - do not delete" hidden="1">
                        <a:extLst>
                          <a:ext uri="{FF2B5EF4-FFF2-40B4-BE49-F238E27FC236}">
                            <a16:creationId xmlns:a16="http://schemas.microsoft.com/office/drawing/2014/main" id="{D7696A56-C18E-368C-2335-E128429D5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32597B-3B6D-404A-ABE3-426E895682C6}"/>
              </a:ext>
            </a:extLst>
          </p:cNvPr>
          <p:cNvSpPr>
            <a:spLocks noGrp="1"/>
          </p:cNvSpPr>
          <p:nvPr>
            <p:ph type="title"/>
          </p:nvPr>
        </p:nvSpPr>
        <p:spPr/>
        <p:txBody>
          <a:bodyPr vert="horz">
            <a:noAutofit/>
          </a:bodyPr>
          <a:lstStyle/>
          <a:p>
            <a:r>
              <a:rPr lang="en-US" sz="2000" i="1">
                <a:solidFill>
                  <a:schemeClr val="bg1">
                    <a:lumMod val="50000"/>
                  </a:schemeClr>
                </a:solidFill>
                <a:latin typeface="+mn-lt"/>
              </a:rPr>
              <a:t>Hematology/oncology median time from approval to reimbursement, as of 2023</a:t>
            </a:r>
          </a:p>
        </p:txBody>
      </p:sp>
      <p:sp>
        <p:nvSpPr>
          <p:cNvPr id="12" name="Title 1">
            <a:extLst>
              <a:ext uri="{FF2B5EF4-FFF2-40B4-BE49-F238E27FC236}">
                <a16:creationId xmlns:a16="http://schemas.microsoft.com/office/drawing/2014/main" id="{CDA1FDE8-AD16-DA63-3621-A09C536AD572}"/>
              </a:ext>
            </a:extLst>
          </p:cNvPr>
          <p:cNvSpPr txBox="1">
            <a:spLocks/>
          </p:cNvSpPr>
          <p:nvPr/>
        </p:nvSpPr>
        <p:spPr>
          <a:xfrm>
            <a:off x="826767" y="332656"/>
            <a:ext cx="10515600" cy="889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BA45AA"/>
                </a:solidFill>
                <a:latin typeface="Calibri bold" panose="020F0702030404030204" pitchFamily="34" charset="0"/>
                <a:ea typeface="+mj-ea"/>
                <a:cs typeface="Calibri bold" panose="020F0702030404030204" pitchFamily="34" charset="0"/>
              </a:defRPr>
            </a:lvl1pPr>
          </a:lstStyle>
          <a:p>
            <a:r>
              <a:rPr lang="en-US" sz="2800"/>
              <a:t>Median time to availability is the highest in EST and POL at 1046 and 1106 days respectively</a:t>
            </a:r>
            <a:endParaRPr lang="lv-LV" i="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81" name="Content Placeholder 1">
            <a:extLst>
              <a:ext uri="{FF2B5EF4-FFF2-40B4-BE49-F238E27FC236}">
                <a16:creationId xmlns:a16="http://schemas.microsoft.com/office/drawing/2014/main" id="{3514BA55-FFDA-8789-6D61-E62609C6DA94}"/>
              </a:ext>
            </a:extLst>
          </p:cNvPr>
          <p:cNvSpPr txBox="1">
            <a:spLocks/>
          </p:cNvSpPr>
          <p:nvPr/>
        </p:nvSpPr>
        <p:spPr>
          <a:xfrm>
            <a:off x="811781" y="6008221"/>
            <a:ext cx="10232160" cy="877163"/>
          </a:xfrm>
          <a:prstGeom prst="rect">
            <a:avLst/>
          </a:prstGeom>
        </p:spPr>
        <p:txBody>
          <a:bodyPr wrap="square" tIns="45720" bIns="0" anchor="b" anchorCtr="0">
            <a:spAutoFit/>
          </a:bodyPr>
          <a:lstStyle>
            <a:defPPr>
              <a:defRPr lang="en-US"/>
            </a:defPPr>
            <a:lvl1pPr indent="0">
              <a:lnSpc>
                <a:spcPct val="90000"/>
              </a:lnSpc>
              <a:spcBef>
                <a:spcPts val="0"/>
              </a:spcBef>
              <a:buFont typeface="Arial" panose="020B0604020202020204" pitchFamily="34" charset="0"/>
              <a:buNone/>
              <a:defRPr sz="1000">
                <a:solidFill>
                  <a:srgbClr val="B6B6B6"/>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Source: Hematologic cancer Opportunities for Patient Equality (HOPE): Geographic Disparities in Access, Reimbursement and Hematology Therapy Utilization. Report by the IQVIA Institute for Human Data Science 2024, IQVIA Institute Dec 2023 </a:t>
            </a:r>
          </a:p>
          <a:p>
            <a:pPr>
              <a:defRPr/>
            </a:pPr>
            <a:r>
              <a:rPr kumimoji="0" lang="en-US" sz="1000" b="0" i="0" u="none" strike="noStrike" kern="1200" cap="none" spc="0" normalizeH="0" baseline="0" noProof="0">
                <a:ln>
                  <a:noFill/>
                </a:ln>
                <a:solidFill>
                  <a:srgbClr val="B6B6B6"/>
                </a:solidFill>
                <a:effectLst/>
                <a:uLnTx/>
                <a:uFillTx/>
                <a:latin typeface="Arial"/>
                <a:ea typeface="+mn-ea"/>
                <a:cs typeface="+mn-cs"/>
              </a:rPr>
              <a:t>Note: Time to availability  is the days between marketing authorization and the date at which the product gains access to the reimbursement list. For Canada, time to availability is captured as the days between marketing authorization and availability of the product to 100% of the population.EU median is inclusive of 27 EU countries.* Only average time to availability captured for Brazil (pub) given data availability for only 2/3 products in the public channel. ^Canada only includes those products which had reimbursement for 100% of the population.</a:t>
            </a:r>
          </a:p>
        </p:txBody>
      </p:sp>
      <p:graphicFrame>
        <p:nvGraphicFramePr>
          <p:cNvPr id="7" name="Chart 6">
            <a:extLst>
              <a:ext uri="{FF2B5EF4-FFF2-40B4-BE49-F238E27FC236}">
                <a16:creationId xmlns:a16="http://schemas.microsoft.com/office/drawing/2014/main" id="{515CBA37-0C8B-6C5E-8AAC-87E437C759B7}"/>
              </a:ext>
            </a:extLst>
          </p:cNvPr>
          <p:cNvGraphicFramePr/>
          <p:nvPr>
            <p:extLst>
              <p:ext uri="{D42A27DB-BD31-4B8C-83A1-F6EECF244321}">
                <p14:modId xmlns:p14="http://schemas.microsoft.com/office/powerpoint/2010/main" val="764907771"/>
              </p:ext>
            </p:extLst>
          </p:nvPr>
        </p:nvGraphicFramePr>
        <p:xfrm>
          <a:off x="610934" y="1727067"/>
          <a:ext cx="10957674" cy="39674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e 18">
            <a:extLst>
              <a:ext uri="{FF2B5EF4-FFF2-40B4-BE49-F238E27FC236}">
                <a16:creationId xmlns:a16="http://schemas.microsoft.com/office/drawing/2014/main" id="{307AD90F-0CF3-1E60-5E23-62C5ACB55081}"/>
              </a:ext>
            </a:extLst>
          </p:cNvPr>
          <p:cNvGraphicFramePr>
            <a:graphicFrameLocks noGrp="1"/>
          </p:cNvGraphicFramePr>
          <p:nvPr>
            <p:extLst>
              <p:ext uri="{D42A27DB-BD31-4B8C-83A1-F6EECF244321}">
                <p14:modId xmlns:p14="http://schemas.microsoft.com/office/powerpoint/2010/main" val="1551798041"/>
              </p:ext>
            </p:extLst>
          </p:nvPr>
        </p:nvGraphicFramePr>
        <p:xfrm>
          <a:off x="1262117" y="1810431"/>
          <a:ext cx="9392113" cy="274320"/>
        </p:xfrm>
        <a:graphic>
          <a:graphicData uri="http://schemas.openxmlformats.org/drawingml/2006/table">
            <a:tbl>
              <a:tblPr firstRow="1" bandRow="1">
                <a:tableStyleId>{5C22544A-7EE6-4342-B048-85BDC9FD1C3A}</a:tableStyleId>
              </a:tblPr>
              <a:tblGrid>
                <a:gridCol w="801634">
                  <a:extLst>
                    <a:ext uri="{9D8B030D-6E8A-4147-A177-3AD203B41FA5}">
                      <a16:colId xmlns:a16="http://schemas.microsoft.com/office/drawing/2014/main" val="28824550"/>
                    </a:ext>
                  </a:extLst>
                </a:gridCol>
                <a:gridCol w="801634">
                  <a:extLst>
                    <a:ext uri="{9D8B030D-6E8A-4147-A177-3AD203B41FA5}">
                      <a16:colId xmlns:a16="http://schemas.microsoft.com/office/drawing/2014/main" val="1393767358"/>
                    </a:ext>
                  </a:extLst>
                </a:gridCol>
                <a:gridCol w="801634">
                  <a:extLst>
                    <a:ext uri="{9D8B030D-6E8A-4147-A177-3AD203B41FA5}">
                      <a16:colId xmlns:a16="http://schemas.microsoft.com/office/drawing/2014/main" val="4289883739"/>
                    </a:ext>
                  </a:extLst>
                </a:gridCol>
                <a:gridCol w="801634">
                  <a:extLst>
                    <a:ext uri="{9D8B030D-6E8A-4147-A177-3AD203B41FA5}">
                      <a16:colId xmlns:a16="http://schemas.microsoft.com/office/drawing/2014/main" val="675032512"/>
                    </a:ext>
                  </a:extLst>
                </a:gridCol>
                <a:gridCol w="801634">
                  <a:extLst>
                    <a:ext uri="{9D8B030D-6E8A-4147-A177-3AD203B41FA5}">
                      <a16:colId xmlns:a16="http://schemas.microsoft.com/office/drawing/2014/main" val="2650967786"/>
                    </a:ext>
                  </a:extLst>
                </a:gridCol>
                <a:gridCol w="801634">
                  <a:extLst>
                    <a:ext uri="{9D8B030D-6E8A-4147-A177-3AD203B41FA5}">
                      <a16:colId xmlns:a16="http://schemas.microsoft.com/office/drawing/2014/main" val="1814489292"/>
                    </a:ext>
                  </a:extLst>
                </a:gridCol>
                <a:gridCol w="801634">
                  <a:extLst>
                    <a:ext uri="{9D8B030D-6E8A-4147-A177-3AD203B41FA5}">
                      <a16:colId xmlns:a16="http://schemas.microsoft.com/office/drawing/2014/main" val="276548784"/>
                    </a:ext>
                  </a:extLst>
                </a:gridCol>
                <a:gridCol w="751911">
                  <a:extLst>
                    <a:ext uri="{9D8B030D-6E8A-4147-A177-3AD203B41FA5}">
                      <a16:colId xmlns:a16="http://schemas.microsoft.com/office/drawing/2014/main" val="2804161269"/>
                    </a:ext>
                  </a:extLst>
                </a:gridCol>
                <a:gridCol w="720080">
                  <a:extLst>
                    <a:ext uri="{9D8B030D-6E8A-4147-A177-3AD203B41FA5}">
                      <a16:colId xmlns:a16="http://schemas.microsoft.com/office/drawing/2014/main" val="2001016740"/>
                    </a:ext>
                  </a:extLst>
                </a:gridCol>
                <a:gridCol w="864096">
                  <a:extLst>
                    <a:ext uri="{9D8B030D-6E8A-4147-A177-3AD203B41FA5}">
                      <a16:colId xmlns:a16="http://schemas.microsoft.com/office/drawing/2014/main" val="3103351514"/>
                    </a:ext>
                  </a:extLst>
                </a:gridCol>
                <a:gridCol w="804508">
                  <a:extLst>
                    <a:ext uri="{9D8B030D-6E8A-4147-A177-3AD203B41FA5}">
                      <a16:colId xmlns:a16="http://schemas.microsoft.com/office/drawing/2014/main" val="4204588332"/>
                    </a:ext>
                  </a:extLst>
                </a:gridCol>
                <a:gridCol w="640080">
                  <a:extLst>
                    <a:ext uri="{9D8B030D-6E8A-4147-A177-3AD203B41FA5}">
                      <a16:colId xmlns:a16="http://schemas.microsoft.com/office/drawing/2014/main" val="2218895751"/>
                    </a:ext>
                  </a:extLst>
                </a:gridCol>
              </a:tblGrid>
              <a:tr h="274320">
                <a:tc>
                  <a:txBody>
                    <a:bodyPr/>
                    <a:lstStyle/>
                    <a:p>
                      <a:pPr algn="ctr"/>
                      <a:r>
                        <a:rPr lang="en-US" sz="1200" b="0">
                          <a:solidFill>
                            <a:schemeClr val="tx1">
                              <a:lumMod val="50000"/>
                            </a:schemeClr>
                          </a:solidFill>
                        </a:rPr>
                        <a:t>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50000"/>
                            </a:schemeClr>
                          </a:solidFill>
                        </a:rPr>
                        <a:t>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50000"/>
                            </a:schemeClr>
                          </a:solidFill>
                        </a:rPr>
                        <a:t>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50000"/>
                            </a:schemeClr>
                          </a:solidFill>
                        </a:rPr>
                        <a:t>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50000"/>
                            </a:schemeClr>
                          </a:solidFill>
                        </a:rPr>
                        <a:t>17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50000"/>
                            </a:schemeClr>
                          </a:solidFill>
                        </a:rPr>
                        <a:t>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50000"/>
                            </a:schemeClr>
                          </a:solidFill>
                        </a:rPr>
                        <a:t>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50000"/>
                            </a:schemeClr>
                          </a:solidFill>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50000"/>
                            </a:schemeClr>
                          </a:solidFill>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50000"/>
                            </a:schemeClr>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50000"/>
                            </a:schemeClr>
                          </a:solidFill>
                        </a:rPr>
                        <a:t>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tx1">
                              <a:lumMod val="50000"/>
                            </a:schemeClr>
                          </a:solidFill>
                        </a:rPr>
                        <a:t>19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7110396"/>
                  </a:ext>
                </a:extLst>
              </a:tr>
            </a:tbl>
          </a:graphicData>
        </a:graphic>
      </p:graphicFrame>
      <p:graphicFrame>
        <p:nvGraphicFramePr>
          <p:cNvPr id="9" name="Table 18">
            <a:extLst>
              <a:ext uri="{FF2B5EF4-FFF2-40B4-BE49-F238E27FC236}">
                <a16:creationId xmlns:a16="http://schemas.microsoft.com/office/drawing/2014/main" id="{54FB95BB-A307-E5E5-A2EA-9F75DDFB139A}"/>
              </a:ext>
            </a:extLst>
          </p:cNvPr>
          <p:cNvGraphicFramePr>
            <a:graphicFrameLocks noGrp="1"/>
          </p:cNvGraphicFramePr>
          <p:nvPr>
            <p:extLst>
              <p:ext uri="{D42A27DB-BD31-4B8C-83A1-F6EECF244321}">
                <p14:modId xmlns:p14="http://schemas.microsoft.com/office/powerpoint/2010/main" val="513523826"/>
              </p:ext>
            </p:extLst>
          </p:nvPr>
        </p:nvGraphicFramePr>
        <p:xfrm>
          <a:off x="1211792" y="5721358"/>
          <a:ext cx="9636735" cy="274320"/>
        </p:xfrm>
        <a:graphic>
          <a:graphicData uri="http://schemas.openxmlformats.org/drawingml/2006/table">
            <a:tbl>
              <a:tblPr firstRow="1" bandRow="1">
                <a:tableStyleId>{5C22544A-7EE6-4342-B048-85BDC9FD1C3A}</a:tableStyleId>
              </a:tblPr>
              <a:tblGrid>
                <a:gridCol w="9636735">
                  <a:extLst>
                    <a:ext uri="{9D8B030D-6E8A-4147-A177-3AD203B41FA5}">
                      <a16:colId xmlns:a16="http://schemas.microsoft.com/office/drawing/2014/main" val="28824550"/>
                    </a:ext>
                  </a:extLst>
                </a:gridCol>
              </a:tblGrid>
              <a:tr h="182880">
                <a:tc>
                  <a:txBody>
                    <a:bodyPr/>
                    <a:lstStyle/>
                    <a:p>
                      <a:pPr algn="ctr"/>
                      <a:r>
                        <a:rPr lang="en-US" sz="1200" b="0">
                          <a:solidFill>
                            <a:schemeClr val="tx1">
                              <a:lumMod val="50000"/>
                            </a:schemeClr>
                          </a:solidFill>
                        </a:rPr>
                        <a:t>31</a:t>
                      </a:r>
                    </a:p>
                  </a:txBody>
                  <a:tcPr>
                    <a:lnR w="28575"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327110396"/>
                  </a:ext>
                </a:extLst>
              </a:tr>
            </a:tbl>
          </a:graphicData>
        </a:graphic>
      </p:graphicFrame>
      <p:sp>
        <p:nvSpPr>
          <p:cNvPr id="10" name="TextBox 9">
            <a:extLst>
              <a:ext uri="{FF2B5EF4-FFF2-40B4-BE49-F238E27FC236}">
                <a16:creationId xmlns:a16="http://schemas.microsoft.com/office/drawing/2014/main" id="{B6BE0DD4-F60C-87B6-478C-F44444471F15}"/>
              </a:ext>
            </a:extLst>
          </p:cNvPr>
          <p:cNvSpPr txBox="1"/>
          <p:nvPr/>
        </p:nvSpPr>
        <p:spPr>
          <a:xfrm>
            <a:off x="11039936" y="1283540"/>
            <a:ext cx="1419225" cy="276999"/>
          </a:xfrm>
          <a:prstGeom prst="rect">
            <a:avLst/>
          </a:prstGeom>
          <a:noFill/>
        </p:spPr>
        <p:txBody>
          <a:bodyPr wrap="square" rtlCol="0">
            <a:spAutoFit/>
          </a:bodyPr>
          <a:lstStyle/>
          <a:p>
            <a:r>
              <a:rPr lang="en-US" sz="1200">
                <a:solidFill>
                  <a:schemeClr val="tx2"/>
                </a:solidFill>
              </a:rPr>
              <a:t>average</a:t>
            </a:r>
          </a:p>
        </p:txBody>
      </p:sp>
      <p:sp>
        <p:nvSpPr>
          <p:cNvPr id="11" name="TextBox 10">
            <a:extLst>
              <a:ext uri="{FF2B5EF4-FFF2-40B4-BE49-F238E27FC236}">
                <a16:creationId xmlns:a16="http://schemas.microsoft.com/office/drawing/2014/main" id="{2442D6F7-67A1-DA33-EF09-3B5E66383796}"/>
              </a:ext>
            </a:extLst>
          </p:cNvPr>
          <p:cNvSpPr txBox="1"/>
          <p:nvPr/>
        </p:nvSpPr>
        <p:spPr>
          <a:xfrm>
            <a:off x="-172748" y="5621178"/>
            <a:ext cx="1489575" cy="400110"/>
          </a:xfrm>
          <a:prstGeom prst="rect">
            <a:avLst/>
          </a:prstGeom>
          <a:noFill/>
        </p:spPr>
        <p:txBody>
          <a:bodyPr wrap="square" rtlCol="0">
            <a:spAutoFit/>
          </a:bodyPr>
          <a:lstStyle/>
          <a:p>
            <a:pPr algn="ctr"/>
            <a:r>
              <a:rPr lang="en-US" sz="1000">
                <a:solidFill>
                  <a:schemeClr val="tx2"/>
                </a:solidFill>
              </a:rPr>
              <a:t># of products with market authorization</a:t>
            </a:r>
          </a:p>
        </p:txBody>
      </p:sp>
      <p:sp>
        <p:nvSpPr>
          <p:cNvPr id="47" name="TextBox 46">
            <a:extLst>
              <a:ext uri="{FF2B5EF4-FFF2-40B4-BE49-F238E27FC236}">
                <a16:creationId xmlns:a16="http://schemas.microsoft.com/office/drawing/2014/main" id="{9616BC24-4451-119D-1320-9BAB8BC9A81C}"/>
              </a:ext>
            </a:extLst>
          </p:cNvPr>
          <p:cNvSpPr txBox="1"/>
          <p:nvPr/>
        </p:nvSpPr>
        <p:spPr>
          <a:xfrm>
            <a:off x="-219959" y="1669253"/>
            <a:ext cx="1756664" cy="415498"/>
          </a:xfrm>
          <a:prstGeom prst="rect">
            <a:avLst/>
          </a:prstGeom>
          <a:noFill/>
        </p:spPr>
        <p:txBody>
          <a:bodyPr wrap="square" rtlCol="0">
            <a:spAutoFit/>
          </a:bodyPr>
          <a:lstStyle/>
          <a:p>
            <a:pPr algn="ctr"/>
            <a:r>
              <a:rPr lang="en-US" sz="1050">
                <a:solidFill>
                  <a:schemeClr val="tx2"/>
                </a:solidFill>
              </a:rPr>
              <a:t># of reimbursed </a:t>
            </a:r>
          </a:p>
          <a:p>
            <a:pPr algn="ctr"/>
            <a:r>
              <a:rPr lang="en-US" sz="1050">
                <a:solidFill>
                  <a:schemeClr val="tx2"/>
                </a:solidFill>
              </a:rPr>
              <a:t>products</a:t>
            </a:r>
          </a:p>
        </p:txBody>
      </p:sp>
      <p:sp>
        <p:nvSpPr>
          <p:cNvPr id="48" name="Oval 47">
            <a:extLst>
              <a:ext uri="{FF2B5EF4-FFF2-40B4-BE49-F238E27FC236}">
                <a16:creationId xmlns:a16="http://schemas.microsoft.com/office/drawing/2014/main" id="{47B678BC-2419-DCD9-0B40-3263DFDE4C35}"/>
              </a:ext>
            </a:extLst>
          </p:cNvPr>
          <p:cNvSpPr/>
          <p:nvPr/>
        </p:nvSpPr>
        <p:spPr>
          <a:xfrm>
            <a:off x="10994216" y="1376319"/>
            <a:ext cx="91440" cy="91440"/>
          </a:xfrm>
          <a:prstGeom prst="ellipse">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4213132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QVIA Institute">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QVIA Institute">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DA7E2C354CC4244AAD24D04F38BE295A" ma:contentTypeVersion="15" ma:contentTypeDescription="Izveidot jaunu dokumentu." ma:contentTypeScope="" ma:versionID="46c28586145d8c3c97f552d9ca7ca76f">
  <xsd:schema xmlns:xsd="http://www.w3.org/2001/XMLSchema" xmlns:xs="http://www.w3.org/2001/XMLSchema" xmlns:p="http://schemas.microsoft.com/office/2006/metadata/properties" xmlns:ns2="cd6839ec-e35e-416e-b7ca-5a06424a76a3" xmlns:ns3="0a23c783-c178-4630-93cd-14c3abffabec" targetNamespace="http://schemas.microsoft.com/office/2006/metadata/properties" ma:root="true" ma:fieldsID="eb59c5bcdc2ebd5f0b6e1c9302eeba9f" ns2:_="" ns3:_="">
    <xsd:import namespace="cd6839ec-e35e-416e-b7ca-5a06424a76a3"/>
    <xsd:import namespace="0a23c783-c178-4630-93cd-14c3abffab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6839ec-e35e-416e-b7ca-5a06424a76a3"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20" nillable="true" ma:displayName="Taxonomy Catch All Column" ma:hidden="true" ma:list="{d2867c64-78ff-4529-8e67-a144ecaf71a6}" ma:internalName="TaxCatchAll" ma:showField="CatchAllData" ma:web="cd6839ec-e35e-416e-b7ca-5a06424a76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23c783-c178-4630-93cd-14c3abffab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ttēlu atzīmes" ma:readOnly="false" ma:fieldId="{5cf76f15-5ced-4ddc-b409-7134ff3c332f}" ma:taxonomyMulti="true" ma:sspId="a15f1a54-530c-4f39-8241-c5660d3b4e9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d6839ec-e35e-416e-b7ca-5a06424a76a3" xsi:nil="true"/>
    <lcf76f155ced4ddcb4097134ff3c332f xmlns="0a23c783-c178-4630-93cd-14c3abffabe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F9F1FE-F92C-427B-9ABE-0F8EF59D82AB}">
  <ds:schemaRefs>
    <ds:schemaRef ds:uri="http://schemas.microsoft.com/sharepoint/v3/contenttype/forms"/>
  </ds:schemaRefs>
</ds:datastoreItem>
</file>

<file path=customXml/itemProps2.xml><?xml version="1.0" encoding="utf-8"?>
<ds:datastoreItem xmlns:ds="http://schemas.openxmlformats.org/officeDocument/2006/customXml" ds:itemID="{19B89209-DFBE-4873-9C5E-38E2EC8A7B20}"/>
</file>

<file path=customXml/itemProps3.xml><?xml version="1.0" encoding="utf-8"?>
<ds:datastoreItem xmlns:ds="http://schemas.openxmlformats.org/officeDocument/2006/customXml" ds:itemID="{D3F76D7E-7413-417E-954C-6CE9046D7807}">
  <ds:schemaRefs>
    <ds:schemaRef ds:uri="09b6fcb5-d4b8-42e1-939c-204c12609f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d6839ec-e35e-416e-b7ca-5a06424a76a3"/>
    <ds:schemaRef ds:uri="0a23c783-c178-4630-93cd-14c3abffabec"/>
  </ds:schemaRefs>
</ds:datastoreItem>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otalTime>1662</TotalTime>
  <Words>2400</Words>
  <Application>Microsoft Office PowerPoint</Application>
  <PresentationFormat>Widescreen</PresentationFormat>
  <Paragraphs>314</Paragraphs>
  <Slides>16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Aptos</vt:lpstr>
      <vt:lpstr>Arial</vt:lpstr>
      <vt:lpstr>Calibri</vt:lpstr>
      <vt:lpstr>Calibri bold</vt:lpstr>
      <vt:lpstr>Segoe UI</vt:lpstr>
      <vt:lpstr>Wingdings</vt:lpstr>
      <vt:lpstr>Office Theme</vt:lpstr>
      <vt:lpstr>think-cell Slide</vt:lpstr>
      <vt:lpstr>Hematologic Cancer Opportunities for Patient Equality (HOPE): Achieving Equitable and Timely Access to Hematological Cancer Therapies </vt:lpstr>
      <vt:lpstr>Patients W.A.I.T. (Waiting to Access Innovative Therapies) Indicator breakdown of availability, 2020-2023</vt:lpstr>
      <vt:lpstr>Patients W.A.I.T. (Waiting to Access Innovative Therapies) Indicator Oncology rate of availability, 2020-2023</vt:lpstr>
      <vt:lpstr>Select improvements to increase access to oncology care and reduce unmet need</vt:lpstr>
      <vt:lpstr>U.S. NASs in hematology-oncology launched 2014–2023 with indications including those granted after initial launch</vt:lpstr>
      <vt:lpstr>Hematological cancer clinical trial starts Phase I to III, by primary tested drug type, 2014–2023</vt:lpstr>
      <vt:lpstr>Regulatory approval status for hematology cancer therapies, 2014-2022</vt:lpstr>
      <vt:lpstr>Reimbursement status for hematology cancer therapies with market authorization, as of 2023 </vt:lpstr>
      <vt:lpstr>Hematology/oncology median time from approval to reimbursement, as of 2023</vt:lpstr>
      <vt:lpstr>Difference in oncology median time to availability from solid to hematological malignancies</vt:lpstr>
      <vt:lpstr>Reimbursement rate for hematology/oncology NAS with market authorization by clinical data submission type </vt:lpstr>
      <vt:lpstr>Factors contributing to access and reimbursement hurdles for heme drugs with most delays</vt:lpstr>
      <vt:lpstr>Hematological cancer novel active substance (NAS) defined daily dose (DDD) per capita, 2023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Madara Antone</cp:lastModifiedBy>
  <cp:revision>9</cp:revision>
  <dcterms:created xsi:type="dcterms:W3CDTF">2022-02-22T09:43:26Z</dcterms:created>
  <dcterms:modified xsi:type="dcterms:W3CDTF">2025-05-20T04:00:19Z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0x010100DA7E2C354CC4244AAD24D04F38BE295A</vt:lpwstr>
  </property>
  <property fmtid="{D5CDD505-2E9C-101B-9397-08002B2CF9AE}" pid="3" name="MediaServiceImageTags">
    <vt:lpwstr/>
  </property>
</Properties>
</file>